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5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6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7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8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9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10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11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1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1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14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15.xml" ContentType="application/vnd.openxmlformats-officedocument.theme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16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7.xml" ContentType="application/vnd.openxmlformats-officedocument.them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theme/theme18.xml" ContentType="application/vnd.openxmlformats-officedocument.theme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heme/theme19.xml" ContentType="application/vnd.openxmlformats-officedocument.theme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theme/theme20.xml" ContentType="application/vnd.openxmlformats-officedocument.theme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theme/theme21.xml" ContentType="application/vnd.openxmlformats-officedocument.theme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theme/theme22.xml" ContentType="application/vnd.openxmlformats-officedocument.theme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23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heme/theme24.xml" ContentType="application/vnd.openxmlformats-officedocument.theme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25.xml" ContentType="application/vnd.openxmlformats-officedocument.theme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26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theme/theme27.xml" ContentType="application/vnd.openxmlformats-officedocument.theme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theme/theme28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theme/theme29.xml" ContentType="application/vnd.openxmlformats-officedocument.theme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theme/theme30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theme/theme31.xml" ContentType="application/vnd.openxmlformats-officedocument.theme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32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33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theme/theme34.xml" ContentType="application/vnd.openxmlformats-officedocument.theme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theme/theme35.xml" ContentType="application/vnd.openxmlformats-officedocument.theme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theme/theme36.xml" ContentType="application/vnd.openxmlformats-officedocument.theme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37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theme/theme38.xml" ContentType="application/vnd.openxmlformats-officedocument.theme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39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theme/theme40.xml" ContentType="application/vnd.openxmlformats-officedocument.theme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4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8" r:id="rId1"/>
    <p:sldMasterId id="2147483736" r:id="rId2"/>
    <p:sldMasterId id="2147483739" r:id="rId3"/>
    <p:sldMasterId id="2147483743" r:id="rId4"/>
    <p:sldMasterId id="2147483747" r:id="rId5"/>
    <p:sldMasterId id="2147483751" r:id="rId6"/>
    <p:sldMasterId id="2147483754" r:id="rId7"/>
    <p:sldMasterId id="2147483772" r:id="rId8"/>
    <p:sldMasterId id="2147483776" r:id="rId9"/>
    <p:sldMasterId id="2147483780" r:id="rId10"/>
    <p:sldMasterId id="2147483784" r:id="rId11"/>
    <p:sldMasterId id="2147483787" r:id="rId12"/>
    <p:sldMasterId id="2147483805" r:id="rId13"/>
    <p:sldMasterId id="2147483809" r:id="rId14"/>
    <p:sldMasterId id="2147483813" r:id="rId15"/>
    <p:sldMasterId id="2147483816" r:id="rId16"/>
    <p:sldMasterId id="2147483833" r:id="rId17"/>
    <p:sldMasterId id="2147483837" r:id="rId18"/>
    <p:sldMasterId id="2147483841" r:id="rId19"/>
    <p:sldMasterId id="2147483845" r:id="rId20"/>
    <p:sldMasterId id="2147483848" r:id="rId21"/>
    <p:sldMasterId id="2147483866" r:id="rId22"/>
    <p:sldMasterId id="2147483870" r:id="rId23"/>
    <p:sldMasterId id="2147483874" r:id="rId24"/>
    <p:sldMasterId id="2147483877" r:id="rId25"/>
    <p:sldMasterId id="2147483894" r:id="rId26"/>
    <p:sldMasterId id="2147483898" r:id="rId27"/>
    <p:sldMasterId id="2147483902" r:id="rId28"/>
    <p:sldMasterId id="2147483905" r:id="rId29"/>
    <p:sldMasterId id="2147483923" r:id="rId30"/>
    <p:sldMasterId id="2147483927" r:id="rId31"/>
    <p:sldMasterId id="2147483931" r:id="rId32"/>
    <p:sldMasterId id="2147483934" r:id="rId33"/>
    <p:sldMasterId id="2147483952" r:id="rId34"/>
    <p:sldMasterId id="2147483956" r:id="rId35"/>
    <p:sldMasterId id="2147483960" r:id="rId36"/>
    <p:sldMasterId id="2147483964" r:id="rId37"/>
    <p:sldMasterId id="2147483967" r:id="rId38"/>
    <p:sldMasterId id="2147483986" r:id="rId39"/>
    <p:sldMasterId id="2147483990" r:id="rId40"/>
    <p:sldMasterId id="2147483994" r:id="rId41"/>
  </p:sldMasterIdLst>
  <p:notesMasterIdLst>
    <p:notesMasterId r:id="rId397"/>
  </p:notesMasterIdLst>
  <p:handoutMasterIdLst>
    <p:handoutMasterId r:id="rId398"/>
  </p:handoutMasterIdLst>
  <p:sldIdLst>
    <p:sldId id="307" r:id="rId42"/>
    <p:sldId id="273" r:id="rId43"/>
    <p:sldId id="331" r:id="rId44"/>
    <p:sldId id="342" r:id="rId45"/>
    <p:sldId id="343" r:id="rId46"/>
    <p:sldId id="693" r:id="rId47"/>
    <p:sldId id="320" r:id="rId48"/>
    <p:sldId id="321" r:id="rId49"/>
    <p:sldId id="335" r:id="rId50"/>
    <p:sldId id="334" r:id="rId51"/>
    <p:sldId id="328" r:id="rId52"/>
    <p:sldId id="336" r:id="rId53"/>
    <p:sldId id="694" r:id="rId54"/>
    <p:sldId id="349" r:id="rId55"/>
    <p:sldId id="350" r:id="rId56"/>
    <p:sldId id="351" r:id="rId57"/>
    <p:sldId id="352" r:id="rId58"/>
    <p:sldId id="353" r:id="rId59"/>
    <p:sldId id="354" r:id="rId60"/>
    <p:sldId id="355" r:id="rId61"/>
    <p:sldId id="356" r:id="rId62"/>
    <p:sldId id="357" r:id="rId63"/>
    <p:sldId id="358" r:id="rId64"/>
    <p:sldId id="359" r:id="rId65"/>
    <p:sldId id="360" r:id="rId66"/>
    <p:sldId id="361" r:id="rId67"/>
    <p:sldId id="362" r:id="rId68"/>
    <p:sldId id="363" r:id="rId69"/>
    <p:sldId id="364" r:id="rId70"/>
    <p:sldId id="365" r:id="rId71"/>
    <p:sldId id="366" r:id="rId72"/>
    <p:sldId id="367" r:id="rId73"/>
    <p:sldId id="368" r:id="rId74"/>
    <p:sldId id="369" r:id="rId75"/>
    <p:sldId id="370" r:id="rId76"/>
    <p:sldId id="371" r:id="rId77"/>
    <p:sldId id="372" r:id="rId78"/>
    <p:sldId id="373" r:id="rId79"/>
    <p:sldId id="374" r:id="rId80"/>
    <p:sldId id="375" r:id="rId81"/>
    <p:sldId id="376" r:id="rId82"/>
    <p:sldId id="377" r:id="rId83"/>
    <p:sldId id="695" r:id="rId84"/>
    <p:sldId id="379" r:id="rId85"/>
    <p:sldId id="380" r:id="rId86"/>
    <p:sldId id="381" r:id="rId87"/>
    <p:sldId id="382" r:id="rId88"/>
    <p:sldId id="383" r:id="rId89"/>
    <p:sldId id="384" r:id="rId90"/>
    <p:sldId id="385" r:id="rId91"/>
    <p:sldId id="386" r:id="rId92"/>
    <p:sldId id="387" r:id="rId93"/>
    <p:sldId id="388" r:id="rId94"/>
    <p:sldId id="389" r:id="rId95"/>
    <p:sldId id="390" r:id="rId96"/>
    <p:sldId id="391" r:id="rId97"/>
    <p:sldId id="392" r:id="rId98"/>
    <p:sldId id="393" r:id="rId99"/>
    <p:sldId id="394" r:id="rId100"/>
    <p:sldId id="395" r:id="rId101"/>
    <p:sldId id="396" r:id="rId102"/>
    <p:sldId id="397" r:id="rId103"/>
    <p:sldId id="398" r:id="rId104"/>
    <p:sldId id="399" r:id="rId105"/>
    <p:sldId id="400" r:id="rId106"/>
    <p:sldId id="401" r:id="rId107"/>
    <p:sldId id="402" r:id="rId108"/>
    <p:sldId id="403" r:id="rId109"/>
    <p:sldId id="404" r:id="rId110"/>
    <p:sldId id="405" r:id="rId111"/>
    <p:sldId id="406" r:id="rId112"/>
    <p:sldId id="407" r:id="rId113"/>
    <p:sldId id="408" r:id="rId114"/>
    <p:sldId id="409" r:id="rId115"/>
    <p:sldId id="410" r:id="rId116"/>
    <p:sldId id="411" r:id="rId117"/>
    <p:sldId id="412" r:id="rId118"/>
    <p:sldId id="413" r:id="rId119"/>
    <p:sldId id="414" r:id="rId120"/>
    <p:sldId id="415" r:id="rId121"/>
    <p:sldId id="416" r:id="rId122"/>
    <p:sldId id="417" r:id="rId123"/>
    <p:sldId id="418" r:id="rId124"/>
    <p:sldId id="419" r:id="rId125"/>
    <p:sldId id="420" r:id="rId126"/>
    <p:sldId id="421" r:id="rId127"/>
    <p:sldId id="422" r:id="rId128"/>
    <p:sldId id="423" r:id="rId129"/>
    <p:sldId id="424" r:id="rId130"/>
    <p:sldId id="425" r:id="rId131"/>
    <p:sldId id="426" r:id="rId132"/>
    <p:sldId id="427" r:id="rId133"/>
    <p:sldId id="428" r:id="rId134"/>
    <p:sldId id="429" r:id="rId135"/>
    <p:sldId id="430" r:id="rId136"/>
    <p:sldId id="431" r:id="rId137"/>
    <p:sldId id="432" r:id="rId138"/>
    <p:sldId id="433" r:id="rId139"/>
    <p:sldId id="434" r:id="rId140"/>
    <p:sldId id="435" r:id="rId141"/>
    <p:sldId id="436" r:id="rId142"/>
    <p:sldId id="437" r:id="rId143"/>
    <p:sldId id="438" r:id="rId144"/>
    <p:sldId id="439" r:id="rId145"/>
    <p:sldId id="440" r:id="rId146"/>
    <p:sldId id="441" r:id="rId147"/>
    <p:sldId id="442" r:id="rId148"/>
    <p:sldId id="443" r:id="rId149"/>
    <p:sldId id="444" r:id="rId150"/>
    <p:sldId id="445" r:id="rId151"/>
    <p:sldId id="446" r:id="rId152"/>
    <p:sldId id="447" r:id="rId153"/>
    <p:sldId id="448" r:id="rId154"/>
    <p:sldId id="449" r:id="rId155"/>
    <p:sldId id="450" r:id="rId156"/>
    <p:sldId id="451" r:id="rId157"/>
    <p:sldId id="452" r:id="rId158"/>
    <p:sldId id="453" r:id="rId159"/>
    <p:sldId id="454" r:id="rId160"/>
    <p:sldId id="455" r:id="rId161"/>
    <p:sldId id="456" r:id="rId162"/>
    <p:sldId id="457" r:id="rId163"/>
    <p:sldId id="458" r:id="rId164"/>
    <p:sldId id="459" r:id="rId165"/>
    <p:sldId id="460" r:id="rId166"/>
    <p:sldId id="461" r:id="rId167"/>
    <p:sldId id="462" r:id="rId168"/>
    <p:sldId id="463" r:id="rId169"/>
    <p:sldId id="464" r:id="rId170"/>
    <p:sldId id="465" r:id="rId171"/>
    <p:sldId id="466" r:id="rId172"/>
    <p:sldId id="467" r:id="rId173"/>
    <p:sldId id="468" r:id="rId174"/>
    <p:sldId id="469" r:id="rId175"/>
    <p:sldId id="470" r:id="rId176"/>
    <p:sldId id="471" r:id="rId177"/>
    <p:sldId id="472" r:id="rId178"/>
    <p:sldId id="473" r:id="rId179"/>
    <p:sldId id="474" r:id="rId180"/>
    <p:sldId id="475" r:id="rId181"/>
    <p:sldId id="476" r:id="rId182"/>
    <p:sldId id="477" r:id="rId183"/>
    <p:sldId id="478" r:id="rId184"/>
    <p:sldId id="479" r:id="rId185"/>
    <p:sldId id="480" r:id="rId186"/>
    <p:sldId id="481" r:id="rId187"/>
    <p:sldId id="482" r:id="rId188"/>
    <p:sldId id="483" r:id="rId189"/>
    <p:sldId id="484" r:id="rId190"/>
    <p:sldId id="485" r:id="rId191"/>
    <p:sldId id="486" r:id="rId192"/>
    <p:sldId id="487" r:id="rId193"/>
    <p:sldId id="488" r:id="rId194"/>
    <p:sldId id="489" r:id="rId195"/>
    <p:sldId id="490" r:id="rId196"/>
    <p:sldId id="491" r:id="rId197"/>
    <p:sldId id="492" r:id="rId198"/>
    <p:sldId id="493" r:id="rId199"/>
    <p:sldId id="494" r:id="rId200"/>
    <p:sldId id="495" r:id="rId201"/>
    <p:sldId id="496" r:id="rId202"/>
    <p:sldId id="497" r:id="rId203"/>
    <p:sldId id="498" r:id="rId204"/>
    <p:sldId id="499" r:id="rId205"/>
    <p:sldId id="500" r:id="rId206"/>
    <p:sldId id="501" r:id="rId207"/>
    <p:sldId id="502" r:id="rId208"/>
    <p:sldId id="503" r:id="rId209"/>
    <p:sldId id="504" r:id="rId210"/>
    <p:sldId id="505" r:id="rId211"/>
    <p:sldId id="506" r:id="rId212"/>
    <p:sldId id="507" r:id="rId213"/>
    <p:sldId id="508" r:id="rId214"/>
    <p:sldId id="509" r:id="rId215"/>
    <p:sldId id="510" r:id="rId216"/>
    <p:sldId id="511" r:id="rId217"/>
    <p:sldId id="512" r:id="rId218"/>
    <p:sldId id="513" r:id="rId219"/>
    <p:sldId id="514" r:id="rId220"/>
    <p:sldId id="515" r:id="rId221"/>
    <p:sldId id="516" r:id="rId222"/>
    <p:sldId id="517" r:id="rId223"/>
    <p:sldId id="518" r:id="rId224"/>
    <p:sldId id="519" r:id="rId225"/>
    <p:sldId id="520" r:id="rId226"/>
    <p:sldId id="521" r:id="rId227"/>
    <p:sldId id="522" r:id="rId228"/>
    <p:sldId id="523" r:id="rId229"/>
    <p:sldId id="524" r:id="rId230"/>
    <p:sldId id="525" r:id="rId231"/>
    <p:sldId id="526" r:id="rId232"/>
    <p:sldId id="527" r:id="rId233"/>
    <p:sldId id="528" r:id="rId234"/>
    <p:sldId id="529" r:id="rId235"/>
    <p:sldId id="530" r:id="rId236"/>
    <p:sldId id="531" r:id="rId237"/>
    <p:sldId id="532" r:id="rId238"/>
    <p:sldId id="533" r:id="rId239"/>
    <p:sldId id="534" r:id="rId240"/>
    <p:sldId id="535" r:id="rId241"/>
    <p:sldId id="536" r:id="rId242"/>
    <p:sldId id="537" r:id="rId243"/>
    <p:sldId id="538" r:id="rId244"/>
    <p:sldId id="539" r:id="rId245"/>
    <p:sldId id="540" r:id="rId246"/>
    <p:sldId id="541" r:id="rId247"/>
    <p:sldId id="542" r:id="rId248"/>
    <p:sldId id="543" r:id="rId249"/>
    <p:sldId id="544" r:id="rId250"/>
    <p:sldId id="545" r:id="rId251"/>
    <p:sldId id="546" r:id="rId252"/>
    <p:sldId id="547" r:id="rId253"/>
    <p:sldId id="548" r:id="rId254"/>
    <p:sldId id="549" r:id="rId255"/>
    <p:sldId id="550" r:id="rId256"/>
    <p:sldId id="551" r:id="rId257"/>
    <p:sldId id="552" r:id="rId258"/>
    <p:sldId id="553" r:id="rId259"/>
    <p:sldId id="554" r:id="rId260"/>
    <p:sldId id="556" r:id="rId261"/>
    <p:sldId id="692" r:id="rId262"/>
    <p:sldId id="557" r:id="rId263"/>
    <p:sldId id="558" r:id="rId264"/>
    <p:sldId id="559" r:id="rId265"/>
    <p:sldId id="560" r:id="rId266"/>
    <p:sldId id="561" r:id="rId267"/>
    <p:sldId id="562" r:id="rId268"/>
    <p:sldId id="563" r:id="rId269"/>
    <p:sldId id="564" r:id="rId270"/>
    <p:sldId id="565" r:id="rId271"/>
    <p:sldId id="566" r:id="rId272"/>
    <p:sldId id="567" r:id="rId273"/>
    <p:sldId id="568" r:id="rId274"/>
    <p:sldId id="569" r:id="rId275"/>
    <p:sldId id="570" r:id="rId276"/>
    <p:sldId id="571" r:id="rId277"/>
    <p:sldId id="572" r:id="rId278"/>
    <p:sldId id="573" r:id="rId279"/>
    <p:sldId id="574" r:id="rId280"/>
    <p:sldId id="575" r:id="rId281"/>
    <p:sldId id="576" r:id="rId282"/>
    <p:sldId id="577" r:id="rId283"/>
    <p:sldId id="578" r:id="rId284"/>
    <p:sldId id="579" r:id="rId285"/>
    <p:sldId id="580" r:id="rId286"/>
    <p:sldId id="581" r:id="rId287"/>
    <p:sldId id="582" r:id="rId288"/>
    <p:sldId id="583" r:id="rId289"/>
    <p:sldId id="584" r:id="rId290"/>
    <p:sldId id="585" r:id="rId291"/>
    <p:sldId id="586" r:id="rId292"/>
    <p:sldId id="587" r:id="rId293"/>
    <p:sldId id="588" r:id="rId294"/>
    <p:sldId id="589" r:id="rId295"/>
    <p:sldId id="590" r:id="rId296"/>
    <p:sldId id="591" r:id="rId297"/>
    <p:sldId id="592" r:id="rId298"/>
    <p:sldId id="593" r:id="rId299"/>
    <p:sldId id="594" r:id="rId300"/>
    <p:sldId id="595" r:id="rId301"/>
    <p:sldId id="596" r:id="rId302"/>
    <p:sldId id="597" r:id="rId303"/>
    <p:sldId id="598" r:id="rId304"/>
    <p:sldId id="599" r:id="rId305"/>
    <p:sldId id="600" r:id="rId306"/>
    <p:sldId id="601" r:id="rId307"/>
    <p:sldId id="602" r:id="rId308"/>
    <p:sldId id="603" r:id="rId309"/>
    <p:sldId id="604" r:id="rId310"/>
    <p:sldId id="605" r:id="rId311"/>
    <p:sldId id="606" r:id="rId312"/>
    <p:sldId id="607" r:id="rId313"/>
    <p:sldId id="608" r:id="rId314"/>
    <p:sldId id="609" r:id="rId315"/>
    <p:sldId id="610" r:id="rId316"/>
    <p:sldId id="611" r:id="rId317"/>
    <p:sldId id="612" r:id="rId318"/>
    <p:sldId id="613" r:id="rId319"/>
    <p:sldId id="614" r:id="rId320"/>
    <p:sldId id="615" r:id="rId321"/>
    <p:sldId id="616" r:id="rId322"/>
    <p:sldId id="617" r:id="rId323"/>
    <p:sldId id="618" r:id="rId324"/>
    <p:sldId id="619" r:id="rId325"/>
    <p:sldId id="620" r:id="rId326"/>
    <p:sldId id="621" r:id="rId327"/>
    <p:sldId id="622" r:id="rId328"/>
    <p:sldId id="623" r:id="rId329"/>
    <p:sldId id="624" r:id="rId330"/>
    <p:sldId id="625" r:id="rId331"/>
    <p:sldId id="626" r:id="rId332"/>
    <p:sldId id="627" r:id="rId333"/>
    <p:sldId id="628" r:id="rId334"/>
    <p:sldId id="629" r:id="rId335"/>
    <p:sldId id="630" r:id="rId336"/>
    <p:sldId id="631" r:id="rId337"/>
    <p:sldId id="632" r:id="rId338"/>
    <p:sldId id="633" r:id="rId339"/>
    <p:sldId id="634" r:id="rId340"/>
    <p:sldId id="635" r:id="rId341"/>
    <p:sldId id="636" r:id="rId342"/>
    <p:sldId id="637" r:id="rId343"/>
    <p:sldId id="638" r:id="rId344"/>
    <p:sldId id="639" r:id="rId345"/>
    <p:sldId id="640" r:id="rId346"/>
    <p:sldId id="641" r:id="rId347"/>
    <p:sldId id="642" r:id="rId348"/>
    <p:sldId id="643" r:id="rId349"/>
    <p:sldId id="644" r:id="rId350"/>
    <p:sldId id="645" r:id="rId351"/>
    <p:sldId id="646" r:id="rId352"/>
    <p:sldId id="647" r:id="rId353"/>
    <p:sldId id="648" r:id="rId354"/>
    <p:sldId id="649" r:id="rId355"/>
    <p:sldId id="650" r:id="rId356"/>
    <p:sldId id="651" r:id="rId357"/>
    <p:sldId id="652" r:id="rId358"/>
    <p:sldId id="653" r:id="rId359"/>
    <p:sldId id="654" r:id="rId360"/>
    <p:sldId id="655" r:id="rId361"/>
    <p:sldId id="656" r:id="rId362"/>
    <p:sldId id="657" r:id="rId363"/>
    <p:sldId id="658" r:id="rId364"/>
    <p:sldId id="659" r:id="rId365"/>
    <p:sldId id="660" r:id="rId366"/>
    <p:sldId id="661" r:id="rId367"/>
    <p:sldId id="662" r:id="rId368"/>
    <p:sldId id="663" r:id="rId369"/>
    <p:sldId id="664" r:id="rId370"/>
    <p:sldId id="665" r:id="rId371"/>
    <p:sldId id="666" r:id="rId372"/>
    <p:sldId id="667" r:id="rId373"/>
    <p:sldId id="668" r:id="rId374"/>
    <p:sldId id="669" r:id="rId375"/>
    <p:sldId id="670" r:id="rId376"/>
    <p:sldId id="671" r:id="rId377"/>
    <p:sldId id="672" r:id="rId378"/>
    <p:sldId id="673" r:id="rId379"/>
    <p:sldId id="674" r:id="rId380"/>
    <p:sldId id="675" r:id="rId381"/>
    <p:sldId id="676" r:id="rId382"/>
    <p:sldId id="677" r:id="rId383"/>
    <p:sldId id="678" r:id="rId384"/>
    <p:sldId id="679" r:id="rId385"/>
    <p:sldId id="680" r:id="rId386"/>
    <p:sldId id="681" r:id="rId387"/>
    <p:sldId id="682" r:id="rId388"/>
    <p:sldId id="683" r:id="rId389"/>
    <p:sldId id="684" r:id="rId390"/>
    <p:sldId id="685" r:id="rId391"/>
    <p:sldId id="686" r:id="rId392"/>
    <p:sldId id="687" r:id="rId393"/>
    <p:sldId id="688" r:id="rId394"/>
    <p:sldId id="691" r:id="rId395"/>
    <p:sldId id="690" r:id="rId396"/>
  </p:sldIdLst>
  <p:sldSz cx="9144000" cy="6858000" type="screen4x3"/>
  <p:notesSz cx="6997700" cy="9283700"/>
  <p:custDataLst>
    <p:tags r:id="rId39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 Narrow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 Narrow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 Narrow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 Narrow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bg1"/>
        </a:solidFill>
        <a:latin typeface="Arial Narrow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Arial Narrow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Arial Narrow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Arial Narrow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Arial Narrow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333399"/>
    <a:srgbClr val="6699FF"/>
    <a:srgbClr val="FF6699"/>
    <a:srgbClr val="FF66FF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504" autoAdjust="0"/>
    <p:restoredTop sz="75249" autoAdjust="0"/>
  </p:normalViewPr>
  <p:slideViewPr>
    <p:cSldViewPr>
      <p:cViewPr varScale="1">
        <p:scale>
          <a:sx n="82" d="100"/>
          <a:sy n="82" d="100"/>
        </p:scale>
        <p:origin x="2496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80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16"/>
    </p:cViewPr>
  </p:sorterViewPr>
  <p:notesViewPr>
    <p:cSldViewPr>
      <p:cViewPr>
        <p:scale>
          <a:sx n="100" d="100"/>
          <a:sy n="100" d="100"/>
        </p:scale>
        <p:origin x="-1590" y="1530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76.xml"/><Relationship Id="rId299" Type="http://schemas.openxmlformats.org/officeDocument/2006/relationships/slide" Target="slides/slide258.xml"/><Relationship Id="rId21" Type="http://schemas.openxmlformats.org/officeDocument/2006/relationships/slideMaster" Target="slideMasters/slideMaster21.xml"/><Relationship Id="rId63" Type="http://schemas.openxmlformats.org/officeDocument/2006/relationships/slide" Target="slides/slide22.xml"/><Relationship Id="rId159" Type="http://schemas.openxmlformats.org/officeDocument/2006/relationships/slide" Target="slides/slide118.xml"/><Relationship Id="rId324" Type="http://schemas.openxmlformats.org/officeDocument/2006/relationships/slide" Target="slides/slide283.xml"/><Relationship Id="rId366" Type="http://schemas.openxmlformats.org/officeDocument/2006/relationships/slide" Target="slides/slide325.xml"/><Relationship Id="rId170" Type="http://schemas.openxmlformats.org/officeDocument/2006/relationships/slide" Target="slides/slide129.xml"/><Relationship Id="rId226" Type="http://schemas.openxmlformats.org/officeDocument/2006/relationships/slide" Target="slides/slide185.xml"/><Relationship Id="rId268" Type="http://schemas.openxmlformats.org/officeDocument/2006/relationships/slide" Target="slides/slide227.xml"/><Relationship Id="rId11" Type="http://schemas.openxmlformats.org/officeDocument/2006/relationships/slideMaster" Target="slideMasters/slideMaster11.xml"/><Relationship Id="rId32" Type="http://schemas.openxmlformats.org/officeDocument/2006/relationships/slideMaster" Target="slideMasters/slideMaster32.xml"/><Relationship Id="rId53" Type="http://schemas.openxmlformats.org/officeDocument/2006/relationships/slide" Target="slides/slide12.xml"/><Relationship Id="rId74" Type="http://schemas.openxmlformats.org/officeDocument/2006/relationships/slide" Target="slides/slide33.xml"/><Relationship Id="rId128" Type="http://schemas.openxmlformats.org/officeDocument/2006/relationships/slide" Target="slides/slide87.xml"/><Relationship Id="rId149" Type="http://schemas.openxmlformats.org/officeDocument/2006/relationships/slide" Target="slides/slide108.xml"/><Relationship Id="rId314" Type="http://schemas.openxmlformats.org/officeDocument/2006/relationships/slide" Target="slides/slide273.xml"/><Relationship Id="rId335" Type="http://schemas.openxmlformats.org/officeDocument/2006/relationships/slide" Target="slides/slide294.xml"/><Relationship Id="rId356" Type="http://schemas.openxmlformats.org/officeDocument/2006/relationships/slide" Target="slides/slide315.xml"/><Relationship Id="rId377" Type="http://schemas.openxmlformats.org/officeDocument/2006/relationships/slide" Target="slides/slide336.xml"/><Relationship Id="rId398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54.xml"/><Relationship Id="rId160" Type="http://schemas.openxmlformats.org/officeDocument/2006/relationships/slide" Target="slides/slide119.xml"/><Relationship Id="rId181" Type="http://schemas.openxmlformats.org/officeDocument/2006/relationships/slide" Target="slides/slide140.xml"/><Relationship Id="rId216" Type="http://schemas.openxmlformats.org/officeDocument/2006/relationships/slide" Target="slides/slide175.xml"/><Relationship Id="rId237" Type="http://schemas.openxmlformats.org/officeDocument/2006/relationships/slide" Target="slides/slide196.xml"/><Relationship Id="rId402" Type="http://schemas.openxmlformats.org/officeDocument/2006/relationships/theme" Target="theme/theme1.xml"/><Relationship Id="rId258" Type="http://schemas.openxmlformats.org/officeDocument/2006/relationships/slide" Target="slides/slide217.xml"/><Relationship Id="rId279" Type="http://schemas.openxmlformats.org/officeDocument/2006/relationships/slide" Target="slides/slide238.xml"/><Relationship Id="rId22" Type="http://schemas.openxmlformats.org/officeDocument/2006/relationships/slideMaster" Target="slideMasters/slideMaster22.xml"/><Relationship Id="rId43" Type="http://schemas.openxmlformats.org/officeDocument/2006/relationships/slide" Target="slides/slide2.xml"/><Relationship Id="rId64" Type="http://schemas.openxmlformats.org/officeDocument/2006/relationships/slide" Target="slides/slide23.xml"/><Relationship Id="rId118" Type="http://schemas.openxmlformats.org/officeDocument/2006/relationships/slide" Target="slides/slide77.xml"/><Relationship Id="rId139" Type="http://schemas.openxmlformats.org/officeDocument/2006/relationships/slide" Target="slides/slide98.xml"/><Relationship Id="rId290" Type="http://schemas.openxmlformats.org/officeDocument/2006/relationships/slide" Target="slides/slide249.xml"/><Relationship Id="rId304" Type="http://schemas.openxmlformats.org/officeDocument/2006/relationships/slide" Target="slides/slide263.xml"/><Relationship Id="rId325" Type="http://schemas.openxmlformats.org/officeDocument/2006/relationships/slide" Target="slides/slide284.xml"/><Relationship Id="rId346" Type="http://schemas.openxmlformats.org/officeDocument/2006/relationships/slide" Target="slides/slide305.xml"/><Relationship Id="rId367" Type="http://schemas.openxmlformats.org/officeDocument/2006/relationships/slide" Target="slides/slide326.xml"/><Relationship Id="rId388" Type="http://schemas.openxmlformats.org/officeDocument/2006/relationships/slide" Target="slides/slide347.xml"/><Relationship Id="rId85" Type="http://schemas.openxmlformats.org/officeDocument/2006/relationships/slide" Target="slides/slide44.xml"/><Relationship Id="rId150" Type="http://schemas.openxmlformats.org/officeDocument/2006/relationships/slide" Target="slides/slide109.xml"/><Relationship Id="rId171" Type="http://schemas.openxmlformats.org/officeDocument/2006/relationships/slide" Target="slides/slide130.xml"/><Relationship Id="rId192" Type="http://schemas.openxmlformats.org/officeDocument/2006/relationships/slide" Target="slides/slide151.xml"/><Relationship Id="rId206" Type="http://schemas.openxmlformats.org/officeDocument/2006/relationships/slide" Target="slides/slide165.xml"/><Relationship Id="rId227" Type="http://schemas.openxmlformats.org/officeDocument/2006/relationships/slide" Target="slides/slide186.xml"/><Relationship Id="rId248" Type="http://schemas.openxmlformats.org/officeDocument/2006/relationships/slide" Target="slides/slide207.xml"/><Relationship Id="rId269" Type="http://schemas.openxmlformats.org/officeDocument/2006/relationships/slide" Target="slides/slide228.xml"/><Relationship Id="rId12" Type="http://schemas.openxmlformats.org/officeDocument/2006/relationships/slideMaster" Target="slideMasters/slideMaster12.xml"/><Relationship Id="rId33" Type="http://schemas.openxmlformats.org/officeDocument/2006/relationships/slideMaster" Target="slideMasters/slideMaster33.xml"/><Relationship Id="rId108" Type="http://schemas.openxmlformats.org/officeDocument/2006/relationships/slide" Target="slides/slide67.xml"/><Relationship Id="rId129" Type="http://schemas.openxmlformats.org/officeDocument/2006/relationships/slide" Target="slides/slide88.xml"/><Relationship Id="rId280" Type="http://schemas.openxmlformats.org/officeDocument/2006/relationships/slide" Target="slides/slide239.xml"/><Relationship Id="rId315" Type="http://schemas.openxmlformats.org/officeDocument/2006/relationships/slide" Target="slides/slide274.xml"/><Relationship Id="rId336" Type="http://schemas.openxmlformats.org/officeDocument/2006/relationships/slide" Target="slides/slide295.xml"/><Relationship Id="rId357" Type="http://schemas.openxmlformats.org/officeDocument/2006/relationships/slide" Target="slides/slide316.xml"/><Relationship Id="rId54" Type="http://schemas.openxmlformats.org/officeDocument/2006/relationships/slide" Target="slides/slide13.xml"/><Relationship Id="rId75" Type="http://schemas.openxmlformats.org/officeDocument/2006/relationships/slide" Target="slides/slide34.xml"/><Relationship Id="rId96" Type="http://schemas.openxmlformats.org/officeDocument/2006/relationships/slide" Target="slides/slide55.xml"/><Relationship Id="rId140" Type="http://schemas.openxmlformats.org/officeDocument/2006/relationships/slide" Target="slides/slide99.xml"/><Relationship Id="rId161" Type="http://schemas.openxmlformats.org/officeDocument/2006/relationships/slide" Target="slides/slide120.xml"/><Relationship Id="rId182" Type="http://schemas.openxmlformats.org/officeDocument/2006/relationships/slide" Target="slides/slide141.xml"/><Relationship Id="rId217" Type="http://schemas.openxmlformats.org/officeDocument/2006/relationships/slide" Target="slides/slide176.xml"/><Relationship Id="rId378" Type="http://schemas.openxmlformats.org/officeDocument/2006/relationships/slide" Target="slides/slide337.xml"/><Relationship Id="rId399" Type="http://schemas.openxmlformats.org/officeDocument/2006/relationships/tags" Target="tags/tag1.xml"/><Relationship Id="rId403" Type="http://schemas.openxmlformats.org/officeDocument/2006/relationships/tableStyles" Target="tableStyles.xml"/><Relationship Id="rId6" Type="http://schemas.openxmlformats.org/officeDocument/2006/relationships/slideMaster" Target="slideMasters/slideMaster6.xml"/><Relationship Id="rId238" Type="http://schemas.openxmlformats.org/officeDocument/2006/relationships/slide" Target="slides/slide197.xml"/><Relationship Id="rId259" Type="http://schemas.openxmlformats.org/officeDocument/2006/relationships/slide" Target="slides/slide218.xml"/><Relationship Id="rId23" Type="http://schemas.openxmlformats.org/officeDocument/2006/relationships/slideMaster" Target="slideMasters/slideMaster23.xml"/><Relationship Id="rId119" Type="http://schemas.openxmlformats.org/officeDocument/2006/relationships/slide" Target="slides/slide78.xml"/><Relationship Id="rId270" Type="http://schemas.openxmlformats.org/officeDocument/2006/relationships/slide" Target="slides/slide229.xml"/><Relationship Id="rId291" Type="http://schemas.openxmlformats.org/officeDocument/2006/relationships/slide" Target="slides/slide250.xml"/><Relationship Id="rId305" Type="http://schemas.openxmlformats.org/officeDocument/2006/relationships/slide" Target="slides/slide264.xml"/><Relationship Id="rId326" Type="http://schemas.openxmlformats.org/officeDocument/2006/relationships/slide" Target="slides/slide285.xml"/><Relationship Id="rId347" Type="http://schemas.openxmlformats.org/officeDocument/2006/relationships/slide" Target="slides/slide306.xml"/><Relationship Id="rId44" Type="http://schemas.openxmlformats.org/officeDocument/2006/relationships/slide" Target="slides/slide3.xml"/><Relationship Id="rId65" Type="http://schemas.openxmlformats.org/officeDocument/2006/relationships/slide" Target="slides/slide24.xml"/><Relationship Id="rId86" Type="http://schemas.openxmlformats.org/officeDocument/2006/relationships/slide" Target="slides/slide45.xml"/><Relationship Id="rId130" Type="http://schemas.openxmlformats.org/officeDocument/2006/relationships/slide" Target="slides/slide89.xml"/><Relationship Id="rId151" Type="http://schemas.openxmlformats.org/officeDocument/2006/relationships/slide" Target="slides/slide110.xml"/><Relationship Id="rId368" Type="http://schemas.openxmlformats.org/officeDocument/2006/relationships/slide" Target="slides/slide327.xml"/><Relationship Id="rId389" Type="http://schemas.openxmlformats.org/officeDocument/2006/relationships/slide" Target="slides/slide348.xml"/><Relationship Id="rId172" Type="http://schemas.openxmlformats.org/officeDocument/2006/relationships/slide" Target="slides/slide131.xml"/><Relationship Id="rId193" Type="http://schemas.openxmlformats.org/officeDocument/2006/relationships/slide" Target="slides/slide152.xml"/><Relationship Id="rId207" Type="http://schemas.openxmlformats.org/officeDocument/2006/relationships/slide" Target="slides/slide166.xml"/><Relationship Id="rId228" Type="http://schemas.openxmlformats.org/officeDocument/2006/relationships/slide" Target="slides/slide187.xml"/><Relationship Id="rId249" Type="http://schemas.openxmlformats.org/officeDocument/2006/relationships/slide" Target="slides/slide208.xml"/><Relationship Id="rId13" Type="http://schemas.openxmlformats.org/officeDocument/2006/relationships/slideMaster" Target="slideMasters/slideMaster13.xml"/><Relationship Id="rId109" Type="http://schemas.openxmlformats.org/officeDocument/2006/relationships/slide" Target="slides/slide68.xml"/><Relationship Id="rId260" Type="http://schemas.openxmlformats.org/officeDocument/2006/relationships/slide" Target="slides/slide219.xml"/><Relationship Id="rId281" Type="http://schemas.openxmlformats.org/officeDocument/2006/relationships/slide" Target="slides/slide240.xml"/><Relationship Id="rId316" Type="http://schemas.openxmlformats.org/officeDocument/2006/relationships/slide" Target="slides/slide275.xml"/><Relationship Id="rId337" Type="http://schemas.openxmlformats.org/officeDocument/2006/relationships/slide" Target="slides/slide296.xml"/><Relationship Id="rId34" Type="http://schemas.openxmlformats.org/officeDocument/2006/relationships/slideMaster" Target="slideMasters/slideMaster34.xml"/><Relationship Id="rId55" Type="http://schemas.openxmlformats.org/officeDocument/2006/relationships/slide" Target="slides/slide14.xml"/><Relationship Id="rId76" Type="http://schemas.openxmlformats.org/officeDocument/2006/relationships/slide" Target="slides/slide35.xml"/><Relationship Id="rId97" Type="http://schemas.openxmlformats.org/officeDocument/2006/relationships/slide" Target="slides/slide56.xml"/><Relationship Id="rId120" Type="http://schemas.openxmlformats.org/officeDocument/2006/relationships/slide" Target="slides/slide79.xml"/><Relationship Id="rId141" Type="http://schemas.openxmlformats.org/officeDocument/2006/relationships/slide" Target="slides/slide100.xml"/><Relationship Id="rId358" Type="http://schemas.openxmlformats.org/officeDocument/2006/relationships/slide" Target="slides/slide317.xml"/><Relationship Id="rId379" Type="http://schemas.openxmlformats.org/officeDocument/2006/relationships/slide" Target="slides/slide338.xml"/><Relationship Id="rId7" Type="http://schemas.openxmlformats.org/officeDocument/2006/relationships/slideMaster" Target="slideMasters/slideMaster7.xml"/><Relationship Id="rId162" Type="http://schemas.openxmlformats.org/officeDocument/2006/relationships/slide" Target="slides/slide121.xml"/><Relationship Id="rId183" Type="http://schemas.openxmlformats.org/officeDocument/2006/relationships/slide" Target="slides/slide142.xml"/><Relationship Id="rId218" Type="http://schemas.openxmlformats.org/officeDocument/2006/relationships/slide" Target="slides/slide177.xml"/><Relationship Id="rId239" Type="http://schemas.openxmlformats.org/officeDocument/2006/relationships/slide" Target="slides/slide198.xml"/><Relationship Id="rId390" Type="http://schemas.openxmlformats.org/officeDocument/2006/relationships/slide" Target="slides/slide349.xml"/><Relationship Id="rId250" Type="http://schemas.openxmlformats.org/officeDocument/2006/relationships/slide" Target="slides/slide209.xml"/><Relationship Id="rId271" Type="http://schemas.openxmlformats.org/officeDocument/2006/relationships/slide" Target="slides/slide230.xml"/><Relationship Id="rId292" Type="http://schemas.openxmlformats.org/officeDocument/2006/relationships/slide" Target="slides/slide251.xml"/><Relationship Id="rId306" Type="http://schemas.openxmlformats.org/officeDocument/2006/relationships/slide" Target="slides/slide265.xml"/><Relationship Id="rId24" Type="http://schemas.openxmlformats.org/officeDocument/2006/relationships/slideMaster" Target="slideMasters/slideMaster24.xml"/><Relationship Id="rId45" Type="http://schemas.openxmlformats.org/officeDocument/2006/relationships/slide" Target="slides/slide4.xml"/><Relationship Id="rId66" Type="http://schemas.openxmlformats.org/officeDocument/2006/relationships/slide" Target="slides/slide25.xml"/><Relationship Id="rId87" Type="http://schemas.openxmlformats.org/officeDocument/2006/relationships/slide" Target="slides/slide46.xml"/><Relationship Id="rId110" Type="http://schemas.openxmlformats.org/officeDocument/2006/relationships/slide" Target="slides/slide69.xml"/><Relationship Id="rId131" Type="http://schemas.openxmlformats.org/officeDocument/2006/relationships/slide" Target="slides/slide90.xml"/><Relationship Id="rId327" Type="http://schemas.openxmlformats.org/officeDocument/2006/relationships/slide" Target="slides/slide286.xml"/><Relationship Id="rId348" Type="http://schemas.openxmlformats.org/officeDocument/2006/relationships/slide" Target="slides/slide307.xml"/><Relationship Id="rId369" Type="http://schemas.openxmlformats.org/officeDocument/2006/relationships/slide" Target="slides/slide328.xml"/><Relationship Id="rId152" Type="http://schemas.openxmlformats.org/officeDocument/2006/relationships/slide" Target="slides/slide111.xml"/><Relationship Id="rId173" Type="http://schemas.openxmlformats.org/officeDocument/2006/relationships/slide" Target="slides/slide132.xml"/><Relationship Id="rId194" Type="http://schemas.openxmlformats.org/officeDocument/2006/relationships/slide" Target="slides/slide153.xml"/><Relationship Id="rId208" Type="http://schemas.openxmlformats.org/officeDocument/2006/relationships/slide" Target="slides/slide167.xml"/><Relationship Id="rId229" Type="http://schemas.openxmlformats.org/officeDocument/2006/relationships/slide" Target="slides/slide188.xml"/><Relationship Id="rId380" Type="http://schemas.openxmlformats.org/officeDocument/2006/relationships/slide" Target="slides/slide339.xml"/><Relationship Id="rId240" Type="http://schemas.openxmlformats.org/officeDocument/2006/relationships/slide" Target="slides/slide199.xml"/><Relationship Id="rId261" Type="http://schemas.openxmlformats.org/officeDocument/2006/relationships/slide" Target="slides/slide220.xml"/><Relationship Id="rId14" Type="http://schemas.openxmlformats.org/officeDocument/2006/relationships/slideMaster" Target="slideMasters/slideMaster14.xml"/><Relationship Id="rId35" Type="http://schemas.openxmlformats.org/officeDocument/2006/relationships/slideMaster" Target="slideMasters/slideMaster35.xml"/><Relationship Id="rId56" Type="http://schemas.openxmlformats.org/officeDocument/2006/relationships/slide" Target="slides/slide15.xml"/><Relationship Id="rId77" Type="http://schemas.openxmlformats.org/officeDocument/2006/relationships/slide" Target="slides/slide36.xml"/><Relationship Id="rId100" Type="http://schemas.openxmlformats.org/officeDocument/2006/relationships/slide" Target="slides/slide59.xml"/><Relationship Id="rId282" Type="http://schemas.openxmlformats.org/officeDocument/2006/relationships/slide" Target="slides/slide241.xml"/><Relationship Id="rId317" Type="http://schemas.openxmlformats.org/officeDocument/2006/relationships/slide" Target="slides/slide276.xml"/><Relationship Id="rId338" Type="http://schemas.openxmlformats.org/officeDocument/2006/relationships/slide" Target="slides/slide297.xml"/><Relationship Id="rId359" Type="http://schemas.openxmlformats.org/officeDocument/2006/relationships/slide" Target="slides/slide318.xml"/><Relationship Id="rId8" Type="http://schemas.openxmlformats.org/officeDocument/2006/relationships/slideMaster" Target="slideMasters/slideMaster8.xml"/><Relationship Id="rId98" Type="http://schemas.openxmlformats.org/officeDocument/2006/relationships/slide" Target="slides/slide57.xml"/><Relationship Id="rId121" Type="http://schemas.openxmlformats.org/officeDocument/2006/relationships/slide" Target="slides/slide80.xml"/><Relationship Id="rId142" Type="http://schemas.openxmlformats.org/officeDocument/2006/relationships/slide" Target="slides/slide101.xml"/><Relationship Id="rId163" Type="http://schemas.openxmlformats.org/officeDocument/2006/relationships/slide" Target="slides/slide122.xml"/><Relationship Id="rId184" Type="http://schemas.openxmlformats.org/officeDocument/2006/relationships/slide" Target="slides/slide143.xml"/><Relationship Id="rId219" Type="http://schemas.openxmlformats.org/officeDocument/2006/relationships/slide" Target="slides/slide178.xml"/><Relationship Id="rId370" Type="http://schemas.openxmlformats.org/officeDocument/2006/relationships/slide" Target="slides/slide329.xml"/><Relationship Id="rId391" Type="http://schemas.openxmlformats.org/officeDocument/2006/relationships/slide" Target="slides/slide350.xml"/><Relationship Id="rId230" Type="http://schemas.openxmlformats.org/officeDocument/2006/relationships/slide" Target="slides/slide189.xml"/><Relationship Id="rId251" Type="http://schemas.openxmlformats.org/officeDocument/2006/relationships/slide" Target="slides/slide210.xml"/><Relationship Id="rId25" Type="http://schemas.openxmlformats.org/officeDocument/2006/relationships/slideMaster" Target="slideMasters/slideMaster25.xml"/><Relationship Id="rId46" Type="http://schemas.openxmlformats.org/officeDocument/2006/relationships/slide" Target="slides/slide5.xml"/><Relationship Id="rId67" Type="http://schemas.openxmlformats.org/officeDocument/2006/relationships/slide" Target="slides/slide26.xml"/><Relationship Id="rId272" Type="http://schemas.openxmlformats.org/officeDocument/2006/relationships/slide" Target="slides/slide231.xml"/><Relationship Id="rId293" Type="http://schemas.openxmlformats.org/officeDocument/2006/relationships/slide" Target="slides/slide252.xml"/><Relationship Id="rId307" Type="http://schemas.openxmlformats.org/officeDocument/2006/relationships/slide" Target="slides/slide266.xml"/><Relationship Id="rId328" Type="http://schemas.openxmlformats.org/officeDocument/2006/relationships/slide" Target="slides/slide287.xml"/><Relationship Id="rId349" Type="http://schemas.openxmlformats.org/officeDocument/2006/relationships/slide" Target="slides/slide308.xml"/><Relationship Id="rId88" Type="http://schemas.openxmlformats.org/officeDocument/2006/relationships/slide" Target="slides/slide47.xml"/><Relationship Id="rId111" Type="http://schemas.openxmlformats.org/officeDocument/2006/relationships/slide" Target="slides/slide70.xml"/><Relationship Id="rId132" Type="http://schemas.openxmlformats.org/officeDocument/2006/relationships/slide" Target="slides/slide91.xml"/><Relationship Id="rId153" Type="http://schemas.openxmlformats.org/officeDocument/2006/relationships/slide" Target="slides/slide112.xml"/><Relationship Id="rId174" Type="http://schemas.openxmlformats.org/officeDocument/2006/relationships/slide" Target="slides/slide133.xml"/><Relationship Id="rId195" Type="http://schemas.openxmlformats.org/officeDocument/2006/relationships/slide" Target="slides/slide154.xml"/><Relationship Id="rId209" Type="http://schemas.openxmlformats.org/officeDocument/2006/relationships/slide" Target="slides/slide168.xml"/><Relationship Id="rId360" Type="http://schemas.openxmlformats.org/officeDocument/2006/relationships/slide" Target="slides/slide319.xml"/><Relationship Id="rId381" Type="http://schemas.openxmlformats.org/officeDocument/2006/relationships/slide" Target="slides/slide340.xml"/><Relationship Id="rId220" Type="http://schemas.openxmlformats.org/officeDocument/2006/relationships/slide" Target="slides/slide179.xml"/><Relationship Id="rId241" Type="http://schemas.openxmlformats.org/officeDocument/2006/relationships/slide" Target="slides/slide200.xml"/><Relationship Id="rId15" Type="http://schemas.openxmlformats.org/officeDocument/2006/relationships/slideMaster" Target="slideMasters/slideMaster15.xml"/><Relationship Id="rId36" Type="http://schemas.openxmlformats.org/officeDocument/2006/relationships/slideMaster" Target="slideMasters/slideMaster36.xml"/><Relationship Id="rId57" Type="http://schemas.openxmlformats.org/officeDocument/2006/relationships/slide" Target="slides/slide16.xml"/><Relationship Id="rId262" Type="http://schemas.openxmlformats.org/officeDocument/2006/relationships/slide" Target="slides/slide221.xml"/><Relationship Id="rId283" Type="http://schemas.openxmlformats.org/officeDocument/2006/relationships/slide" Target="slides/slide242.xml"/><Relationship Id="rId318" Type="http://schemas.openxmlformats.org/officeDocument/2006/relationships/slide" Target="slides/slide277.xml"/><Relationship Id="rId339" Type="http://schemas.openxmlformats.org/officeDocument/2006/relationships/slide" Target="slides/slide298.xml"/><Relationship Id="rId78" Type="http://schemas.openxmlformats.org/officeDocument/2006/relationships/slide" Target="slides/slide37.xml"/><Relationship Id="rId99" Type="http://schemas.openxmlformats.org/officeDocument/2006/relationships/slide" Target="slides/slide58.xml"/><Relationship Id="rId101" Type="http://schemas.openxmlformats.org/officeDocument/2006/relationships/slide" Target="slides/slide60.xml"/><Relationship Id="rId122" Type="http://schemas.openxmlformats.org/officeDocument/2006/relationships/slide" Target="slides/slide81.xml"/><Relationship Id="rId143" Type="http://schemas.openxmlformats.org/officeDocument/2006/relationships/slide" Target="slides/slide102.xml"/><Relationship Id="rId164" Type="http://schemas.openxmlformats.org/officeDocument/2006/relationships/slide" Target="slides/slide123.xml"/><Relationship Id="rId185" Type="http://schemas.openxmlformats.org/officeDocument/2006/relationships/slide" Target="slides/slide144.xml"/><Relationship Id="rId350" Type="http://schemas.openxmlformats.org/officeDocument/2006/relationships/slide" Target="slides/slide309.xml"/><Relationship Id="rId371" Type="http://schemas.openxmlformats.org/officeDocument/2006/relationships/slide" Target="slides/slide330.xml"/><Relationship Id="rId9" Type="http://schemas.openxmlformats.org/officeDocument/2006/relationships/slideMaster" Target="slideMasters/slideMaster9.xml"/><Relationship Id="rId210" Type="http://schemas.openxmlformats.org/officeDocument/2006/relationships/slide" Target="slides/slide169.xml"/><Relationship Id="rId392" Type="http://schemas.openxmlformats.org/officeDocument/2006/relationships/slide" Target="slides/slide351.xml"/><Relationship Id="rId26" Type="http://schemas.openxmlformats.org/officeDocument/2006/relationships/slideMaster" Target="slideMasters/slideMaster26.xml"/><Relationship Id="rId231" Type="http://schemas.openxmlformats.org/officeDocument/2006/relationships/slide" Target="slides/slide190.xml"/><Relationship Id="rId252" Type="http://schemas.openxmlformats.org/officeDocument/2006/relationships/slide" Target="slides/slide211.xml"/><Relationship Id="rId273" Type="http://schemas.openxmlformats.org/officeDocument/2006/relationships/slide" Target="slides/slide232.xml"/><Relationship Id="rId294" Type="http://schemas.openxmlformats.org/officeDocument/2006/relationships/slide" Target="slides/slide253.xml"/><Relationship Id="rId308" Type="http://schemas.openxmlformats.org/officeDocument/2006/relationships/slide" Target="slides/slide267.xml"/><Relationship Id="rId329" Type="http://schemas.openxmlformats.org/officeDocument/2006/relationships/slide" Target="slides/slide288.xml"/><Relationship Id="rId47" Type="http://schemas.openxmlformats.org/officeDocument/2006/relationships/slide" Target="slides/slide6.xml"/><Relationship Id="rId68" Type="http://schemas.openxmlformats.org/officeDocument/2006/relationships/slide" Target="slides/slide27.xml"/><Relationship Id="rId89" Type="http://schemas.openxmlformats.org/officeDocument/2006/relationships/slide" Target="slides/slide48.xml"/><Relationship Id="rId112" Type="http://schemas.openxmlformats.org/officeDocument/2006/relationships/slide" Target="slides/slide71.xml"/><Relationship Id="rId133" Type="http://schemas.openxmlformats.org/officeDocument/2006/relationships/slide" Target="slides/slide92.xml"/><Relationship Id="rId154" Type="http://schemas.openxmlformats.org/officeDocument/2006/relationships/slide" Target="slides/slide113.xml"/><Relationship Id="rId175" Type="http://schemas.openxmlformats.org/officeDocument/2006/relationships/slide" Target="slides/slide134.xml"/><Relationship Id="rId340" Type="http://schemas.openxmlformats.org/officeDocument/2006/relationships/slide" Target="slides/slide299.xml"/><Relationship Id="rId361" Type="http://schemas.openxmlformats.org/officeDocument/2006/relationships/slide" Target="slides/slide320.xml"/><Relationship Id="rId196" Type="http://schemas.openxmlformats.org/officeDocument/2006/relationships/slide" Target="slides/slide155.xml"/><Relationship Id="rId200" Type="http://schemas.openxmlformats.org/officeDocument/2006/relationships/slide" Target="slides/slide159.xml"/><Relationship Id="rId382" Type="http://schemas.openxmlformats.org/officeDocument/2006/relationships/slide" Target="slides/slide341.xml"/><Relationship Id="rId16" Type="http://schemas.openxmlformats.org/officeDocument/2006/relationships/slideMaster" Target="slideMasters/slideMaster16.xml"/><Relationship Id="rId221" Type="http://schemas.openxmlformats.org/officeDocument/2006/relationships/slide" Target="slides/slide180.xml"/><Relationship Id="rId242" Type="http://schemas.openxmlformats.org/officeDocument/2006/relationships/slide" Target="slides/slide201.xml"/><Relationship Id="rId263" Type="http://schemas.openxmlformats.org/officeDocument/2006/relationships/slide" Target="slides/slide222.xml"/><Relationship Id="rId284" Type="http://schemas.openxmlformats.org/officeDocument/2006/relationships/slide" Target="slides/slide243.xml"/><Relationship Id="rId319" Type="http://schemas.openxmlformats.org/officeDocument/2006/relationships/slide" Target="slides/slide278.xml"/><Relationship Id="rId37" Type="http://schemas.openxmlformats.org/officeDocument/2006/relationships/slideMaster" Target="slideMasters/slideMaster37.xml"/><Relationship Id="rId58" Type="http://schemas.openxmlformats.org/officeDocument/2006/relationships/slide" Target="slides/slide17.xml"/><Relationship Id="rId79" Type="http://schemas.openxmlformats.org/officeDocument/2006/relationships/slide" Target="slides/slide38.xml"/><Relationship Id="rId102" Type="http://schemas.openxmlformats.org/officeDocument/2006/relationships/slide" Target="slides/slide61.xml"/><Relationship Id="rId123" Type="http://schemas.openxmlformats.org/officeDocument/2006/relationships/slide" Target="slides/slide82.xml"/><Relationship Id="rId144" Type="http://schemas.openxmlformats.org/officeDocument/2006/relationships/slide" Target="slides/slide103.xml"/><Relationship Id="rId330" Type="http://schemas.openxmlformats.org/officeDocument/2006/relationships/slide" Target="slides/slide289.xml"/><Relationship Id="rId90" Type="http://schemas.openxmlformats.org/officeDocument/2006/relationships/slide" Target="slides/slide49.xml"/><Relationship Id="rId165" Type="http://schemas.openxmlformats.org/officeDocument/2006/relationships/slide" Target="slides/slide124.xml"/><Relationship Id="rId186" Type="http://schemas.openxmlformats.org/officeDocument/2006/relationships/slide" Target="slides/slide145.xml"/><Relationship Id="rId351" Type="http://schemas.openxmlformats.org/officeDocument/2006/relationships/slide" Target="slides/slide310.xml"/><Relationship Id="rId372" Type="http://schemas.openxmlformats.org/officeDocument/2006/relationships/slide" Target="slides/slide331.xml"/><Relationship Id="rId393" Type="http://schemas.openxmlformats.org/officeDocument/2006/relationships/slide" Target="slides/slide352.xml"/><Relationship Id="rId211" Type="http://schemas.openxmlformats.org/officeDocument/2006/relationships/slide" Target="slides/slide170.xml"/><Relationship Id="rId232" Type="http://schemas.openxmlformats.org/officeDocument/2006/relationships/slide" Target="slides/slide191.xml"/><Relationship Id="rId253" Type="http://schemas.openxmlformats.org/officeDocument/2006/relationships/slide" Target="slides/slide212.xml"/><Relationship Id="rId274" Type="http://schemas.openxmlformats.org/officeDocument/2006/relationships/slide" Target="slides/slide233.xml"/><Relationship Id="rId295" Type="http://schemas.openxmlformats.org/officeDocument/2006/relationships/slide" Target="slides/slide254.xml"/><Relationship Id="rId309" Type="http://schemas.openxmlformats.org/officeDocument/2006/relationships/slide" Target="slides/slide268.xml"/><Relationship Id="rId27" Type="http://schemas.openxmlformats.org/officeDocument/2006/relationships/slideMaster" Target="slideMasters/slideMaster27.xml"/><Relationship Id="rId48" Type="http://schemas.openxmlformats.org/officeDocument/2006/relationships/slide" Target="slides/slide7.xml"/><Relationship Id="rId69" Type="http://schemas.openxmlformats.org/officeDocument/2006/relationships/slide" Target="slides/slide28.xml"/><Relationship Id="rId113" Type="http://schemas.openxmlformats.org/officeDocument/2006/relationships/slide" Target="slides/slide72.xml"/><Relationship Id="rId134" Type="http://schemas.openxmlformats.org/officeDocument/2006/relationships/slide" Target="slides/slide93.xml"/><Relationship Id="rId320" Type="http://schemas.openxmlformats.org/officeDocument/2006/relationships/slide" Target="slides/slide279.xml"/><Relationship Id="rId80" Type="http://schemas.openxmlformats.org/officeDocument/2006/relationships/slide" Target="slides/slide39.xml"/><Relationship Id="rId155" Type="http://schemas.openxmlformats.org/officeDocument/2006/relationships/slide" Target="slides/slide114.xml"/><Relationship Id="rId176" Type="http://schemas.openxmlformats.org/officeDocument/2006/relationships/slide" Target="slides/slide135.xml"/><Relationship Id="rId197" Type="http://schemas.openxmlformats.org/officeDocument/2006/relationships/slide" Target="slides/slide156.xml"/><Relationship Id="rId341" Type="http://schemas.openxmlformats.org/officeDocument/2006/relationships/slide" Target="slides/slide300.xml"/><Relationship Id="rId362" Type="http://schemas.openxmlformats.org/officeDocument/2006/relationships/slide" Target="slides/slide321.xml"/><Relationship Id="rId383" Type="http://schemas.openxmlformats.org/officeDocument/2006/relationships/slide" Target="slides/slide342.xml"/><Relationship Id="rId201" Type="http://schemas.openxmlformats.org/officeDocument/2006/relationships/slide" Target="slides/slide160.xml"/><Relationship Id="rId222" Type="http://schemas.openxmlformats.org/officeDocument/2006/relationships/slide" Target="slides/slide181.xml"/><Relationship Id="rId243" Type="http://schemas.openxmlformats.org/officeDocument/2006/relationships/slide" Target="slides/slide202.xml"/><Relationship Id="rId264" Type="http://schemas.openxmlformats.org/officeDocument/2006/relationships/slide" Target="slides/slide223.xml"/><Relationship Id="rId285" Type="http://schemas.openxmlformats.org/officeDocument/2006/relationships/slide" Target="slides/slide244.xml"/><Relationship Id="rId17" Type="http://schemas.openxmlformats.org/officeDocument/2006/relationships/slideMaster" Target="slideMasters/slideMaster17.xml"/><Relationship Id="rId38" Type="http://schemas.openxmlformats.org/officeDocument/2006/relationships/slideMaster" Target="slideMasters/slideMaster38.xml"/><Relationship Id="rId59" Type="http://schemas.openxmlformats.org/officeDocument/2006/relationships/slide" Target="slides/slide18.xml"/><Relationship Id="rId103" Type="http://schemas.openxmlformats.org/officeDocument/2006/relationships/slide" Target="slides/slide62.xml"/><Relationship Id="rId124" Type="http://schemas.openxmlformats.org/officeDocument/2006/relationships/slide" Target="slides/slide83.xml"/><Relationship Id="rId310" Type="http://schemas.openxmlformats.org/officeDocument/2006/relationships/slide" Target="slides/slide269.xml"/><Relationship Id="rId70" Type="http://schemas.openxmlformats.org/officeDocument/2006/relationships/slide" Target="slides/slide29.xml"/><Relationship Id="rId91" Type="http://schemas.openxmlformats.org/officeDocument/2006/relationships/slide" Target="slides/slide50.xml"/><Relationship Id="rId145" Type="http://schemas.openxmlformats.org/officeDocument/2006/relationships/slide" Target="slides/slide104.xml"/><Relationship Id="rId166" Type="http://schemas.openxmlformats.org/officeDocument/2006/relationships/slide" Target="slides/slide125.xml"/><Relationship Id="rId187" Type="http://schemas.openxmlformats.org/officeDocument/2006/relationships/slide" Target="slides/slide146.xml"/><Relationship Id="rId331" Type="http://schemas.openxmlformats.org/officeDocument/2006/relationships/slide" Target="slides/slide290.xml"/><Relationship Id="rId352" Type="http://schemas.openxmlformats.org/officeDocument/2006/relationships/slide" Target="slides/slide311.xml"/><Relationship Id="rId373" Type="http://schemas.openxmlformats.org/officeDocument/2006/relationships/slide" Target="slides/slide332.xml"/><Relationship Id="rId394" Type="http://schemas.openxmlformats.org/officeDocument/2006/relationships/slide" Target="slides/slide35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171.xml"/><Relationship Id="rId233" Type="http://schemas.openxmlformats.org/officeDocument/2006/relationships/slide" Target="slides/slide192.xml"/><Relationship Id="rId254" Type="http://schemas.openxmlformats.org/officeDocument/2006/relationships/slide" Target="slides/slide213.xml"/><Relationship Id="rId28" Type="http://schemas.openxmlformats.org/officeDocument/2006/relationships/slideMaster" Target="slideMasters/slideMaster28.xml"/><Relationship Id="rId49" Type="http://schemas.openxmlformats.org/officeDocument/2006/relationships/slide" Target="slides/slide8.xml"/><Relationship Id="rId114" Type="http://schemas.openxmlformats.org/officeDocument/2006/relationships/slide" Target="slides/slide73.xml"/><Relationship Id="rId275" Type="http://schemas.openxmlformats.org/officeDocument/2006/relationships/slide" Target="slides/slide234.xml"/><Relationship Id="rId296" Type="http://schemas.openxmlformats.org/officeDocument/2006/relationships/slide" Target="slides/slide255.xml"/><Relationship Id="rId300" Type="http://schemas.openxmlformats.org/officeDocument/2006/relationships/slide" Target="slides/slide259.xml"/><Relationship Id="rId60" Type="http://schemas.openxmlformats.org/officeDocument/2006/relationships/slide" Target="slides/slide19.xml"/><Relationship Id="rId81" Type="http://schemas.openxmlformats.org/officeDocument/2006/relationships/slide" Target="slides/slide40.xml"/><Relationship Id="rId135" Type="http://schemas.openxmlformats.org/officeDocument/2006/relationships/slide" Target="slides/slide94.xml"/><Relationship Id="rId156" Type="http://schemas.openxmlformats.org/officeDocument/2006/relationships/slide" Target="slides/slide115.xml"/><Relationship Id="rId177" Type="http://schemas.openxmlformats.org/officeDocument/2006/relationships/slide" Target="slides/slide136.xml"/><Relationship Id="rId198" Type="http://schemas.openxmlformats.org/officeDocument/2006/relationships/slide" Target="slides/slide157.xml"/><Relationship Id="rId321" Type="http://schemas.openxmlformats.org/officeDocument/2006/relationships/slide" Target="slides/slide280.xml"/><Relationship Id="rId342" Type="http://schemas.openxmlformats.org/officeDocument/2006/relationships/slide" Target="slides/slide301.xml"/><Relationship Id="rId363" Type="http://schemas.openxmlformats.org/officeDocument/2006/relationships/slide" Target="slides/slide322.xml"/><Relationship Id="rId384" Type="http://schemas.openxmlformats.org/officeDocument/2006/relationships/slide" Target="slides/slide343.xml"/><Relationship Id="rId202" Type="http://schemas.openxmlformats.org/officeDocument/2006/relationships/slide" Target="slides/slide161.xml"/><Relationship Id="rId223" Type="http://schemas.openxmlformats.org/officeDocument/2006/relationships/slide" Target="slides/slide182.xml"/><Relationship Id="rId244" Type="http://schemas.openxmlformats.org/officeDocument/2006/relationships/slide" Target="slides/slide203.xml"/><Relationship Id="rId18" Type="http://schemas.openxmlformats.org/officeDocument/2006/relationships/slideMaster" Target="slideMasters/slideMaster18.xml"/><Relationship Id="rId39" Type="http://schemas.openxmlformats.org/officeDocument/2006/relationships/slideMaster" Target="slideMasters/slideMaster39.xml"/><Relationship Id="rId265" Type="http://schemas.openxmlformats.org/officeDocument/2006/relationships/slide" Target="slides/slide224.xml"/><Relationship Id="rId286" Type="http://schemas.openxmlformats.org/officeDocument/2006/relationships/slide" Target="slides/slide245.xml"/><Relationship Id="rId50" Type="http://schemas.openxmlformats.org/officeDocument/2006/relationships/slide" Target="slides/slide9.xml"/><Relationship Id="rId104" Type="http://schemas.openxmlformats.org/officeDocument/2006/relationships/slide" Target="slides/slide63.xml"/><Relationship Id="rId125" Type="http://schemas.openxmlformats.org/officeDocument/2006/relationships/slide" Target="slides/slide84.xml"/><Relationship Id="rId146" Type="http://schemas.openxmlformats.org/officeDocument/2006/relationships/slide" Target="slides/slide105.xml"/><Relationship Id="rId167" Type="http://schemas.openxmlformats.org/officeDocument/2006/relationships/slide" Target="slides/slide126.xml"/><Relationship Id="rId188" Type="http://schemas.openxmlformats.org/officeDocument/2006/relationships/slide" Target="slides/slide147.xml"/><Relationship Id="rId311" Type="http://schemas.openxmlformats.org/officeDocument/2006/relationships/slide" Target="slides/slide270.xml"/><Relationship Id="rId332" Type="http://schemas.openxmlformats.org/officeDocument/2006/relationships/slide" Target="slides/slide291.xml"/><Relationship Id="rId353" Type="http://schemas.openxmlformats.org/officeDocument/2006/relationships/slide" Target="slides/slide312.xml"/><Relationship Id="rId374" Type="http://schemas.openxmlformats.org/officeDocument/2006/relationships/slide" Target="slides/slide333.xml"/><Relationship Id="rId395" Type="http://schemas.openxmlformats.org/officeDocument/2006/relationships/slide" Target="slides/slide354.xml"/><Relationship Id="rId71" Type="http://schemas.openxmlformats.org/officeDocument/2006/relationships/slide" Target="slides/slide30.xml"/><Relationship Id="rId92" Type="http://schemas.openxmlformats.org/officeDocument/2006/relationships/slide" Target="slides/slide51.xml"/><Relationship Id="rId213" Type="http://schemas.openxmlformats.org/officeDocument/2006/relationships/slide" Target="slides/slide172.xml"/><Relationship Id="rId234" Type="http://schemas.openxmlformats.org/officeDocument/2006/relationships/slide" Target="slides/slide193.xml"/><Relationship Id="rId2" Type="http://schemas.openxmlformats.org/officeDocument/2006/relationships/slideMaster" Target="slideMasters/slideMaster2.xml"/><Relationship Id="rId29" Type="http://schemas.openxmlformats.org/officeDocument/2006/relationships/slideMaster" Target="slideMasters/slideMaster29.xml"/><Relationship Id="rId255" Type="http://schemas.openxmlformats.org/officeDocument/2006/relationships/slide" Target="slides/slide214.xml"/><Relationship Id="rId276" Type="http://schemas.openxmlformats.org/officeDocument/2006/relationships/slide" Target="slides/slide235.xml"/><Relationship Id="rId297" Type="http://schemas.openxmlformats.org/officeDocument/2006/relationships/slide" Target="slides/slide256.xml"/><Relationship Id="rId40" Type="http://schemas.openxmlformats.org/officeDocument/2006/relationships/slideMaster" Target="slideMasters/slideMaster40.xml"/><Relationship Id="rId115" Type="http://schemas.openxmlformats.org/officeDocument/2006/relationships/slide" Target="slides/slide74.xml"/><Relationship Id="rId136" Type="http://schemas.openxmlformats.org/officeDocument/2006/relationships/slide" Target="slides/slide95.xml"/><Relationship Id="rId157" Type="http://schemas.openxmlformats.org/officeDocument/2006/relationships/slide" Target="slides/slide116.xml"/><Relationship Id="rId178" Type="http://schemas.openxmlformats.org/officeDocument/2006/relationships/slide" Target="slides/slide137.xml"/><Relationship Id="rId301" Type="http://schemas.openxmlformats.org/officeDocument/2006/relationships/slide" Target="slides/slide260.xml"/><Relationship Id="rId322" Type="http://schemas.openxmlformats.org/officeDocument/2006/relationships/slide" Target="slides/slide281.xml"/><Relationship Id="rId343" Type="http://schemas.openxmlformats.org/officeDocument/2006/relationships/slide" Target="slides/slide302.xml"/><Relationship Id="rId364" Type="http://schemas.openxmlformats.org/officeDocument/2006/relationships/slide" Target="slides/slide323.xml"/><Relationship Id="rId61" Type="http://schemas.openxmlformats.org/officeDocument/2006/relationships/slide" Target="slides/slide20.xml"/><Relationship Id="rId82" Type="http://schemas.openxmlformats.org/officeDocument/2006/relationships/slide" Target="slides/slide41.xml"/><Relationship Id="rId199" Type="http://schemas.openxmlformats.org/officeDocument/2006/relationships/slide" Target="slides/slide158.xml"/><Relationship Id="rId203" Type="http://schemas.openxmlformats.org/officeDocument/2006/relationships/slide" Target="slides/slide162.xml"/><Relationship Id="rId385" Type="http://schemas.openxmlformats.org/officeDocument/2006/relationships/slide" Target="slides/slide344.xml"/><Relationship Id="rId19" Type="http://schemas.openxmlformats.org/officeDocument/2006/relationships/slideMaster" Target="slideMasters/slideMaster19.xml"/><Relationship Id="rId224" Type="http://schemas.openxmlformats.org/officeDocument/2006/relationships/slide" Target="slides/slide183.xml"/><Relationship Id="rId245" Type="http://schemas.openxmlformats.org/officeDocument/2006/relationships/slide" Target="slides/slide204.xml"/><Relationship Id="rId266" Type="http://schemas.openxmlformats.org/officeDocument/2006/relationships/slide" Target="slides/slide225.xml"/><Relationship Id="rId287" Type="http://schemas.openxmlformats.org/officeDocument/2006/relationships/slide" Target="slides/slide246.xml"/><Relationship Id="rId30" Type="http://schemas.openxmlformats.org/officeDocument/2006/relationships/slideMaster" Target="slideMasters/slideMaster30.xml"/><Relationship Id="rId105" Type="http://schemas.openxmlformats.org/officeDocument/2006/relationships/slide" Target="slides/slide64.xml"/><Relationship Id="rId126" Type="http://schemas.openxmlformats.org/officeDocument/2006/relationships/slide" Target="slides/slide85.xml"/><Relationship Id="rId147" Type="http://schemas.openxmlformats.org/officeDocument/2006/relationships/slide" Target="slides/slide106.xml"/><Relationship Id="rId168" Type="http://schemas.openxmlformats.org/officeDocument/2006/relationships/slide" Target="slides/slide127.xml"/><Relationship Id="rId312" Type="http://schemas.openxmlformats.org/officeDocument/2006/relationships/slide" Target="slides/slide271.xml"/><Relationship Id="rId333" Type="http://schemas.openxmlformats.org/officeDocument/2006/relationships/slide" Target="slides/slide292.xml"/><Relationship Id="rId354" Type="http://schemas.openxmlformats.org/officeDocument/2006/relationships/slide" Target="slides/slide313.xml"/><Relationship Id="rId51" Type="http://schemas.openxmlformats.org/officeDocument/2006/relationships/slide" Target="slides/slide10.xml"/><Relationship Id="rId72" Type="http://schemas.openxmlformats.org/officeDocument/2006/relationships/slide" Target="slides/slide31.xml"/><Relationship Id="rId93" Type="http://schemas.openxmlformats.org/officeDocument/2006/relationships/slide" Target="slides/slide52.xml"/><Relationship Id="rId189" Type="http://schemas.openxmlformats.org/officeDocument/2006/relationships/slide" Target="slides/slide148.xml"/><Relationship Id="rId375" Type="http://schemas.openxmlformats.org/officeDocument/2006/relationships/slide" Target="slides/slide334.xml"/><Relationship Id="rId396" Type="http://schemas.openxmlformats.org/officeDocument/2006/relationships/slide" Target="slides/slide35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173.xml"/><Relationship Id="rId235" Type="http://schemas.openxmlformats.org/officeDocument/2006/relationships/slide" Target="slides/slide194.xml"/><Relationship Id="rId256" Type="http://schemas.openxmlformats.org/officeDocument/2006/relationships/slide" Target="slides/slide215.xml"/><Relationship Id="rId277" Type="http://schemas.openxmlformats.org/officeDocument/2006/relationships/slide" Target="slides/slide236.xml"/><Relationship Id="rId298" Type="http://schemas.openxmlformats.org/officeDocument/2006/relationships/slide" Target="slides/slide257.xml"/><Relationship Id="rId400" Type="http://schemas.openxmlformats.org/officeDocument/2006/relationships/presProps" Target="presProps.xml"/><Relationship Id="rId116" Type="http://schemas.openxmlformats.org/officeDocument/2006/relationships/slide" Target="slides/slide75.xml"/><Relationship Id="rId137" Type="http://schemas.openxmlformats.org/officeDocument/2006/relationships/slide" Target="slides/slide96.xml"/><Relationship Id="rId158" Type="http://schemas.openxmlformats.org/officeDocument/2006/relationships/slide" Target="slides/slide117.xml"/><Relationship Id="rId302" Type="http://schemas.openxmlformats.org/officeDocument/2006/relationships/slide" Target="slides/slide261.xml"/><Relationship Id="rId323" Type="http://schemas.openxmlformats.org/officeDocument/2006/relationships/slide" Target="slides/slide282.xml"/><Relationship Id="rId344" Type="http://schemas.openxmlformats.org/officeDocument/2006/relationships/slide" Target="slides/slide303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62" Type="http://schemas.openxmlformats.org/officeDocument/2006/relationships/slide" Target="slides/slide21.xml"/><Relationship Id="rId83" Type="http://schemas.openxmlformats.org/officeDocument/2006/relationships/slide" Target="slides/slide42.xml"/><Relationship Id="rId179" Type="http://schemas.openxmlformats.org/officeDocument/2006/relationships/slide" Target="slides/slide138.xml"/><Relationship Id="rId365" Type="http://schemas.openxmlformats.org/officeDocument/2006/relationships/slide" Target="slides/slide324.xml"/><Relationship Id="rId386" Type="http://schemas.openxmlformats.org/officeDocument/2006/relationships/slide" Target="slides/slide345.xml"/><Relationship Id="rId190" Type="http://schemas.openxmlformats.org/officeDocument/2006/relationships/slide" Target="slides/slide149.xml"/><Relationship Id="rId204" Type="http://schemas.openxmlformats.org/officeDocument/2006/relationships/slide" Target="slides/slide163.xml"/><Relationship Id="rId225" Type="http://schemas.openxmlformats.org/officeDocument/2006/relationships/slide" Target="slides/slide184.xml"/><Relationship Id="rId246" Type="http://schemas.openxmlformats.org/officeDocument/2006/relationships/slide" Target="slides/slide205.xml"/><Relationship Id="rId267" Type="http://schemas.openxmlformats.org/officeDocument/2006/relationships/slide" Target="slides/slide226.xml"/><Relationship Id="rId288" Type="http://schemas.openxmlformats.org/officeDocument/2006/relationships/slide" Target="slides/slide247.xml"/><Relationship Id="rId106" Type="http://schemas.openxmlformats.org/officeDocument/2006/relationships/slide" Target="slides/slide65.xml"/><Relationship Id="rId127" Type="http://schemas.openxmlformats.org/officeDocument/2006/relationships/slide" Target="slides/slide86.xml"/><Relationship Id="rId313" Type="http://schemas.openxmlformats.org/officeDocument/2006/relationships/slide" Target="slides/slide272.xml"/><Relationship Id="rId10" Type="http://schemas.openxmlformats.org/officeDocument/2006/relationships/slideMaster" Target="slideMasters/slideMaster10.xml"/><Relationship Id="rId31" Type="http://schemas.openxmlformats.org/officeDocument/2006/relationships/slideMaster" Target="slideMasters/slideMaster31.xml"/><Relationship Id="rId52" Type="http://schemas.openxmlformats.org/officeDocument/2006/relationships/slide" Target="slides/slide11.xml"/><Relationship Id="rId73" Type="http://schemas.openxmlformats.org/officeDocument/2006/relationships/slide" Target="slides/slide32.xml"/><Relationship Id="rId94" Type="http://schemas.openxmlformats.org/officeDocument/2006/relationships/slide" Target="slides/slide53.xml"/><Relationship Id="rId148" Type="http://schemas.openxmlformats.org/officeDocument/2006/relationships/slide" Target="slides/slide107.xml"/><Relationship Id="rId169" Type="http://schemas.openxmlformats.org/officeDocument/2006/relationships/slide" Target="slides/slide128.xml"/><Relationship Id="rId334" Type="http://schemas.openxmlformats.org/officeDocument/2006/relationships/slide" Target="slides/slide293.xml"/><Relationship Id="rId355" Type="http://schemas.openxmlformats.org/officeDocument/2006/relationships/slide" Target="slides/slide314.xml"/><Relationship Id="rId376" Type="http://schemas.openxmlformats.org/officeDocument/2006/relationships/slide" Target="slides/slide335.xml"/><Relationship Id="rId397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39.xml"/><Relationship Id="rId215" Type="http://schemas.openxmlformats.org/officeDocument/2006/relationships/slide" Target="slides/slide174.xml"/><Relationship Id="rId236" Type="http://schemas.openxmlformats.org/officeDocument/2006/relationships/slide" Target="slides/slide195.xml"/><Relationship Id="rId257" Type="http://schemas.openxmlformats.org/officeDocument/2006/relationships/slide" Target="slides/slide216.xml"/><Relationship Id="rId278" Type="http://schemas.openxmlformats.org/officeDocument/2006/relationships/slide" Target="slides/slide237.xml"/><Relationship Id="rId401" Type="http://schemas.openxmlformats.org/officeDocument/2006/relationships/viewProps" Target="viewProps.xml"/><Relationship Id="rId303" Type="http://schemas.openxmlformats.org/officeDocument/2006/relationships/slide" Target="slides/slide262.xml"/><Relationship Id="rId42" Type="http://schemas.openxmlformats.org/officeDocument/2006/relationships/slide" Target="slides/slide1.xml"/><Relationship Id="rId84" Type="http://schemas.openxmlformats.org/officeDocument/2006/relationships/slide" Target="slides/slide43.xml"/><Relationship Id="rId138" Type="http://schemas.openxmlformats.org/officeDocument/2006/relationships/slide" Target="slides/slide97.xml"/><Relationship Id="rId345" Type="http://schemas.openxmlformats.org/officeDocument/2006/relationships/slide" Target="slides/slide304.xml"/><Relationship Id="rId387" Type="http://schemas.openxmlformats.org/officeDocument/2006/relationships/slide" Target="slides/slide346.xml"/><Relationship Id="rId191" Type="http://schemas.openxmlformats.org/officeDocument/2006/relationships/slide" Target="slides/slide150.xml"/><Relationship Id="rId205" Type="http://schemas.openxmlformats.org/officeDocument/2006/relationships/slide" Target="slides/slide164.xml"/><Relationship Id="rId247" Type="http://schemas.openxmlformats.org/officeDocument/2006/relationships/slide" Target="slides/slide206.xml"/><Relationship Id="rId107" Type="http://schemas.openxmlformats.org/officeDocument/2006/relationships/slide" Target="slides/slide66.xml"/><Relationship Id="rId289" Type="http://schemas.openxmlformats.org/officeDocument/2006/relationships/slide" Target="slides/slide2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C1B6BE-8FA0-4DE5-8F8A-C5226D8FC871}" type="doc">
      <dgm:prSet loTypeId="urn:microsoft.com/office/officeart/2005/8/layout/vList3#1" loCatId="list" qsTypeId="urn:microsoft.com/office/officeart/2005/8/quickstyle/simple1" qsCatId="simple" csTypeId="urn:microsoft.com/office/officeart/2005/8/colors/accent1_2" csCatId="accent1" phldr="1"/>
      <dgm:spPr/>
    </dgm:pt>
    <dgm:pt modelId="{DD5DADC8-057E-4ED0-B7BD-541A43552FDE}">
      <dgm:prSet phldrT="[Text]"/>
      <dgm:spPr/>
      <dgm:t>
        <a:bodyPr/>
        <a:lstStyle/>
        <a:p>
          <a:pPr algn="l"/>
          <a:r>
            <a:rPr lang="ru-RU" dirty="0"/>
            <a:t>Виртуальный измерительный прибор </a:t>
          </a:r>
          <a:r>
            <a:rPr lang="en-US" b="1" dirty="0"/>
            <a:t>(VI) </a:t>
          </a:r>
          <a:r>
            <a:rPr lang="en-US" dirty="0"/>
            <a:t>– </a:t>
          </a:r>
          <a:r>
            <a:rPr lang="ru-RU" dirty="0"/>
            <a:t>программа в </a:t>
          </a:r>
          <a:r>
            <a:rPr lang="en-US" dirty="0"/>
            <a:t>LabVIEW</a:t>
          </a:r>
        </a:p>
      </dgm:t>
    </dgm:pt>
    <dgm:pt modelId="{50CAFF54-E521-4B79-AFC7-5A6AD09CD541}" type="parTrans" cxnId="{CEEA4456-AA85-4A18-BE69-6CD5CFA0B822}">
      <dgm:prSet/>
      <dgm:spPr/>
      <dgm:t>
        <a:bodyPr/>
        <a:lstStyle/>
        <a:p>
          <a:endParaRPr lang="en-US"/>
        </a:p>
      </dgm:t>
    </dgm:pt>
    <dgm:pt modelId="{7CB12A3B-2A85-47A5-8ED9-0CB9FB3A65BF}" type="sibTrans" cxnId="{CEEA4456-AA85-4A18-BE69-6CD5CFA0B822}">
      <dgm:prSet/>
      <dgm:spPr/>
      <dgm:t>
        <a:bodyPr/>
        <a:lstStyle/>
        <a:p>
          <a:endParaRPr lang="en-US"/>
        </a:p>
      </dgm:t>
    </dgm:pt>
    <dgm:pt modelId="{A6D2E80D-6F4F-466E-9117-C731AF13AEFA}" type="pres">
      <dgm:prSet presAssocID="{F7C1B6BE-8FA0-4DE5-8F8A-C5226D8FC871}" presName="linearFlow" presStyleCnt="0">
        <dgm:presLayoutVars>
          <dgm:dir/>
          <dgm:resizeHandles val="exact"/>
        </dgm:presLayoutVars>
      </dgm:prSet>
      <dgm:spPr/>
    </dgm:pt>
    <dgm:pt modelId="{0B4ADA14-A5D8-4086-9622-AF9526F0FCCD}" type="pres">
      <dgm:prSet presAssocID="{DD5DADC8-057E-4ED0-B7BD-541A43552FDE}" presName="composite" presStyleCnt="0"/>
      <dgm:spPr/>
    </dgm:pt>
    <dgm:pt modelId="{477119AC-1B9B-4A4A-8F20-CAFF1C725AD3}" type="pres">
      <dgm:prSet presAssocID="{DD5DADC8-057E-4ED0-B7BD-541A43552FDE}" presName="imgShp" presStyleLbl="fgImgPlace1" presStyleIdx="0" presStyleCnt="1" custLinFactNeighborX="-76547"/>
      <dgm:spPr/>
    </dgm:pt>
    <dgm:pt modelId="{976B7E68-86E5-49D8-B5B7-76B4CC9C4B78}" type="pres">
      <dgm:prSet presAssocID="{DD5DADC8-057E-4ED0-B7BD-541A43552FDE}" presName="txShp" presStyleLbl="node1" presStyleIdx="0" presStyleCnt="1" custScaleX="137549" custLinFactNeighborX="3380">
        <dgm:presLayoutVars>
          <dgm:bulletEnabled val="1"/>
        </dgm:presLayoutVars>
      </dgm:prSet>
      <dgm:spPr/>
    </dgm:pt>
  </dgm:ptLst>
  <dgm:cxnLst>
    <dgm:cxn modelId="{CEEA4456-AA85-4A18-BE69-6CD5CFA0B822}" srcId="{F7C1B6BE-8FA0-4DE5-8F8A-C5226D8FC871}" destId="{DD5DADC8-057E-4ED0-B7BD-541A43552FDE}" srcOrd="0" destOrd="0" parTransId="{50CAFF54-E521-4B79-AFC7-5A6AD09CD541}" sibTransId="{7CB12A3B-2A85-47A5-8ED9-0CB9FB3A65BF}"/>
    <dgm:cxn modelId="{D3E1CA9F-14F3-4DC5-84FA-9B34D2C692B0}" type="presOf" srcId="{DD5DADC8-057E-4ED0-B7BD-541A43552FDE}" destId="{976B7E68-86E5-49D8-B5B7-76B4CC9C4B78}" srcOrd="0" destOrd="0" presId="urn:microsoft.com/office/officeart/2005/8/layout/vList3#1"/>
    <dgm:cxn modelId="{D1C3CAAD-CA9E-4B1C-B510-7A9C5F579447}" type="presOf" srcId="{F7C1B6BE-8FA0-4DE5-8F8A-C5226D8FC871}" destId="{A6D2E80D-6F4F-466E-9117-C731AF13AEFA}" srcOrd="0" destOrd="0" presId="urn:microsoft.com/office/officeart/2005/8/layout/vList3#1"/>
    <dgm:cxn modelId="{71698FF8-EAC0-446B-8D04-B5BAC086EB96}" type="presParOf" srcId="{A6D2E80D-6F4F-466E-9117-C731AF13AEFA}" destId="{0B4ADA14-A5D8-4086-9622-AF9526F0FCCD}" srcOrd="0" destOrd="0" presId="urn:microsoft.com/office/officeart/2005/8/layout/vList3#1"/>
    <dgm:cxn modelId="{837721CB-8F6D-40F7-8F7D-DE2D0226F9B1}" type="presParOf" srcId="{0B4ADA14-A5D8-4086-9622-AF9526F0FCCD}" destId="{477119AC-1B9B-4A4A-8F20-CAFF1C725AD3}" srcOrd="0" destOrd="0" presId="urn:microsoft.com/office/officeart/2005/8/layout/vList3#1"/>
    <dgm:cxn modelId="{150EDB80-2B55-4FE0-A5C1-9AAAC9A1C2B4}" type="presParOf" srcId="{0B4ADA14-A5D8-4086-9622-AF9526F0FCCD}" destId="{976B7E68-86E5-49D8-B5B7-76B4CC9C4B78}" srcOrd="1" destOrd="0" presId="urn:microsoft.com/office/officeart/2005/8/layout/vList3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7C1B6BE-8FA0-4DE5-8F8A-C5226D8FC871}" type="doc">
      <dgm:prSet loTypeId="urn:microsoft.com/office/officeart/2005/8/layout/vList3#8" loCatId="list" qsTypeId="urn:microsoft.com/office/officeart/2005/8/quickstyle/simple1" qsCatId="simple" csTypeId="urn:microsoft.com/office/officeart/2005/8/colors/accent1_2" csCatId="accent1" phldr="1"/>
      <dgm:spPr/>
    </dgm:pt>
    <dgm:pt modelId="{DD5DADC8-057E-4ED0-B7BD-541A43552FDE}">
      <dgm:prSet phldrT="[Text]"/>
      <dgm:spPr/>
      <dgm:t>
        <a:bodyPr/>
        <a:lstStyle/>
        <a:p>
          <a:pPr algn="l"/>
          <a:r>
            <a:rPr lang="en-US" b="1" dirty="0"/>
            <a:t>Variables</a:t>
          </a:r>
          <a:r>
            <a:rPr lang="en-US" dirty="0"/>
            <a:t> – </a:t>
          </a:r>
          <a:r>
            <a:rPr lang="ru-RU" dirty="0"/>
            <a:t>элементы блок-диаграммы, которые позволяют извлекать или сохранять данные из других мест</a:t>
          </a:r>
          <a:endParaRPr lang="en-US" dirty="0"/>
        </a:p>
      </dgm:t>
    </dgm:pt>
    <dgm:pt modelId="{50CAFF54-E521-4B79-AFC7-5A6AD09CD541}" type="parTrans" cxnId="{CEEA4456-AA85-4A18-BE69-6CD5CFA0B822}">
      <dgm:prSet/>
      <dgm:spPr/>
      <dgm:t>
        <a:bodyPr/>
        <a:lstStyle/>
        <a:p>
          <a:endParaRPr lang="en-US"/>
        </a:p>
      </dgm:t>
    </dgm:pt>
    <dgm:pt modelId="{7CB12A3B-2A85-47A5-8ED9-0CB9FB3A65BF}" type="sibTrans" cxnId="{CEEA4456-AA85-4A18-BE69-6CD5CFA0B822}">
      <dgm:prSet/>
      <dgm:spPr/>
      <dgm:t>
        <a:bodyPr/>
        <a:lstStyle/>
        <a:p>
          <a:endParaRPr lang="en-US"/>
        </a:p>
      </dgm:t>
    </dgm:pt>
    <dgm:pt modelId="{A6D2E80D-6F4F-466E-9117-C731AF13AEFA}" type="pres">
      <dgm:prSet presAssocID="{F7C1B6BE-8FA0-4DE5-8F8A-C5226D8FC871}" presName="linearFlow" presStyleCnt="0">
        <dgm:presLayoutVars>
          <dgm:dir/>
          <dgm:resizeHandles val="exact"/>
        </dgm:presLayoutVars>
      </dgm:prSet>
      <dgm:spPr/>
    </dgm:pt>
    <dgm:pt modelId="{0B4ADA14-A5D8-4086-9622-AF9526F0FCCD}" type="pres">
      <dgm:prSet presAssocID="{DD5DADC8-057E-4ED0-B7BD-541A43552FDE}" presName="composite" presStyleCnt="0"/>
      <dgm:spPr/>
    </dgm:pt>
    <dgm:pt modelId="{477119AC-1B9B-4A4A-8F20-CAFF1C725AD3}" type="pres">
      <dgm:prSet presAssocID="{DD5DADC8-057E-4ED0-B7BD-541A43552FDE}" presName="imgShp" presStyleLbl="fgImgPlace1" presStyleIdx="0" presStyleCnt="1" custLinFactY="33457" custLinFactNeighborX="-65276" custLinFactNeighborY="100000"/>
      <dgm:spPr/>
    </dgm:pt>
    <dgm:pt modelId="{976B7E68-86E5-49D8-B5B7-76B4CC9C4B78}" type="pres">
      <dgm:prSet presAssocID="{DD5DADC8-057E-4ED0-B7BD-541A43552FDE}" presName="txShp" presStyleLbl="node1" presStyleIdx="0" presStyleCnt="1" custScaleX="137549" custLinFactNeighborX="3380" custLinFactNeighborY="6691">
        <dgm:presLayoutVars>
          <dgm:bulletEnabled val="1"/>
        </dgm:presLayoutVars>
      </dgm:prSet>
      <dgm:spPr/>
    </dgm:pt>
  </dgm:ptLst>
  <dgm:cxnLst>
    <dgm:cxn modelId="{37D73500-5408-41F6-8BB5-1D9B57357831}" type="presOf" srcId="{DD5DADC8-057E-4ED0-B7BD-541A43552FDE}" destId="{976B7E68-86E5-49D8-B5B7-76B4CC9C4B78}" srcOrd="0" destOrd="0" presId="urn:microsoft.com/office/officeart/2005/8/layout/vList3#8"/>
    <dgm:cxn modelId="{CEEA4456-AA85-4A18-BE69-6CD5CFA0B822}" srcId="{F7C1B6BE-8FA0-4DE5-8F8A-C5226D8FC871}" destId="{DD5DADC8-057E-4ED0-B7BD-541A43552FDE}" srcOrd="0" destOrd="0" parTransId="{50CAFF54-E521-4B79-AFC7-5A6AD09CD541}" sibTransId="{7CB12A3B-2A85-47A5-8ED9-0CB9FB3A65BF}"/>
    <dgm:cxn modelId="{6DB8B680-0FDA-490A-B15E-6C30C0F4D0FC}" type="presOf" srcId="{F7C1B6BE-8FA0-4DE5-8F8A-C5226D8FC871}" destId="{A6D2E80D-6F4F-466E-9117-C731AF13AEFA}" srcOrd="0" destOrd="0" presId="urn:microsoft.com/office/officeart/2005/8/layout/vList3#8"/>
    <dgm:cxn modelId="{DE5B5324-0CFB-4BEA-9A8E-EF949A809487}" type="presParOf" srcId="{A6D2E80D-6F4F-466E-9117-C731AF13AEFA}" destId="{0B4ADA14-A5D8-4086-9622-AF9526F0FCCD}" srcOrd="0" destOrd="0" presId="urn:microsoft.com/office/officeart/2005/8/layout/vList3#8"/>
    <dgm:cxn modelId="{2F88A00B-E70C-4EFE-ABFC-08E25063F371}" type="presParOf" srcId="{0B4ADA14-A5D8-4086-9622-AF9526F0FCCD}" destId="{477119AC-1B9B-4A4A-8F20-CAFF1C725AD3}" srcOrd="0" destOrd="0" presId="urn:microsoft.com/office/officeart/2005/8/layout/vList3#8"/>
    <dgm:cxn modelId="{07B7BE38-1877-49E0-A914-FA2A47BA1D8D}" type="presParOf" srcId="{0B4ADA14-A5D8-4086-9622-AF9526F0FCCD}" destId="{976B7E68-86E5-49D8-B5B7-76B4CC9C4B78}" srcOrd="1" destOrd="0" presId="urn:microsoft.com/office/officeart/2005/8/layout/vList3#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7C1B6BE-8FA0-4DE5-8F8A-C5226D8FC871}" type="doc">
      <dgm:prSet loTypeId="urn:microsoft.com/office/officeart/2005/8/layout/vList3#9" loCatId="list" qsTypeId="urn:microsoft.com/office/officeart/2005/8/quickstyle/simple1" qsCatId="simple" csTypeId="urn:microsoft.com/office/officeart/2005/8/colors/accent1_2" csCatId="accent1" phldr="1"/>
      <dgm:spPr/>
    </dgm:pt>
    <dgm:pt modelId="{DD5DADC8-057E-4ED0-B7BD-541A43552FDE}">
      <dgm:prSet phldrT="[Text]"/>
      <dgm:spPr/>
      <dgm:t>
        <a:bodyPr/>
        <a:lstStyle/>
        <a:p>
          <a:pPr algn="l"/>
          <a:r>
            <a:rPr lang="ru-RU" dirty="0"/>
            <a:t>Состязания </a:t>
          </a:r>
          <a:r>
            <a:rPr lang="en-US" dirty="0"/>
            <a:t>-  </a:t>
          </a:r>
          <a:r>
            <a:rPr lang="ru-RU" dirty="0"/>
            <a:t>ситуация, когда время возникновения событий  или график выполнения задач может непредумышленно воздействовать на значения выходных данных</a:t>
          </a:r>
          <a:endParaRPr lang="en-US" dirty="0"/>
        </a:p>
      </dgm:t>
    </dgm:pt>
    <dgm:pt modelId="{50CAFF54-E521-4B79-AFC7-5A6AD09CD541}" type="parTrans" cxnId="{CEEA4456-AA85-4A18-BE69-6CD5CFA0B822}">
      <dgm:prSet/>
      <dgm:spPr/>
      <dgm:t>
        <a:bodyPr/>
        <a:lstStyle/>
        <a:p>
          <a:endParaRPr lang="en-US"/>
        </a:p>
      </dgm:t>
    </dgm:pt>
    <dgm:pt modelId="{7CB12A3B-2A85-47A5-8ED9-0CB9FB3A65BF}" type="sibTrans" cxnId="{CEEA4456-AA85-4A18-BE69-6CD5CFA0B822}">
      <dgm:prSet/>
      <dgm:spPr/>
      <dgm:t>
        <a:bodyPr/>
        <a:lstStyle/>
        <a:p>
          <a:endParaRPr lang="en-US"/>
        </a:p>
      </dgm:t>
    </dgm:pt>
    <dgm:pt modelId="{A6D2E80D-6F4F-466E-9117-C731AF13AEFA}" type="pres">
      <dgm:prSet presAssocID="{F7C1B6BE-8FA0-4DE5-8F8A-C5226D8FC871}" presName="linearFlow" presStyleCnt="0">
        <dgm:presLayoutVars>
          <dgm:dir/>
          <dgm:resizeHandles val="exact"/>
        </dgm:presLayoutVars>
      </dgm:prSet>
      <dgm:spPr/>
    </dgm:pt>
    <dgm:pt modelId="{0B4ADA14-A5D8-4086-9622-AF9526F0FCCD}" type="pres">
      <dgm:prSet presAssocID="{DD5DADC8-057E-4ED0-B7BD-541A43552FDE}" presName="composite" presStyleCnt="0"/>
      <dgm:spPr/>
    </dgm:pt>
    <dgm:pt modelId="{477119AC-1B9B-4A4A-8F20-CAFF1C725AD3}" type="pres">
      <dgm:prSet presAssocID="{DD5DADC8-057E-4ED0-B7BD-541A43552FDE}" presName="imgShp" presStyleLbl="fgImgPlace1" presStyleIdx="0" presStyleCnt="1" custLinFactY="33457" custLinFactNeighborX="-65276" custLinFactNeighborY="100000"/>
      <dgm:spPr/>
    </dgm:pt>
    <dgm:pt modelId="{976B7E68-86E5-49D8-B5B7-76B4CC9C4B78}" type="pres">
      <dgm:prSet presAssocID="{DD5DADC8-057E-4ED0-B7BD-541A43552FDE}" presName="txShp" presStyleLbl="node1" presStyleIdx="0" presStyleCnt="1" custScaleX="137549" custLinFactNeighborX="3380" custLinFactNeighborY="6691">
        <dgm:presLayoutVars>
          <dgm:bulletEnabled val="1"/>
        </dgm:presLayoutVars>
      </dgm:prSet>
      <dgm:spPr/>
    </dgm:pt>
  </dgm:ptLst>
  <dgm:cxnLst>
    <dgm:cxn modelId="{D0B56039-C451-4A44-84CD-CDC03FDE5C71}" type="presOf" srcId="{F7C1B6BE-8FA0-4DE5-8F8A-C5226D8FC871}" destId="{A6D2E80D-6F4F-466E-9117-C731AF13AEFA}" srcOrd="0" destOrd="0" presId="urn:microsoft.com/office/officeart/2005/8/layout/vList3#9"/>
    <dgm:cxn modelId="{6280C36E-6B8D-469C-80C6-A07120898638}" type="presOf" srcId="{DD5DADC8-057E-4ED0-B7BD-541A43552FDE}" destId="{976B7E68-86E5-49D8-B5B7-76B4CC9C4B78}" srcOrd="0" destOrd="0" presId="urn:microsoft.com/office/officeart/2005/8/layout/vList3#9"/>
    <dgm:cxn modelId="{CEEA4456-AA85-4A18-BE69-6CD5CFA0B822}" srcId="{F7C1B6BE-8FA0-4DE5-8F8A-C5226D8FC871}" destId="{DD5DADC8-057E-4ED0-B7BD-541A43552FDE}" srcOrd="0" destOrd="0" parTransId="{50CAFF54-E521-4B79-AFC7-5A6AD09CD541}" sibTransId="{7CB12A3B-2A85-47A5-8ED9-0CB9FB3A65BF}"/>
    <dgm:cxn modelId="{265F1F9B-BA82-4C50-91A7-A468580D38A6}" type="presParOf" srcId="{A6D2E80D-6F4F-466E-9117-C731AF13AEFA}" destId="{0B4ADA14-A5D8-4086-9622-AF9526F0FCCD}" srcOrd="0" destOrd="0" presId="urn:microsoft.com/office/officeart/2005/8/layout/vList3#9"/>
    <dgm:cxn modelId="{6B98B2CE-13A4-41A1-9996-B68CBEF96A05}" type="presParOf" srcId="{0B4ADA14-A5D8-4086-9622-AF9526F0FCCD}" destId="{477119AC-1B9B-4A4A-8F20-CAFF1C725AD3}" srcOrd="0" destOrd="0" presId="urn:microsoft.com/office/officeart/2005/8/layout/vList3#9"/>
    <dgm:cxn modelId="{AF44DC01-140F-4761-B0FB-A9A0EBF6A794}" type="presParOf" srcId="{0B4ADA14-A5D8-4086-9622-AF9526F0FCCD}" destId="{976B7E68-86E5-49D8-B5B7-76B4CC9C4B78}" srcOrd="1" destOrd="0" presId="urn:microsoft.com/office/officeart/2005/8/layout/vList3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C1B6BE-8FA0-4DE5-8F8A-C5226D8FC871}" type="doc">
      <dgm:prSet loTypeId="urn:microsoft.com/office/officeart/2005/8/layout/vList3#2" loCatId="list" qsTypeId="urn:microsoft.com/office/officeart/2005/8/quickstyle/simple1" qsCatId="simple" csTypeId="urn:microsoft.com/office/officeart/2005/8/colors/accent1_2" csCatId="accent1" phldr="1"/>
      <dgm:spPr/>
    </dgm:pt>
    <dgm:pt modelId="{DD5DADC8-057E-4ED0-B7BD-541A43552FDE}">
      <dgm:prSet phldrT="[Text]"/>
      <dgm:spPr/>
      <dgm:t>
        <a:bodyPr/>
        <a:lstStyle/>
        <a:p>
          <a:pPr algn="l"/>
          <a:r>
            <a:rPr lang="en-US" b="1" dirty="0"/>
            <a:t>Front Panel  </a:t>
          </a:r>
          <a:r>
            <a:rPr lang="en-US" dirty="0"/>
            <a:t>– </a:t>
          </a:r>
          <a:r>
            <a:rPr lang="ru-RU" dirty="0"/>
            <a:t>лицевая панель - интерфейс пользователя</a:t>
          </a:r>
          <a:r>
            <a:rPr lang="en-US" dirty="0"/>
            <a:t> VI</a:t>
          </a:r>
        </a:p>
      </dgm:t>
    </dgm:pt>
    <dgm:pt modelId="{50CAFF54-E521-4B79-AFC7-5A6AD09CD541}" type="parTrans" cxnId="{CEEA4456-AA85-4A18-BE69-6CD5CFA0B822}">
      <dgm:prSet/>
      <dgm:spPr/>
      <dgm:t>
        <a:bodyPr/>
        <a:lstStyle/>
        <a:p>
          <a:endParaRPr lang="en-US"/>
        </a:p>
      </dgm:t>
    </dgm:pt>
    <dgm:pt modelId="{7CB12A3B-2A85-47A5-8ED9-0CB9FB3A65BF}" type="sibTrans" cxnId="{CEEA4456-AA85-4A18-BE69-6CD5CFA0B822}">
      <dgm:prSet/>
      <dgm:spPr/>
      <dgm:t>
        <a:bodyPr/>
        <a:lstStyle/>
        <a:p>
          <a:endParaRPr lang="en-US"/>
        </a:p>
      </dgm:t>
    </dgm:pt>
    <dgm:pt modelId="{A6D2E80D-6F4F-466E-9117-C731AF13AEFA}" type="pres">
      <dgm:prSet presAssocID="{F7C1B6BE-8FA0-4DE5-8F8A-C5226D8FC871}" presName="linearFlow" presStyleCnt="0">
        <dgm:presLayoutVars>
          <dgm:dir/>
          <dgm:resizeHandles val="exact"/>
        </dgm:presLayoutVars>
      </dgm:prSet>
      <dgm:spPr/>
    </dgm:pt>
    <dgm:pt modelId="{0B4ADA14-A5D8-4086-9622-AF9526F0FCCD}" type="pres">
      <dgm:prSet presAssocID="{DD5DADC8-057E-4ED0-B7BD-541A43552FDE}" presName="composite" presStyleCnt="0"/>
      <dgm:spPr/>
    </dgm:pt>
    <dgm:pt modelId="{477119AC-1B9B-4A4A-8F20-CAFF1C725AD3}" type="pres">
      <dgm:prSet presAssocID="{DD5DADC8-057E-4ED0-B7BD-541A43552FDE}" presName="imgShp" presStyleLbl="fgImgPlace1" presStyleIdx="0" presStyleCnt="1" custLinFactNeighborX="-76547"/>
      <dgm:spPr/>
    </dgm:pt>
    <dgm:pt modelId="{976B7E68-86E5-49D8-B5B7-76B4CC9C4B78}" type="pres">
      <dgm:prSet presAssocID="{DD5DADC8-057E-4ED0-B7BD-541A43552FDE}" presName="txShp" presStyleLbl="node1" presStyleIdx="0" presStyleCnt="1" custScaleX="137549" custLinFactNeighborX="3380">
        <dgm:presLayoutVars>
          <dgm:bulletEnabled val="1"/>
        </dgm:presLayoutVars>
      </dgm:prSet>
      <dgm:spPr/>
    </dgm:pt>
  </dgm:ptLst>
  <dgm:cxnLst>
    <dgm:cxn modelId="{383EDC40-5920-4E4F-8876-38DC3E62C986}" type="presOf" srcId="{F7C1B6BE-8FA0-4DE5-8F8A-C5226D8FC871}" destId="{A6D2E80D-6F4F-466E-9117-C731AF13AEFA}" srcOrd="0" destOrd="0" presId="urn:microsoft.com/office/officeart/2005/8/layout/vList3#2"/>
    <dgm:cxn modelId="{CEEA4456-AA85-4A18-BE69-6CD5CFA0B822}" srcId="{F7C1B6BE-8FA0-4DE5-8F8A-C5226D8FC871}" destId="{DD5DADC8-057E-4ED0-B7BD-541A43552FDE}" srcOrd="0" destOrd="0" parTransId="{50CAFF54-E521-4B79-AFC7-5A6AD09CD541}" sibTransId="{7CB12A3B-2A85-47A5-8ED9-0CB9FB3A65BF}"/>
    <dgm:cxn modelId="{7AB96CE1-BCE8-42E9-8287-32E458709DD8}" type="presOf" srcId="{DD5DADC8-057E-4ED0-B7BD-541A43552FDE}" destId="{976B7E68-86E5-49D8-B5B7-76B4CC9C4B78}" srcOrd="0" destOrd="0" presId="urn:microsoft.com/office/officeart/2005/8/layout/vList3#2"/>
    <dgm:cxn modelId="{87B0D7D9-0DC3-4A43-8F46-75DAEEA44CD7}" type="presParOf" srcId="{A6D2E80D-6F4F-466E-9117-C731AF13AEFA}" destId="{0B4ADA14-A5D8-4086-9622-AF9526F0FCCD}" srcOrd="0" destOrd="0" presId="urn:microsoft.com/office/officeart/2005/8/layout/vList3#2"/>
    <dgm:cxn modelId="{388FD748-C583-46BF-AA6D-44AD7479E54E}" type="presParOf" srcId="{0B4ADA14-A5D8-4086-9622-AF9526F0FCCD}" destId="{477119AC-1B9B-4A4A-8F20-CAFF1C725AD3}" srcOrd="0" destOrd="0" presId="urn:microsoft.com/office/officeart/2005/8/layout/vList3#2"/>
    <dgm:cxn modelId="{C103512C-6A95-4B87-8D1B-103DA6BBA255}" type="presParOf" srcId="{0B4ADA14-A5D8-4086-9622-AF9526F0FCCD}" destId="{976B7E68-86E5-49D8-B5B7-76B4CC9C4B78}" srcOrd="1" destOrd="0" presId="urn:microsoft.com/office/officeart/2005/8/layout/vList3#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C1B6BE-8FA0-4DE5-8F8A-C5226D8FC871}" type="doc">
      <dgm:prSet loTypeId="urn:microsoft.com/office/officeart/2005/8/layout/vList3#3" loCatId="list" qsTypeId="urn:microsoft.com/office/officeart/2005/8/quickstyle/simple1" qsCatId="simple" csTypeId="urn:microsoft.com/office/officeart/2005/8/colors/accent1_2" csCatId="accent1" phldr="1"/>
      <dgm:spPr/>
    </dgm:pt>
    <dgm:pt modelId="{DD5DADC8-057E-4ED0-B7BD-541A43552FDE}">
      <dgm:prSet phldrT="[Text]"/>
      <dgm:spPr/>
      <dgm:t>
        <a:bodyPr/>
        <a:lstStyle/>
        <a:p>
          <a:pPr algn="l"/>
          <a:r>
            <a:rPr lang="en-US" b="1" dirty="0"/>
            <a:t>Block Diagram </a:t>
          </a:r>
          <a:r>
            <a:rPr lang="en-US" dirty="0"/>
            <a:t>– </a:t>
          </a:r>
          <a:r>
            <a:rPr lang="ru-RU" dirty="0"/>
            <a:t>блок-диаграмма - содержит исходный код в графическом формате</a:t>
          </a:r>
          <a:endParaRPr lang="en-US" dirty="0"/>
        </a:p>
      </dgm:t>
    </dgm:pt>
    <dgm:pt modelId="{50CAFF54-E521-4B79-AFC7-5A6AD09CD541}" type="parTrans" cxnId="{CEEA4456-AA85-4A18-BE69-6CD5CFA0B822}">
      <dgm:prSet/>
      <dgm:spPr/>
      <dgm:t>
        <a:bodyPr/>
        <a:lstStyle/>
        <a:p>
          <a:endParaRPr lang="en-US"/>
        </a:p>
      </dgm:t>
    </dgm:pt>
    <dgm:pt modelId="{7CB12A3B-2A85-47A5-8ED9-0CB9FB3A65BF}" type="sibTrans" cxnId="{CEEA4456-AA85-4A18-BE69-6CD5CFA0B822}">
      <dgm:prSet/>
      <dgm:spPr/>
      <dgm:t>
        <a:bodyPr/>
        <a:lstStyle/>
        <a:p>
          <a:endParaRPr lang="en-US"/>
        </a:p>
      </dgm:t>
    </dgm:pt>
    <dgm:pt modelId="{A6D2E80D-6F4F-466E-9117-C731AF13AEFA}" type="pres">
      <dgm:prSet presAssocID="{F7C1B6BE-8FA0-4DE5-8F8A-C5226D8FC871}" presName="linearFlow" presStyleCnt="0">
        <dgm:presLayoutVars>
          <dgm:dir/>
          <dgm:resizeHandles val="exact"/>
        </dgm:presLayoutVars>
      </dgm:prSet>
      <dgm:spPr/>
    </dgm:pt>
    <dgm:pt modelId="{0B4ADA14-A5D8-4086-9622-AF9526F0FCCD}" type="pres">
      <dgm:prSet presAssocID="{DD5DADC8-057E-4ED0-B7BD-541A43552FDE}" presName="composite" presStyleCnt="0"/>
      <dgm:spPr/>
    </dgm:pt>
    <dgm:pt modelId="{477119AC-1B9B-4A4A-8F20-CAFF1C725AD3}" type="pres">
      <dgm:prSet presAssocID="{DD5DADC8-057E-4ED0-B7BD-541A43552FDE}" presName="imgShp" presStyleLbl="fgImgPlace1" presStyleIdx="0" presStyleCnt="1" custLinFactNeighborX="-76547"/>
      <dgm:spPr/>
    </dgm:pt>
    <dgm:pt modelId="{976B7E68-86E5-49D8-B5B7-76B4CC9C4B78}" type="pres">
      <dgm:prSet presAssocID="{DD5DADC8-057E-4ED0-B7BD-541A43552FDE}" presName="txShp" presStyleLbl="node1" presStyleIdx="0" presStyleCnt="1" custScaleX="137549" custLinFactNeighborX="3380">
        <dgm:presLayoutVars>
          <dgm:bulletEnabled val="1"/>
        </dgm:presLayoutVars>
      </dgm:prSet>
      <dgm:spPr/>
    </dgm:pt>
  </dgm:ptLst>
  <dgm:cxnLst>
    <dgm:cxn modelId="{28BC4140-3A6A-433F-8706-773AAE22D3FA}" type="presOf" srcId="{F7C1B6BE-8FA0-4DE5-8F8A-C5226D8FC871}" destId="{A6D2E80D-6F4F-466E-9117-C731AF13AEFA}" srcOrd="0" destOrd="0" presId="urn:microsoft.com/office/officeart/2005/8/layout/vList3#3"/>
    <dgm:cxn modelId="{CEEA4456-AA85-4A18-BE69-6CD5CFA0B822}" srcId="{F7C1B6BE-8FA0-4DE5-8F8A-C5226D8FC871}" destId="{DD5DADC8-057E-4ED0-B7BD-541A43552FDE}" srcOrd="0" destOrd="0" parTransId="{50CAFF54-E521-4B79-AFC7-5A6AD09CD541}" sibTransId="{7CB12A3B-2A85-47A5-8ED9-0CB9FB3A65BF}"/>
    <dgm:cxn modelId="{81CE7BF3-71BB-43D2-B14A-828091DC6F19}" type="presOf" srcId="{DD5DADC8-057E-4ED0-B7BD-541A43552FDE}" destId="{976B7E68-86E5-49D8-B5B7-76B4CC9C4B78}" srcOrd="0" destOrd="0" presId="urn:microsoft.com/office/officeart/2005/8/layout/vList3#3"/>
    <dgm:cxn modelId="{D361C078-B7CE-419B-92E1-2200190F36A0}" type="presParOf" srcId="{A6D2E80D-6F4F-466E-9117-C731AF13AEFA}" destId="{0B4ADA14-A5D8-4086-9622-AF9526F0FCCD}" srcOrd="0" destOrd="0" presId="urn:microsoft.com/office/officeart/2005/8/layout/vList3#3"/>
    <dgm:cxn modelId="{915387B6-22BE-4AD8-8506-50F435096FC4}" type="presParOf" srcId="{0B4ADA14-A5D8-4086-9622-AF9526F0FCCD}" destId="{477119AC-1B9B-4A4A-8F20-CAFF1C725AD3}" srcOrd="0" destOrd="0" presId="urn:microsoft.com/office/officeart/2005/8/layout/vList3#3"/>
    <dgm:cxn modelId="{1A2C61E1-D9F7-4C08-8F8B-888719866C01}" type="presParOf" srcId="{0B4ADA14-A5D8-4086-9622-AF9526F0FCCD}" destId="{976B7E68-86E5-49D8-B5B7-76B4CC9C4B78}" srcOrd="1" destOrd="0" presId="urn:microsoft.com/office/officeart/2005/8/layout/vList3#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5ADB4A5-09F9-4A51-82C0-81ACFBB69853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B54C26-A7A3-4E60-BA53-15EC2DF496AF}">
      <dgm:prSet phldrT="[Text]" custT="1"/>
      <dgm:spPr/>
      <dgm:t>
        <a:bodyPr/>
        <a:lstStyle/>
        <a:p>
          <a:r>
            <a:rPr lang="en-US" sz="4000" dirty="0"/>
            <a:t>VISA</a:t>
          </a:r>
        </a:p>
        <a:p>
          <a:r>
            <a:rPr lang="en-US" sz="2800" dirty="0"/>
            <a:t>Virtual Instrument System Architecture</a:t>
          </a:r>
        </a:p>
      </dgm:t>
    </dgm:pt>
    <dgm:pt modelId="{E4E50BA6-B42F-4D5A-95BE-FD62E8F18480}" type="parTrans" cxnId="{5369C35C-DC8B-4CE5-A1AC-1A92B76679DD}">
      <dgm:prSet/>
      <dgm:spPr/>
      <dgm:t>
        <a:bodyPr/>
        <a:lstStyle/>
        <a:p>
          <a:endParaRPr lang="en-US"/>
        </a:p>
      </dgm:t>
    </dgm:pt>
    <dgm:pt modelId="{2657BE6F-A3FA-45D4-8ACF-C371362F295E}" type="sibTrans" cxnId="{5369C35C-DC8B-4CE5-A1AC-1A92B76679DD}">
      <dgm:prSet/>
      <dgm:spPr/>
      <dgm:t>
        <a:bodyPr/>
        <a:lstStyle/>
        <a:p>
          <a:endParaRPr lang="en-US"/>
        </a:p>
      </dgm:t>
    </dgm:pt>
    <dgm:pt modelId="{0AEFF15A-3E5E-49AD-B99F-A0D3C7D3963A}">
      <dgm:prSet phldrT="[Text]"/>
      <dgm:spPr/>
      <dgm:t>
        <a:bodyPr/>
        <a:lstStyle/>
        <a:p>
          <a:r>
            <a:rPr lang="en-US" dirty="0"/>
            <a:t>Serial</a:t>
          </a:r>
        </a:p>
      </dgm:t>
    </dgm:pt>
    <dgm:pt modelId="{06EA0039-1A1F-42D3-A876-5C27C21F3DA4}" type="parTrans" cxnId="{FB205FC3-DD63-47EE-AAF3-8E3AF2D0608D}">
      <dgm:prSet/>
      <dgm:spPr/>
      <dgm:t>
        <a:bodyPr/>
        <a:lstStyle/>
        <a:p>
          <a:endParaRPr lang="en-US"/>
        </a:p>
      </dgm:t>
    </dgm:pt>
    <dgm:pt modelId="{C9B68969-CEC7-4680-B4F7-3A4B93BE3B28}" type="sibTrans" cxnId="{FB205FC3-DD63-47EE-AAF3-8E3AF2D0608D}">
      <dgm:prSet/>
      <dgm:spPr/>
      <dgm:t>
        <a:bodyPr/>
        <a:lstStyle/>
        <a:p>
          <a:endParaRPr lang="en-US"/>
        </a:p>
      </dgm:t>
    </dgm:pt>
    <dgm:pt modelId="{2404E89C-BAA1-4970-97F8-C8D9EEB15FB7}">
      <dgm:prSet phldrT="[Text]"/>
      <dgm:spPr/>
      <dgm:t>
        <a:bodyPr/>
        <a:lstStyle/>
        <a:p>
          <a:r>
            <a:rPr lang="en-US" dirty="0"/>
            <a:t>GPIB</a:t>
          </a:r>
        </a:p>
      </dgm:t>
    </dgm:pt>
    <dgm:pt modelId="{6BA0ED5E-3D4A-4952-89F1-0F8577F7AA10}" type="parTrans" cxnId="{DEDB8AFC-6F9A-48FC-8CBF-169721DBE86A}">
      <dgm:prSet/>
      <dgm:spPr/>
      <dgm:t>
        <a:bodyPr/>
        <a:lstStyle/>
        <a:p>
          <a:endParaRPr lang="en-US"/>
        </a:p>
      </dgm:t>
    </dgm:pt>
    <dgm:pt modelId="{E0F68F16-EB37-47D0-A740-22532EF7DA15}" type="sibTrans" cxnId="{DEDB8AFC-6F9A-48FC-8CBF-169721DBE86A}">
      <dgm:prSet/>
      <dgm:spPr/>
      <dgm:t>
        <a:bodyPr/>
        <a:lstStyle/>
        <a:p>
          <a:endParaRPr lang="en-US"/>
        </a:p>
      </dgm:t>
    </dgm:pt>
    <dgm:pt modelId="{FC30A9E7-4F98-45AB-A6EE-7BFE23E1B1CF}">
      <dgm:prSet phldrT="[Text]"/>
      <dgm:spPr/>
      <dgm:t>
        <a:bodyPr/>
        <a:lstStyle/>
        <a:p>
          <a:r>
            <a:rPr lang="en-US" dirty="0"/>
            <a:t>VXI</a:t>
          </a:r>
        </a:p>
      </dgm:t>
    </dgm:pt>
    <dgm:pt modelId="{71A30F9F-5639-4C19-B10A-C634A6C5AE2D}" type="parTrans" cxnId="{72379368-747D-4F8C-8037-6C35185F09F2}">
      <dgm:prSet/>
      <dgm:spPr/>
      <dgm:t>
        <a:bodyPr/>
        <a:lstStyle/>
        <a:p>
          <a:endParaRPr lang="en-US"/>
        </a:p>
      </dgm:t>
    </dgm:pt>
    <dgm:pt modelId="{E09E6D68-4A77-4C8F-9C22-C12CBA164EDD}" type="sibTrans" cxnId="{72379368-747D-4F8C-8037-6C35185F09F2}">
      <dgm:prSet/>
      <dgm:spPr/>
      <dgm:t>
        <a:bodyPr/>
        <a:lstStyle/>
        <a:p>
          <a:endParaRPr lang="en-US"/>
        </a:p>
      </dgm:t>
    </dgm:pt>
    <dgm:pt modelId="{F350336C-9941-47B2-AE6A-C471A3534232}">
      <dgm:prSet phldrT="[Text]"/>
      <dgm:spPr/>
      <dgm:t>
        <a:bodyPr/>
        <a:lstStyle/>
        <a:p>
          <a:r>
            <a:rPr lang="en-US" dirty="0"/>
            <a:t>USB</a:t>
          </a:r>
        </a:p>
      </dgm:t>
    </dgm:pt>
    <dgm:pt modelId="{5D4DA652-1C57-4805-9353-885870186E1A}" type="parTrans" cxnId="{B4FED6EA-415F-4A4A-9929-27880656DEB9}">
      <dgm:prSet/>
      <dgm:spPr/>
      <dgm:t>
        <a:bodyPr/>
        <a:lstStyle/>
        <a:p>
          <a:endParaRPr lang="en-US"/>
        </a:p>
      </dgm:t>
    </dgm:pt>
    <dgm:pt modelId="{FBA7AE8B-CBD9-4385-ABEE-0CAF30EA20E0}" type="sibTrans" cxnId="{B4FED6EA-415F-4A4A-9929-27880656DEB9}">
      <dgm:prSet/>
      <dgm:spPr/>
      <dgm:t>
        <a:bodyPr/>
        <a:lstStyle/>
        <a:p>
          <a:endParaRPr lang="en-US"/>
        </a:p>
      </dgm:t>
    </dgm:pt>
    <dgm:pt modelId="{037AA4F3-1ADC-4F42-9E26-9713C9D2989B}" type="pres">
      <dgm:prSet presAssocID="{C5ADB4A5-09F9-4A51-82C0-81ACFBB6985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188E1D-8E9B-49C2-94E0-238360E69071}" type="pres">
      <dgm:prSet presAssocID="{DAB54C26-A7A3-4E60-BA53-15EC2DF496AF}" presName="hierRoot1" presStyleCnt="0"/>
      <dgm:spPr/>
    </dgm:pt>
    <dgm:pt modelId="{3ABA04E9-8937-4392-8547-4054D20DE735}" type="pres">
      <dgm:prSet presAssocID="{DAB54C26-A7A3-4E60-BA53-15EC2DF496AF}" presName="composite" presStyleCnt="0"/>
      <dgm:spPr/>
    </dgm:pt>
    <dgm:pt modelId="{33FF3C9C-A255-44B3-AA31-0AC9475DC8B2}" type="pres">
      <dgm:prSet presAssocID="{DAB54C26-A7A3-4E60-BA53-15EC2DF496AF}" presName="background" presStyleLbl="node0" presStyleIdx="0" presStyleCnt="1"/>
      <dgm:spPr/>
    </dgm:pt>
    <dgm:pt modelId="{51C1C5A9-9FA1-4D15-B76C-AA0DC653D855}" type="pres">
      <dgm:prSet presAssocID="{DAB54C26-A7A3-4E60-BA53-15EC2DF496AF}" presName="text" presStyleLbl="fgAcc0" presStyleIdx="0" presStyleCnt="1" custScaleX="410430" custScaleY="183770" custLinFactNeighborY="-41333">
        <dgm:presLayoutVars>
          <dgm:chPref val="3"/>
        </dgm:presLayoutVars>
      </dgm:prSet>
      <dgm:spPr/>
    </dgm:pt>
    <dgm:pt modelId="{F48439A8-F913-4E76-89F9-16EB94BA0716}" type="pres">
      <dgm:prSet presAssocID="{DAB54C26-A7A3-4E60-BA53-15EC2DF496AF}" presName="hierChild2" presStyleCnt="0"/>
      <dgm:spPr/>
    </dgm:pt>
    <dgm:pt modelId="{73D468BA-1453-47AC-B90C-005A2CD5C195}" type="pres">
      <dgm:prSet presAssocID="{06EA0039-1A1F-42D3-A876-5C27C21F3DA4}" presName="Name10" presStyleLbl="parChTrans1D2" presStyleIdx="0" presStyleCnt="4"/>
      <dgm:spPr/>
    </dgm:pt>
    <dgm:pt modelId="{79FB9191-3485-4EC2-B60A-A6EFE295DB85}" type="pres">
      <dgm:prSet presAssocID="{0AEFF15A-3E5E-49AD-B99F-A0D3C7D3963A}" presName="hierRoot2" presStyleCnt="0"/>
      <dgm:spPr/>
    </dgm:pt>
    <dgm:pt modelId="{C94355EF-CFA8-434C-AFA7-909527C8A318}" type="pres">
      <dgm:prSet presAssocID="{0AEFF15A-3E5E-49AD-B99F-A0D3C7D3963A}" presName="composite2" presStyleCnt="0"/>
      <dgm:spPr/>
    </dgm:pt>
    <dgm:pt modelId="{AD98D461-72FA-41EC-8948-A78CF8F09893}" type="pres">
      <dgm:prSet presAssocID="{0AEFF15A-3E5E-49AD-B99F-A0D3C7D3963A}" presName="background2" presStyleLbl="node2" presStyleIdx="0" presStyleCnt="4"/>
      <dgm:spPr/>
    </dgm:pt>
    <dgm:pt modelId="{2ABEE04D-8F25-4F42-A7E7-BFD76732E7BB}" type="pres">
      <dgm:prSet presAssocID="{0AEFF15A-3E5E-49AD-B99F-A0D3C7D3963A}" presName="text2" presStyleLbl="fgAcc2" presStyleIdx="0" presStyleCnt="4" custLinFactNeighborY="24710">
        <dgm:presLayoutVars>
          <dgm:chPref val="3"/>
        </dgm:presLayoutVars>
      </dgm:prSet>
      <dgm:spPr/>
    </dgm:pt>
    <dgm:pt modelId="{F6CB134C-32A9-4B68-BEA7-E909209F0D85}" type="pres">
      <dgm:prSet presAssocID="{0AEFF15A-3E5E-49AD-B99F-A0D3C7D3963A}" presName="hierChild3" presStyleCnt="0"/>
      <dgm:spPr/>
    </dgm:pt>
    <dgm:pt modelId="{34DA9C8B-EF9E-4ACF-8DC2-61B86E60E42F}" type="pres">
      <dgm:prSet presAssocID="{6BA0ED5E-3D4A-4952-89F1-0F8577F7AA10}" presName="Name10" presStyleLbl="parChTrans1D2" presStyleIdx="1" presStyleCnt="4"/>
      <dgm:spPr/>
    </dgm:pt>
    <dgm:pt modelId="{298C1D68-D879-4D52-B8C6-8DBAC7DB9CF3}" type="pres">
      <dgm:prSet presAssocID="{2404E89C-BAA1-4970-97F8-C8D9EEB15FB7}" presName="hierRoot2" presStyleCnt="0"/>
      <dgm:spPr/>
    </dgm:pt>
    <dgm:pt modelId="{B45294EE-BF72-4824-952C-8C3916B54CF3}" type="pres">
      <dgm:prSet presAssocID="{2404E89C-BAA1-4970-97F8-C8D9EEB15FB7}" presName="composite2" presStyleCnt="0"/>
      <dgm:spPr/>
    </dgm:pt>
    <dgm:pt modelId="{EFBE4799-CDD9-4B34-B61B-1682DD7E40C9}" type="pres">
      <dgm:prSet presAssocID="{2404E89C-BAA1-4970-97F8-C8D9EEB15FB7}" presName="background2" presStyleLbl="node2" presStyleIdx="1" presStyleCnt="4"/>
      <dgm:spPr/>
    </dgm:pt>
    <dgm:pt modelId="{ADCDA5F1-AF44-4582-AA05-3561B2CC2233}" type="pres">
      <dgm:prSet presAssocID="{2404E89C-BAA1-4970-97F8-C8D9EEB15FB7}" presName="text2" presStyleLbl="fgAcc2" presStyleIdx="1" presStyleCnt="4" custLinFactNeighborY="24710">
        <dgm:presLayoutVars>
          <dgm:chPref val="3"/>
        </dgm:presLayoutVars>
      </dgm:prSet>
      <dgm:spPr/>
    </dgm:pt>
    <dgm:pt modelId="{3907F680-B4BD-43FE-9562-E312EF3B291A}" type="pres">
      <dgm:prSet presAssocID="{2404E89C-BAA1-4970-97F8-C8D9EEB15FB7}" presName="hierChild3" presStyleCnt="0"/>
      <dgm:spPr/>
    </dgm:pt>
    <dgm:pt modelId="{08EA6F8F-C669-4A1C-BBE8-4FBF2B14C0F4}" type="pres">
      <dgm:prSet presAssocID="{71A30F9F-5639-4C19-B10A-C634A6C5AE2D}" presName="Name10" presStyleLbl="parChTrans1D2" presStyleIdx="2" presStyleCnt="4"/>
      <dgm:spPr/>
    </dgm:pt>
    <dgm:pt modelId="{D2AA34F5-9176-451F-A1DD-D72D5C263CF2}" type="pres">
      <dgm:prSet presAssocID="{FC30A9E7-4F98-45AB-A6EE-7BFE23E1B1CF}" presName="hierRoot2" presStyleCnt="0"/>
      <dgm:spPr/>
    </dgm:pt>
    <dgm:pt modelId="{4DE78032-7F72-4E64-8F36-3ED26850BF3F}" type="pres">
      <dgm:prSet presAssocID="{FC30A9E7-4F98-45AB-A6EE-7BFE23E1B1CF}" presName="composite2" presStyleCnt="0"/>
      <dgm:spPr/>
    </dgm:pt>
    <dgm:pt modelId="{2AF6AAA3-EF49-4257-A5C7-BA06AED15E26}" type="pres">
      <dgm:prSet presAssocID="{FC30A9E7-4F98-45AB-A6EE-7BFE23E1B1CF}" presName="background2" presStyleLbl="node2" presStyleIdx="2" presStyleCnt="4"/>
      <dgm:spPr/>
    </dgm:pt>
    <dgm:pt modelId="{7E07DE0B-D4C2-42A9-A093-2DF3155DB1EB}" type="pres">
      <dgm:prSet presAssocID="{FC30A9E7-4F98-45AB-A6EE-7BFE23E1B1CF}" presName="text2" presStyleLbl="fgAcc2" presStyleIdx="2" presStyleCnt="4" custLinFactNeighborY="24710">
        <dgm:presLayoutVars>
          <dgm:chPref val="3"/>
        </dgm:presLayoutVars>
      </dgm:prSet>
      <dgm:spPr/>
    </dgm:pt>
    <dgm:pt modelId="{57BBC980-E007-4662-9256-93F5B80C2CAE}" type="pres">
      <dgm:prSet presAssocID="{FC30A9E7-4F98-45AB-A6EE-7BFE23E1B1CF}" presName="hierChild3" presStyleCnt="0"/>
      <dgm:spPr/>
    </dgm:pt>
    <dgm:pt modelId="{14ACAC25-FB66-4C8A-BC1C-13D4D376FCFE}" type="pres">
      <dgm:prSet presAssocID="{5D4DA652-1C57-4805-9353-885870186E1A}" presName="Name10" presStyleLbl="parChTrans1D2" presStyleIdx="3" presStyleCnt="4"/>
      <dgm:spPr/>
    </dgm:pt>
    <dgm:pt modelId="{43EF7F23-FC6B-401B-844A-E5762A696029}" type="pres">
      <dgm:prSet presAssocID="{F350336C-9941-47B2-AE6A-C471A3534232}" presName="hierRoot2" presStyleCnt="0"/>
      <dgm:spPr/>
    </dgm:pt>
    <dgm:pt modelId="{B0A41A82-DD3E-45D5-AAF4-7A137E65DC68}" type="pres">
      <dgm:prSet presAssocID="{F350336C-9941-47B2-AE6A-C471A3534232}" presName="composite2" presStyleCnt="0"/>
      <dgm:spPr/>
    </dgm:pt>
    <dgm:pt modelId="{AD712D82-69C7-4BFD-9B56-5C69F2BCB946}" type="pres">
      <dgm:prSet presAssocID="{F350336C-9941-47B2-AE6A-C471A3534232}" presName="background2" presStyleLbl="node2" presStyleIdx="3" presStyleCnt="4"/>
      <dgm:spPr/>
    </dgm:pt>
    <dgm:pt modelId="{6CB7665C-30B9-4115-96CC-CAA43BA56743}" type="pres">
      <dgm:prSet presAssocID="{F350336C-9941-47B2-AE6A-C471A3534232}" presName="text2" presStyleLbl="fgAcc2" presStyleIdx="3" presStyleCnt="4" custLinFactNeighborY="24710">
        <dgm:presLayoutVars>
          <dgm:chPref val="3"/>
        </dgm:presLayoutVars>
      </dgm:prSet>
      <dgm:spPr/>
    </dgm:pt>
    <dgm:pt modelId="{4B14898E-6C74-439B-9579-E921C885A550}" type="pres">
      <dgm:prSet presAssocID="{F350336C-9941-47B2-AE6A-C471A3534232}" presName="hierChild3" presStyleCnt="0"/>
      <dgm:spPr/>
    </dgm:pt>
  </dgm:ptLst>
  <dgm:cxnLst>
    <dgm:cxn modelId="{0F7B6407-3D57-438A-B7E1-702E93390F28}" type="presOf" srcId="{2404E89C-BAA1-4970-97F8-C8D9EEB15FB7}" destId="{ADCDA5F1-AF44-4582-AA05-3561B2CC2233}" srcOrd="0" destOrd="0" presId="urn:microsoft.com/office/officeart/2005/8/layout/hierarchy1"/>
    <dgm:cxn modelId="{A57A8E20-6B6A-4262-A5EF-C9DF2F1F0694}" type="presOf" srcId="{5D4DA652-1C57-4805-9353-885870186E1A}" destId="{14ACAC25-FB66-4C8A-BC1C-13D4D376FCFE}" srcOrd="0" destOrd="0" presId="urn:microsoft.com/office/officeart/2005/8/layout/hierarchy1"/>
    <dgm:cxn modelId="{D959AE2A-C4C5-487D-961B-16A7A7B45FAC}" type="presOf" srcId="{6BA0ED5E-3D4A-4952-89F1-0F8577F7AA10}" destId="{34DA9C8B-EF9E-4ACF-8DC2-61B86E60E42F}" srcOrd="0" destOrd="0" presId="urn:microsoft.com/office/officeart/2005/8/layout/hierarchy1"/>
    <dgm:cxn modelId="{5369C35C-DC8B-4CE5-A1AC-1A92B76679DD}" srcId="{C5ADB4A5-09F9-4A51-82C0-81ACFBB69853}" destId="{DAB54C26-A7A3-4E60-BA53-15EC2DF496AF}" srcOrd="0" destOrd="0" parTransId="{E4E50BA6-B42F-4D5A-95BE-FD62E8F18480}" sibTransId="{2657BE6F-A3FA-45D4-8ACF-C371362F295E}"/>
    <dgm:cxn modelId="{72379368-747D-4F8C-8037-6C35185F09F2}" srcId="{DAB54C26-A7A3-4E60-BA53-15EC2DF496AF}" destId="{FC30A9E7-4F98-45AB-A6EE-7BFE23E1B1CF}" srcOrd="2" destOrd="0" parTransId="{71A30F9F-5639-4C19-B10A-C634A6C5AE2D}" sibTransId="{E09E6D68-4A77-4C8F-9C22-C12CBA164EDD}"/>
    <dgm:cxn modelId="{5DDC544F-C504-4AA0-9FEC-5240CA305875}" type="presOf" srcId="{71A30F9F-5639-4C19-B10A-C634A6C5AE2D}" destId="{08EA6F8F-C669-4A1C-BBE8-4FBF2B14C0F4}" srcOrd="0" destOrd="0" presId="urn:microsoft.com/office/officeart/2005/8/layout/hierarchy1"/>
    <dgm:cxn modelId="{7DEE537A-B578-47FB-95A6-B4CA81212986}" type="presOf" srcId="{DAB54C26-A7A3-4E60-BA53-15EC2DF496AF}" destId="{51C1C5A9-9FA1-4D15-B76C-AA0DC653D855}" srcOrd="0" destOrd="0" presId="urn:microsoft.com/office/officeart/2005/8/layout/hierarchy1"/>
    <dgm:cxn modelId="{B1E54CB0-855B-4188-A766-8EC603E8905E}" type="presOf" srcId="{0AEFF15A-3E5E-49AD-B99F-A0D3C7D3963A}" destId="{2ABEE04D-8F25-4F42-A7E7-BFD76732E7BB}" srcOrd="0" destOrd="0" presId="urn:microsoft.com/office/officeart/2005/8/layout/hierarchy1"/>
    <dgm:cxn modelId="{FB205FC3-DD63-47EE-AAF3-8E3AF2D0608D}" srcId="{DAB54C26-A7A3-4E60-BA53-15EC2DF496AF}" destId="{0AEFF15A-3E5E-49AD-B99F-A0D3C7D3963A}" srcOrd="0" destOrd="0" parTransId="{06EA0039-1A1F-42D3-A876-5C27C21F3DA4}" sibTransId="{C9B68969-CEC7-4680-B4F7-3A4B93BE3B28}"/>
    <dgm:cxn modelId="{A331ACC6-7357-4586-A610-6DF1F2FEBF40}" type="presOf" srcId="{C5ADB4A5-09F9-4A51-82C0-81ACFBB69853}" destId="{037AA4F3-1ADC-4F42-9E26-9713C9D2989B}" srcOrd="0" destOrd="0" presId="urn:microsoft.com/office/officeart/2005/8/layout/hierarchy1"/>
    <dgm:cxn modelId="{B4FED6EA-415F-4A4A-9929-27880656DEB9}" srcId="{DAB54C26-A7A3-4E60-BA53-15EC2DF496AF}" destId="{F350336C-9941-47B2-AE6A-C471A3534232}" srcOrd="3" destOrd="0" parTransId="{5D4DA652-1C57-4805-9353-885870186E1A}" sibTransId="{FBA7AE8B-CBD9-4385-ABEE-0CAF30EA20E0}"/>
    <dgm:cxn modelId="{0E3CE0F0-0DA6-45A4-B49F-7BCDE152128E}" type="presOf" srcId="{F350336C-9941-47B2-AE6A-C471A3534232}" destId="{6CB7665C-30B9-4115-96CC-CAA43BA56743}" srcOrd="0" destOrd="0" presId="urn:microsoft.com/office/officeart/2005/8/layout/hierarchy1"/>
    <dgm:cxn modelId="{71EE9FF6-A278-4F44-9BA3-B8EA81B13C76}" type="presOf" srcId="{06EA0039-1A1F-42D3-A876-5C27C21F3DA4}" destId="{73D468BA-1453-47AC-B90C-005A2CD5C195}" srcOrd="0" destOrd="0" presId="urn:microsoft.com/office/officeart/2005/8/layout/hierarchy1"/>
    <dgm:cxn modelId="{DEDB8AFC-6F9A-48FC-8CBF-169721DBE86A}" srcId="{DAB54C26-A7A3-4E60-BA53-15EC2DF496AF}" destId="{2404E89C-BAA1-4970-97F8-C8D9EEB15FB7}" srcOrd="1" destOrd="0" parTransId="{6BA0ED5E-3D4A-4952-89F1-0F8577F7AA10}" sibTransId="{E0F68F16-EB37-47D0-A740-22532EF7DA15}"/>
    <dgm:cxn modelId="{372BA4FE-1A0F-4826-9961-93398F52200D}" type="presOf" srcId="{FC30A9E7-4F98-45AB-A6EE-7BFE23E1B1CF}" destId="{7E07DE0B-D4C2-42A9-A093-2DF3155DB1EB}" srcOrd="0" destOrd="0" presId="urn:microsoft.com/office/officeart/2005/8/layout/hierarchy1"/>
    <dgm:cxn modelId="{86FEA934-EB9E-472D-9245-569A5D41B90B}" type="presParOf" srcId="{037AA4F3-1ADC-4F42-9E26-9713C9D2989B}" destId="{F0188E1D-8E9B-49C2-94E0-238360E69071}" srcOrd="0" destOrd="0" presId="urn:microsoft.com/office/officeart/2005/8/layout/hierarchy1"/>
    <dgm:cxn modelId="{888D9A1D-5041-4742-A6EC-98915DC5B824}" type="presParOf" srcId="{F0188E1D-8E9B-49C2-94E0-238360E69071}" destId="{3ABA04E9-8937-4392-8547-4054D20DE735}" srcOrd="0" destOrd="0" presId="urn:microsoft.com/office/officeart/2005/8/layout/hierarchy1"/>
    <dgm:cxn modelId="{526C6032-241E-4636-ADBB-F1C3672AD544}" type="presParOf" srcId="{3ABA04E9-8937-4392-8547-4054D20DE735}" destId="{33FF3C9C-A255-44B3-AA31-0AC9475DC8B2}" srcOrd="0" destOrd="0" presId="urn:microsoft.com/office/officeart/2005/8/layout/hierarchy1"/>
    <dgm:cxn modelId="{F8E8EDEA-FE7A-4D14-B6D2-CAD24962006A}" type="presParOf" srcId="{3ABA04E9-8937-4392-8547-4054D20DE735}" destId="{51C1C5A9-9FA1-4D15-B76C-AA0DC653D855}" srcOrd="1" destOrd="0" presId="urn:microsoft.com/office/officeart/2005/8/layout/hierarchy1"/>
    <dgm:cxn modelId="{0FDD18DB-3395-4FEE-9D2D-6790D72E4D14}" type="presParOf" srcId="{F0188E1D-8E9B-49C2-94E0-238360E69071}" destId="{F48439A8-F913-4E76-89F9-16EB94BA0716}" srcOrd="1" destOrd="0" presId="urn:microsoft.com/office/officeart/2005/8/layout/hierarchy1"/>
    <dgm:cxn modelId="{634C6886-8AF5-47E2-B883-7E07E526BFAC}" type="presParOf" srcId="{F48439A8-F913-4E76-89F9-16EB94BA0716}" destId="{73D468BA-1453-47AC-B90C-005A2CD5C195}" srcOrd="0" destOrd="0" presId="urn:microsoft.com/office/officeart/2005/8/layout/hierarchy1"/>
    <dgm:cxn modelId="{1E5AFF62-0012-44F7-9A7D-7516B34D8DD7}" type="presParOf" srcId="{F48439A8-F913-4E76-89F9-16EB94BA0716}" destId="{79FB9191-3485-4EC2-B60A-A6EFE295DB85}" srcOrd="1" destOrd="0" presId="urn:microsoft.com/office/officeart/2005/8/layout/hierarchy1"/>
    <dgm:cxn modelId="{F701936C-B1F8-4C90-B05F-F2AA1A84B39B}" type="presParOf" srcId="{79FB9191-3485-4EC2-B60A-A6EFE295DB85}" destId="{C94355EF-CFA8-434C-AFA7-909527C8A318}" srcOrd="0" destOrd="0" presId="urn:microsoft.com/office/officeart/2005/8/layout/hierarchy1"/>
    <dgm:cxn modelId="{7BEB59ED-700D-44F0-9F26-22781BDDC2F0}" type="presParOf" srcId="{C94355EF-CFA8-434C-AFA7-909527C8A318}" destId="{AD98D461-72FA-41EC-8948-A78CF8F09893}" srcOrd="0" destOrd="0" presId="urn:microsoft.com/office/officeart/2005/8/layout/hierarchy1"/>
    <dgm:cxn modelId="{83B49A8B-4DD6-490D-AC1A-ECD366E1CA9C}" type="presParOf" srcId="{C94355EF-CFA8-434C-AFA7-909527C8A318}" destId="{2ABEE04D-8F25-4F42-A7E7-BFD76732E7BB}" srcOrd="1" destOrd="0" presId="urn:microsoft.com/office/officeart/2005/8/layout/hierarchy1"/>
    <dgm:cxn modelId="{20B63502-4AC9-44B4-8E84-2498E3BADFC7}" type="presParOf" srcId="{79FB9191-3485-4EC2-B60A-A6EFE295DB85}" destId="{F6CB134C-32A9-4B68-BEA7-E909209F0D85}" srcOrd="1" destOrd="0" presId="urn:microsoft.com/office/officeart/2005/8/layout/hierarchy1"/>
    <dgm:cxn modelId="{FF9E7EDE-62CD-4C23-9C49-150C261667A1}" type="presParOf" srcId="{F48439A8-F913-4E76-89F9-16EB94BA0716}" destId="{34DA9C8B-EF9E-4ACF-8DC2-61B86E60E42F}" srcOrd="2" destOrd="0" presId="urn:microsoft.com/office/officeart/2005/8/layout/hierarchy1"/>
    <dgm:cxn modelId="{46436B64-B695-4CE7-916E-C5EC630905A5}" type="presParOf" srcId="{F48439A8-F913-4E76-89F9-16EB94BA0716}" destId="{298C1D68-D879-4D52-B8C6-8DBAC7DB9CF3}" srcOrd="3" destOrd="0" presId="urn:microsoft.com/office/officeart/2005/8/layout/hierarchy1"/>
    <dgm:cxn modelId="{C699D240-89C1-4E88-931D-17ECEE49AA06}" type="presParOf" srcId="{298C1D68-D879-4D52-B8C6-8DBAC7DB9CF3}" destId="{B45294EE-BF72-4824-952C-8C3916B54CF3}" srcOrd="0" destOrd="0" presId="urn:microsoft.com/office/officeart/2005/8/layout/hierarchy1"/>
    <dgm:cxn modelId="{A4E51C30-0F54-4191-9062-EEA432250616}" type="presParOf" srcId="{B45294EE-BF72-4824-952C-8C3916B54CF3}" destId="{EFBE4799-CDD9-4B34-B61B-1682DD7E40C9}" srcOrd="0" destOrd="0" presId="urn:microsoft.com/office/officeart/2005/8/layout/hierarchy1"/>
    <dgm:cxn modelId="{BDD2B9E9-A88B-4AB9-A17E-8F0409ECF064}" type="presParOf" srcId="{B45294EE-BF72-4824-952C-8C3916B54CF3}" destId="{ADCDA5F1-AF44-4582-AA05-3561B2CC2233}" srcOrd="1" destOrd="0" presId="urn:microsoft.com/office/officeart/2005/8/layout/hierarchy1"/>
    <dgm:cxn modelId="{60DEF8B2-41C0-41FF-BDED-978C630CB369}" type="presParOf" srcId="{298C1D68-D879-4D52-B8C6-8DBAC7DB9CF3}" destId="{3907F680-B4BD-43FE-9562-E312EF3B291A}" srcOrd="1" destOrd="0" presId="urn:microsoft.com/office/officeart/2005/8/layout/hierarchy1"/>
    <dgm:cxn modelId="{27A5963C-F289-401F-A0C9-67E949EC5B0C}" type="presParOf" srcId="{F48439A8-F913-4E76-89F9-16EB94BA0716}" destId="{08EA6F8F-C669-4A1C-BBE8-4FBF2B14C0F4}" srcOrd="4" destOrd="0" presId="urn:microsoft.com/office/officeart/2005/8/layout/hierarchy1"/>
    <dgm:cxn modelId="{8A85F185-63DD-439F-AF48-EBBE6ADEF0C4}" type="presParOf" srcId="{F48439A8-F913-4E76-89F9-16EB94BA0716}" destId="{D2AA34F5-9176-451F-A1DD-D72D5C263CF2}" srcOrd="5" destOrd="0" presId="urn:microsoft.com/office/officeart/2005/8/layout/hierarchy1"/>
    <dgm:cxn modelId="{61690FBF-2D19-4C06-A8EA-6446EA3A8547}" type="presParOf" srcId="{D2AA34F5-9176-451F-A1DD-D72D5C263CF2}" destId="{4DE78032-7F72-4E64-8F36-3ED26850BF3F}" srcOrd="0" destOrd="0" presId="urn:microsoft.com/office/officeart/2005/8/layout/hierarchy1"/>
    <dgm:cxn modelId="{60B4788E-38D4-41B9-95F6-A93F0A400587}" type="presParOf" srcId="{4DE78032-7F72-4E64-8F36-3ED26850BF3F}" destId="{2AF6AAA3-EF49-4257-A5C7-BA06AED15E26}" srcOrd="0" destOrd="0" presId="urn:microsoft.com/office/officeart/2005/8/layout/hierarchy1"/>
    <dgm:cxn modelId="{CCAD8FE7-57BF-423D-850E-E06CF7DD0787}" type="presParOf" srcId="{4DE78032-7F72-4E64-8F36-3ED26850BF3F}" destId="{7E07DE0B-D4C2-42A9-A093-2DF3155DB1EB}" srcOrd="1" destOrd="0" presId="urn:microsoft.com/office/officeart/2005/8/layout/hierarchy1"/>
    <dgm:cxn modelId="{5CD0389F-B1A7-4675-91CB-FD17784ADC42}" type="presParOf" srcId="{D2AA34F5-9176-451F-A1DD-D72D5C263CF2}" destId="{57BBC980-E007-4662-9256-93F5B80C2CAE}" srcOrd="1" destOrd="0" presId="urn:microsoft.com/office/officeart/2005/8/layout/hierarchy1"/>
    <dgm:cxn modelId="{7E7839F4-E680-4DBE-9AEB-3CE99224A827}" type="presParOf" srcId="{F48439A8-F913-4E76-89F9-16EB94BA0716}" destId="{14ACAC25-FB66-4C8A-BC1C-13D4D376FCFE}" srcOrd="6" destOrd="0" presId="urn:microsoft.com/office/officeart/2005/8/layout/hierarchy1"/>
    <dgm:cxn modelId="{3B30F65B-9388-42AF-ACDF-1BA296AF06F4}" type="presParOf" srcId="{F48439A8-F913-4E76-89F9-16EB94BA0716}" destId="{43EF7F23-FC6B-401B-844A-E5762A696029}" srcOrd="7" destOrd="0" presId="urn:microsoft.com/office/officeart/2005/8/layout/hierarchy1"/>
    <dgm:cxn modelId="{118962C7-8B75-4E3B-9B5D-BA79723040CE}" type="presParOf" srcId="{43EF7F23-FC6B-401B-844A-E5762A696029}" destId="{B0A41A82-DD3E-45D5-AAF4-7A137E65DC68}" srcOrd="0" destOrd="0" presId="urn:microsoft.com/office/officeart/2005/8/layout/hierarchy1"/>
    <dgm:cxn modelId="{44E0EB8C-70E7-4077-A74F-6B3BBA61826C}" type="presParOf" srcId="{B0A41A82-DD3E-45D5-AAF4-7A137E65DC68}" destId="{AD712D82-69C7-4BFD-9B56-5C69F2BCB946}" srcOrd="0" destOrd="0" presId="urn:microsoft.com/office/officeart/2005/8/layout/hierarchy1"/>
    <dgm:cxn modelId="{A119D463-EE4F-4A4F-95E0-DF8228AAE23F}" type="presParOf" srcId="{B0A41A82-DD3E-45D5-AAF4-7A137E65DC68}" destId="{6CB7665C-30B9-4115-96CC-CAA43BA56743}" srcOrd="1" destOrd="0" presId="urn:microsoft.com/office/officeart/2005/8/layout/hierarchy1"/>
    <dgm:cxn modelId="{77D00A03-8E5F-48D2-8465-2E7D6538ED0A}" type="presParOf" srcId="{43EF7F23-FC6B-401B-844A-E5762A696029}" destId="{4B14898E-6C74-439B-9579-E921C885A55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46089AE-EBB3-4B95-B4C8-343B82B3067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3DA96DA9-B72A-4198-858B-52FA6FED5DE6}">
      <dgm:prSet phldrT="[Text]" custT="1"/>
      <dgm:spPr/>
      <dgm:t>
        <a:bodyPr/>
        <a:lstStyle/>
        <a:p>
          <a:r>
            <a:rPr lang="en-US" sz="2000" b="1" dirty="0"/>
            <a:t>Open Session to Instrument(s)</a:t>
          </a:r>
        </a:p>
      </dgm:t>
    </dgm:pt>
    <dgm:pt modelId="{763B4CA2-8FE3-494C-B255-B2320DCA85B4}" type="parTrans" cxnId="{47743F6C-DD54-41D5-A347-92448B7592D1}">
      <dgm:prSet/>
      <dgm:spPr/>
      <dgm:t>
        <a:bodyPr/>
        <a:lstStyle/>
        <a:p>
          <a:endParaRPr lang="en-US"/>
        </a:p>
      </dgm:t>
    </dgm:pt>
    <dgm:pt modelId="{52A36017-D1DF-4362-8823-9189F181279A}" type="sibTrans" cxnId="{47743F6C-DD54-41D5-A347-92448B7592D1}">
      <dgm:prSet/>
      <dgm:spPr/>
      <dgm:t>
        <a:bodyPr/>
        <a:lstStyle/>
        <a:p>
          <a:endParaRPr lang="en-US" dirty="0"/>
        </a:p>
      </dgm:t>
    </dgm:pt>
    <dgm:pt modelId="{78A7A276-9C17-407A-9A26-BEF7E0F1A5D9}">
      <dgm:prSet phldrT="[Text]" custT="1"/>
      <dgm:spPr/>
      <dgm:t>
        <a:bodyPr/>
        <a:lstStyle/>
        <a:p>
          <a:r>
            <a:rPr lang="en-US" sz="2000" b="1" dirty="0"/>
            <a:t>Perform I/O Operation(s)</a:t>
          </a:r>
        </a:p>
      </dgm:t>
    </dgm:pt>
    <dgm:pt modelId="{44DDB32A-0110-4478-8FD0-99E21AA0F793}" type="parTrans" cxnId="{C4B13780-0EE4-432A-B2A5-5F914C7FF27E}">
      <dgm:prSet/>
      <dgm:spPr/>
      <dgm:t>
        <a:bodyPr/>
        <a:lstStyle/>
        <a:p>
          <a:endParaRPr lang="en-US"/>
        </a:p>
      </dgm:t>
    </dgm:pt>
    <dgm:pt modelId="{2E35E06F-8EF4-48C9-8A87-4C88E0999C4A}" type="sibTrans" cxnId="{C4B13780-0EE4-432A-B2A5-5F914C7FF27E}">
      <dgm:prSet/>
      <dgm:spPr/>
      <dgm:t>
        <a:bodyPr/>
        <a:lstStyle/>
        <a:p>
          <a:endParaRPr lang="en-US" dirty="0"/>
        </a:p>
      </dgm:t>
    </dgm:pt>
    <dgm:pt modelId="{2EABFE5C-6CB0-43C4-8F9F-90AAD73020F3}">
      <dgm:prSet phldrT="[Text]" custT="1"/>
      <dgm:spPr/>
      <dgm:t>
        <a:bodyPr/>
        <a:lstStyle/>
        <a:p>
          <a:r>
            <a:rPr lang="en-US" sz="2000" b="1" dirty="0"/>
            <a:t>Close Session to Instrument(s)</a:t>
          </a:r>
        </a:p>
      </dgm:t>
    </dgm:pt>
    <dgm:pt modelId="{9E454635-FD14-4115-98CA-9D1CDCE3AB11}" type="parTrans" cxnId="{9B557445-13DD-46D2-9371-0E19635C6632}">
      <dgm:prSet/>
      <dgm:spPr/>
      <dgm:t>
        <a:bodyPr/>
        <a:lstStyle/>
        <a:p>
          <a:endParaRPr lang="en-US"/>
        </a:p>
      </dgm:t>
    </dgm:pt>
    <dgm:pt modelId="{4584A407-72DD-43EE-B17C-2D2062D1D1B3}" type="sibTrans" cxnId="{9B557445-13DD-46D2-9371-0E19635C6632}">
      <dgm:prSet/>
      <dgm:spPr/>
      <dgm:t>
        <a:bodyPr/>
        <a:lstStyle/>
        <a:p>
          <a:endParaRPr lang="en-US" dirty="0"/>
        </a:p>
      </dgm:t>
    </dgm:pt>
    <dgm:pt modelId="{0CCDC93F-0FF6-49DE-81C5-E128F7E70C17}">
      <dgm:prSet phldrT="[Text]" custT="1"/>
      <dgm:spPr/>
      <dgm:t>
        <a:bodyPr/>
        <a:lstStyle/>
        <a:p>
          <a:r>
            <a:rPr lang="en-US" sz="2000" b="1" dirty="0"/>
            <a:t>Check for Errors</a:t>
          </a:r>
        </a:p>
      </dgm:t>
    </dgm:pt>
    <dgm:pt modelId="{4356723E-FD47-4307-BCF4-C5C02DC925D8}" type="parTrans" cxnId="{D0E59691-22CA-4E00-A512-FE12FB8DB6D5}">
      <dgm:prSet/>
      <dgm:spPr/>
      <dgm:t>
        <a:bodyPr/>
        <a:lstStyle/>
        <a:p>
          <a:endParaRPr lang="en-US"/>
        </a:p>
      </dgm:t>
    </dgm:pt>
    <dgm:pt modelId="{86FF7E94-C22A-475F-90F0-7CC2495EDC9F}" type="sibTrans" cxnId="{D0E59691-22CA-4E00-A512-FE12FB8DB6D5}">
      <dgm:prSet/>
      <dgm:spPr/>
      <dgm:t>
        <a:bodyPr/>
        <a:lstStyle/>
        <a:p>
          <a:endParaRPr lang="en-US"/>
        </a:p>
      </dgm:t>
    </dgm:pt>
    <dgm:pt modelId="{8FADF4AA-140B-4F71-9DDF-079991776609}" type="pres">
      <dgm:prSet presAssocID="{346089AE-EBB3-4B95-B4C8-343B82B3067C}" presName="Name0" presStyleCnt="0">
        <dgm:presLayoutVars>
          <dgm:dir/>
          <dgm:resizeHandles val="exact"/>
        </dgm:presLayoutVars>
      </dgm:prSet>
      <dgm:spPr/>
    </dgm:pt>
    <dgm:pt modelId="{14913FE2-495C-4F97-AFA5-40FCC2D201C3}" type="pres">
      <dgm:prSet presAssocID="{3DA96DA9-B72A-4198-858B-52FA6FED5DE6}" presName="node" presStyleLbl="node1" presStyleIdx="0" presStyleCnt="4" custScaleY="145851">
        <dgm:presLayoutVars>
          <dgm:bulletEnabled val="1"/>
        </dgm:presLayoutVars>
      </dgm:prSet>
      <dgm:spPr/>
    </dgm:pt>
    <dgm:pt modelId="{D54609D3-868C-48FD-A823-4A681F65ACF6}" type="pres">
      <dgm:prSet presAssocID="{52A36017-D1DF-4362-8823-9189F181279A}" presName="sibTrans" presStyleLbl="sibTrans2D1" presStyleIdx="0" presStyleCnt="3" custScaleX="174960" custScaleY="92859"/>
      <dgm:spPr/>
    </dgm:pt>
    <dgm:pt modelId="{17EC6009-3244-4C8C-88F4-9C6EEFFCE230}" type="pres">
      <dgm:prSet presAssocID="{52A36017-D1DF-4362-8823-9189F181279A}" presName="connectorText" presStyleLbl="sibTrans2D1" presStyleIdx="0" presStyleCnt="3"/>
      <dgm:spPr/>
    </dgm:pt>
    <dgm:pt modelId="{D2E1E6B5-E642-4B95-AD13-CD58ED296FC3}" type="pres">
      <dgm:prSet presAssocID="{78A7A276-9C17-407A-9A26-BEF7E0F1A5D9}" presName="node" presStyleLbl="node1" presStyleIdx="1" presStyleCnt="4" custScaleY="130498">
        <dgm:presLayoutVars>
          <dgm:bulletEnabled val="1"/>
        </dgm:presLayoutVars>
      </dgm:prSet>
      <dgm:spPr/>
    </dgm:pt>
    <dgm:pt modelId="{7A702B52-9B04-48FE-A51D-DD0C4C868F01}" type="pres">
      <dgm:prSet presAssocID="{2E35E06F-8EF4-48C9-8A87-4C88E0999C4A}" presName="sibTrans" presStyleLbl="sibTrans2D1" presStyleIdx="1" presStyleCnt="3" custScaleX="174960" custScaleY="92859"/>
      <dgm:spPr/>
    </dgm:pt>
    <dgm:pt modelId="{B63A3A3B-6400-419D-90B8-0CF386F365E4}" type="pres">
      <dgm:prSet presAssocID="{2E35E06F-8EF4-48C9-8A87-4C88E0999C4A}" presName="connectorText" presStyleLbl="sibTrans2D1" presStyleIdx="1" presStyleCnt="3"/>
      <dgm:spPr/>
    </dgm:pt>
    <dgm:pt modelId="{9E075952-815B-4E53-9F88-9E8663067D24}" type="pres">
      <dgm:prSet presAssocID="{2EABFE5C-6CB0-43C4-8F9F-90AAD73020F3}" presName="node" presStyleLbl="node1" presStyleIdx="2" presStyleCnt="4" custScaleY="130498">
        <dgm:presLayoutVars>
          <dgm:bulletEnabled val="1"/>
        </dgm:presLayoutVars>
      </dgm:prSet>
      <dgm:spPr/>
    </dgm:pt>
    <dgm:pt modelId="{4467D9FB-9EE3-48F4-8C8F-BADF25F279F6}" type="pres">
      <dgm:prSet presAssocID="{4584A407-72DD-43EE-B17C-2D2062D1D1B3}" presName="sibTrans" presStyleLbl="sibTrans2D1" presStyleIdx="2" presStyleCnt="3" custScaleX="174960" custScaleY="92859"/>
      <dgm:spPr/>
    </dgm:pt>
    <dgm:pt modelId="{2AFF6C45-0CD0-4C9B-BAF2-44F802B3031F}" type="pres">
      <dgm:prSet presAssocID="{4584A407-72DD-43EE-B17C-2D2062D1D1B3}" presName="connectorText" presStyleLbl="sibTrans2D1" presStyleIdx="2" presStyleCnt="3"/>
      <dgm:spPr/>
    </dgm:pt>
    <dgm:pt modelId="{935E8B5D-6BFE-4F03-A1A4-56AE83E11615}" type="pres">
      <dgm:prSet presAssocID="{0CCDC93F-0FF6-49DE-81C5-E128F7E70C17}" presName="node" presStyleLbl="node1" presStyleIdx="3" presStyleCnt="4" custScaleY="130498">
        <dgm:presLayoutVars>
          <dgm:bulletEnabled val="1"/>
        </dgm:presLayoutVars>
      </dgm:prSet>
      <dgm:spPr/>
    </dgm:pt>
  </dgm:ptLst>
  <dgm:cxnLst>
    <dgm:cxn modelId="{E54FEE06-0400-42A8-AFBF-D6E41219D2FC}" type="presOf" srcId="{52A36017-D1DF-4362-8823-9189F181279A}" destId="{D54609D3-868C-48FD-A823-4A681F65ACF6}" srcOrd="0" destOrd="0" presId="urn:microsoft.com/office/officeart/2005/8/layout/process1"/>
    <dgm:cxn modelId="{F3BAC122-B012-45CC-B04F-5FC12F0E4591}" type="presOf" srcId="{2EABFE5C-6CB0-43C4-8F9F-90AAD73020F3}" destId="{9E075952-815B-4E53-9F88-9E8663067D24}" srcOrd="0" destOrd="0" presId="urn:microsoft.com/office/officeart/2005/8/layout/process1"/>
    <dgm:cxn modelId="{99F49B5D-E829-4A15-A8A9-F2479A3F786C}" type="presOf" srcId="{2E35E06F-8EF4-48C9-8A87-4C88E0999C4A}" destId="{7A702B52-9B04-48FE-A51D-DD0C4C868F01}" srcOrd="0" destOrd="0" presId="urn:microsoft.com/office/officeart/2005/8/layout/process1"/>
    <dgm:cxn modelId="{AC862C64-3BCC-4DDB-A6EE-890BD3251785}" type="presOf" srcId="{346089AE-EBB3-4B95-B4C8-343B82B3067C}" destId="{8FADF4AA-140B-4F71-9DDF-079991776609}" srcOrd="0" destOrd="0" presId="urn:microsoft.com/office/officeart/2005/8/layout/process1"/>
    <dgm:cxn modelId="{9BAAB064-33FE-4F03-8DFE-349794E733A0}" type="presOf" srcId="{0CCDC93F-0FF6-49DE-81C5-E128F7E70C17}" destId="{935E8B5D-6BFE-4F03-A1A4-56AE83E11615}" srcOrd="0" destOrd="0" presId="urn:microsoft.com/office/officeart/2005/8/layout/process1"/>
    <dgm:cxn modelId="{9B557445-13DD-46D2-9371-0E19635C6632}" srcId="{346089AE-EBB3-4B95-B4C8-343B82B3067C}" destId="{2EABFE5C-6CB0-43C4-8F9F-90AAD73020F3}" srcOrd="2" destOrd="0" parTransId="{9E454635-FD14-4115-98CA-9D1CDCE3AB11}" sibTransId="{4584A407-72DD-43EE-B17C-2D2062D1D1B3}"/>
    <dgm:cxn modelId="{47743F6C-DD54-41D5-A347-92448B7592D1}" srcId="{346089AE-EBB3-4B95-B4C8-343B82B3067C}" destId="{3DA96DA9-B72A-4198-858B-52FA6FED5DE6}" srcOrd="0" destOrd="0" parTransId="{763B4CA2-8FE3-494C-B255-B2320DCA85B4}" sibTransId="{52A36017-D1DF-4362-8823-9189F181279A}"/>
    <dgm:cxn modelId="{E283A571-0949-4D3F-B961-B2DD9046A86F}" type="presOf" srcId="{4584A407-72DD-43EE-B17C-2D2062D1D1B3}" destId="{4467D9FB-9EE3-48F4-8C8F-BADF25F279F6}" srcOrd="0" destOrd="0" presId="urn:microsoft.com/office/officeart/2005/8/layout/process1"/>
    <dgm:cxn modelId="{C4B13780-0EE4-432A-B2A5-5F914C7FF27E}" srcId="{346089AE-EBB3-4B95-B4C8-343B82B3067C}" destId="{78A7A276-9C17-407A-9A26-BEF7E0F1A5D9}" srcOrd="1" destOrd="0" parTransId="{44DDB32A-0110-4478-8FD0-99E21AA0F793}" sibTransId="{2E35E06F-8EF4-48C9-8A87-4C88E0999C4A}"/>
    <dgm:cxn modelId="{997DBC81-1FDE-4A75-B7EC-697F8EC2F5AD}" type="presOf" srcId="{78A7A276-9C17-407A-9A26-BEF7E0F1A5D9}" destId="{D2E1E6B5-E642-4B95-AD13-CD58ED296FC3}" srcOrd="0" destOrd="0" presId="urn:microsoft.com/office/officeart/2005/8/layout/process1"/>
    <dgm:cxn modelId="{D0E59691-22CA-4E00-A512-FE12FB8DB6D5}" srcId="{346089AE-EBB3-4B95-B4C8-343B82B3067C}" destId="{0CCDC93F-0FF6-49DE-81C5-E128F7E70C17}" srcOrd="3" destOrd="0" parTransId="{4356723E-FD47-4307-BCF4-C5C02DC925D8}" sibTransId="{86FF7E94-C22A-475F-90F0-7CC2495EDC9F}"/>
    <dgm:cxn modelId="{15ACCA9A-1EA7-4001-A56B-CCF5BEE06F9B}" type="presOf" srcId="{2E35E06F-8EF4-48C9-8A87-4C88E0999C4A}" destId="{B63A3A3B-6400-419D-90B8-0CF386F365E4}" srcOrd="1" destOrd="0" presId="urn:microsoft.com/office/officeart/2005/8/layout/process1"/>
    <dgm:cxn modelId="{A3A3D6B2-17AF-4C63-9654-EB38907AF485}" type="presOf" srcId="{3DA96DA9-B72A-4198-858B-52FA6FED5DE6}" destId="{14913FE2-495C-4F97-AFA5-40FCC2D201C3}" srcOrd="0" destOrd="0" presId="urn:microsoft.com/office/officeart/2005/8/layout/process1"/>
    <dgm:cxn modelId="{407385C6-EDD4-4862-9D7D-AEAB74E78060}" type="presOf" srcId="{4584A407-72DD-43EE-B17C-2D2062D1D1B3}" destId="{2AFF6C45-0CD0-4C9B-BAF2-44F802B3031F}" srcOrd="1" destOrd="0" presId="urn:microsoft.com/office/officeart/2005/8/layout/process1"/>
    <dgm:cxn modelId="{E65AC0E1-60FE-4DF5-BC19-A8D9C966CA01}" type="presOf" srcId="{52A36017-D1DF-4362-8823-9189F181279A}" destId="{17EC6009-3244-4C8C-88F4-9C6EEFFCE230}" srcOrd="1" destOrd="0" presId="urn:microsoft.com/office/officeart/2005/8/layout/process1"/>
    <dgm:cxn modelId="{A6E20F48-1C2D-45D6-9F3E-3374AD8C17B2}" type="presParOf" srcId="{8FADF4AA-140B-4F71-9DDF-079991776609}" destId="{14913FE2-495C-4F97-AFA5-40FCC2D201C3}" srcOrd="0" destOrd="0" presId="urn:microsoft.com/office/officeart/2005/8/layout/process1"/>
    <dgm:cxn modelId="{407C4B5C-4702-4AD6-BAEF-6C819185B743}" type="presParOf" srcId="{8FADF4AA-140B-4F71-9DDF-079991776609}" destId="{D54609D3-868C-48FD-A823-4A681F65ACF6}" srcOrd="1" destOrd="0" presId="urn:microsoft.com/office/officeart/2005/8/layout/process1"/>
    <dgm:cxn modelId="{C6B83617-B237-4085-9B2B-A7CA606BDED1}" type="presParOf" srcId="{D54609D3-868C-48FD-A823-4A681F65ACF6}" destId="{17EC6009-3244-4C8C-88F4-9C6EEFFCE230}" srcOrd="0" destOrd="0" presId="urn:microsoft.com/office/officeart/2005/8/layout/process1"/>
    <dgm:cxn modelId="{6ACA846B-4A1D-4C60-A5D4-359D43E0944B}" type="presParOf" srcId="{8FADF4AA-140B-4F71-9DDF-079991776609}" destId="{D2E1E6B5-E642-4B95-AD13-CD58ED296FC3}" srcOrd="2" destOrd="0" presId="urn:microsoft.com/office/officeart/2005/8/layout/process1"/>
    <dgm:cxn modelId="{7251EE9C-ECC7-49A1-A4FA-8A1D4F4EB5AF}" type="presParOf" srcId="{8FADF4AA-140B-4F71-9DDF-079991776609}" destId="{7A702B52-9B04-48FE-A51D-DD0C4C868F01}" srcOrd="3" destOrd="0" presId="urn:microsoft.com/office/officeart/2005/8/layout/process1"/>
    <dgm:cxn modelId="{CB8B5E50-1279-46E8-9FB5-3617B9F82FAB}" type="presParOf" srcId="{7A702B52-9B04-48FE-A51D-DD0C4C868F01}" destId="{B63A3A3B-6400-419D-90B8-0CF386F365E4}" srcOrd="0" destOrd="0" presId="urn:microsoft.com/office/officeart/2005/8/layout/process1"/>
    <dgm:cxn modelId="{F19FC1CC-DF0B-42AF-8C70-919FF0CC92A9}" type="presParOf" srcId="{8FADF4AA-140B-4F71-9DDF-079991776609}" destId="{9E075952-815B-4E53-9F88-9E8663067D24}" srcOrd="4" destOrd="0" presId="urn:microsoft.com/office/officeart/2005/8/layout/process1"/>
    <dgm:cxn modelId="{B81618F6-0C74-483D-926E-DDBFB1C4669A}" type="presParOf" srcId="{8FADF4AA-140B-4F71-9DDF-079991776609}" destId="{4467D9FB-9EE3-48F4-8C8F-BADF25F279F6}" srcOrd="5" destOrd="0" presId="urn:microsoft.com/office/officeart/2005/8/layout/process1"/>
    <dgm:cxn modelId="{E88EB58F-E665-4F56-924C-433452C35B00}" type="presParOf" srcId="{4467D9FB-9EE3-48F4-8C8F-BADF25F279F6}" destId="{2AFF6C45-0CD0-4C9B-BAF2-44F802B3031F}" srcOrd="0" destOrd="0" presId="urn:microsoft.com/office/officeart/2005/8/layout/process1"/>
    <dgm:cxn modelId="{32D5EBAD-49AF-42F6-9DBC-20623EC2F178}" type="presParOf" srcId="{8FADF4AA-140B-4F71-9DDF-079991776609}" destId="{935E8B5D-6BFE-4F03-A1A4-56AE83E11615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7C1B6BE-8FA0-4DE5-8F8A-C5226D8FC871}" type="doc">
      <dgm:prSet loTypeId="urn:microsoft.com/office/officeart/2005/8/layout/vList3#4" loCatId="list" qsTypeId="urn:microsoft.com/office/officeart/2005/8/quickstyle/simple1" qsCatId="simple" csTypeId="urn:microsoft.com/office/officeart/2005/8/colors/accent1_2" csCatId="accent1" phldr="1"/>
      <dgm:spPr/>
    </dgm:pt>
    <dgm:pt modelId="{DD5DADC8-057E-4ED0-B7BD-541A43552FDE}">
      <dgm:prSet phldrT="[Text]" custT="1"/>
      <dgm:spPr/>
      <dgm:t>
        <a:bodyPr/>
        <a:lstStyle/>
        <a:p>
          <a:pPr algn="l"/>
          <a:r>
            <a:rPr lang="ru-RU" sz="2400" dirty="0"/>
            <a:t>Модульность </a:t>
          </a:r>
          <a:r>
            <a:rPr lang="en-US" sz="2400" dirty="0"/>
            <a:t>– </a:t>
          </a:r>
          <a:r>
            <a:rPr lang="ru-RU" sz="2400" dirty="0"/>
            <a:t>уровень компоновки программы из отдельных модулей, при котором изменения в одном модуле минимально влияют на другие модули</a:t>
          </a:r>
          <a:endParaRPr lang="en-US" sz="2400" dirty="0"/>
        </a:p>
      </dgm:t>
    </dgm:pt>
    <dgm:pt modelId="{50CAFF54-E521-4B79-AFC7-5A6AD09CD541}" type="parTrans" cxnId="{CEEA4456-AA85-4A18-BE69-6CD5CFA0B822}">
      <dgm:prSet/>
      <dgm:spPr/>
      <dgm:t>
        <a:bodyPr/>
        <a:lstStyle/>
        <a:p>
          <a:endParaRPr lang="en-US"/>
        </a:p>
      </dgm:t>
    </dgm:pt>
    <dgm:pt modelId="{7CB12A3B-2A85-47A5-8ED9-0CB9FB3A65BF}" type="sibTrans" cxnId="{CEEA4456-AA85-4A18-BE69-6CD5CFA0B822}">
      <dgm:prSet/>
      <dgm:spPr/>
      <dgm:t>
        <a:bodyPr/>
        <a:lstStyle/>
        <a:p>
          <a:endParaRPr lang="en-US"/>
        </a:p>
      </dgm:t>
    </dgm:pt>
    <dgm:pt modelId="{A6D2E80D-6F4F-466E-9117-C731AF13AEFA}" type="pres">
      <dgm:prSet presAssocID="{F7C1B6BE-8FA0-4DE5-8F8A-C5226D8FC871}" presName="linearFlow" presStyleCnt="0">
        <dgm:presLayoutVars>
          <dgm:dir/>
          <dgm:resizeHandles val="exact"/>
        </dgm:presLayoutVars>
      </dgm:prSet>
      <dgm:spPr/>
    </dgm:pt>
    <dgm:pt modelId="{0B4ADA14-A5D8-4086-9622-AF9526F0FCCD}" type="pres">
      <dgm:prSet presAssocID="{DD5DADC8-057E-4ED0-B7BD-541A43552FDE}" presName="composite" presStyleCnt="0"/>
      <dgm:spPr/>
    </dgm:pt>
    <dgm:pt modelId="{477119AC-1B9B-4A4A-8F20-CAFF1C725AD3}" type="pres">
      <dgm:prSet presAssocID="{DD5DADC8-057E-4ED0-B7BD-541A43552FDE}" presName="imgShp" presStyleLbl="fgImgPlace1" presStyleIdx="0" presStyleCnt="1" custLinFactNeighborX="-76547"/>
      <dgm:spPr/>
    </dgm:pt>
    <dgm:pt modelId="{976B7E68-86E5-49D8-B5B7-76B4CC9C4B78}" type="pres">
      <dgm:prSet presAssocID="{DD5DADC8-057E-4ED0-B7BD-541A43552FDE}" presName="txShp" presStyleLbl="node1" presStyleIdx="0" presStyleCnt="1" custScaleX="137549" custLinFactNeighborX="3380">
        <dgm:presLayoutVars>
          <dgm:bulletEnabled val="1"/>
        </dgm:presLayoutVars>
      </dgm:prSet>
      <dgm:spPr/>
    </dgm:pt>
  </dgm:ptLst>
  <dgm:cxnLst>
    <dgm:cxn modelId="{AE15731E-06F8-44BB-AB39-A0A4510A93C5}" type="presOf" srcId="{F7C1B6BE-8FA0-4DE5-8F8A-C5226D8FC871}" destId="{A6D2E80D-6F4F-466E-9117-C731AF13AEFA}" srcOrd="0" destOrd="0" presId="urn:microsoft.com/office/officeart/2005/8/layout/vList3#4"/>
    <dgm:cxn modelId="{CEEA4456-AA85-4A18-BE69-6CD5CFA0B822}" srcId="{F7C1B6BE-8FA0-4DE5-8F8A-C5226D8FC871}" destId="{DD5DADC8-057E-4ED0-B7BD-541A43552FDE}" srcOrd="0" destOrd="0" parTransId="{50CAFF54-E521-4B79-AFC7-5A6AD09CD541}" sibTransId="{7CB12A3B-2A85-47A5-8ED9-0CB9FB3A65BF}"/>
    <dgm:cxn modelId="{929E8EB5-DE25-46CF-A678-D35ECD622184}" type="presOf" srcId="{DD5DADC8-057E-4ED0-B7BD-541A43552FDE}" destId="{976B7E68-86E5-49D8-B5B7-76B4CC9C4B78}" srcOrd="0" destOrd="0" presId="urn:microsoft.com/office/officeart/2005/8/layout/vList3#4"/>
    <dgm:cxn modelId="{5AEC4312-2C95-448F-B86D-4A0320BF422C}" type="presParOf" srcId="{A6D2E80D-6F4F-466E-9117-C731AF13AEFA}" destId="{0B4ADA14-A5D8-4086-9622-AF9526F0FCCD}" srcOrd="0" destOrd="0" presId="urn:microsoft.com/office/officeart/2005/8/layout/vList3#4"/>
    <dgm:cxn modelId="{DB8102B6-9FBF-45A1-AD25-A05688C91E30}" type="presParOf" srcId="{0B4ADA14-A5D8-4086-9622-AF9526F0FCCD}" destId="{477119AC-1B9B-4A4A-8F20-CAFF1C725AD3}" srcOrd="0" destOrd="0" presId="urn:microsoft.com/office/officeart/2005/8/layout/vList3#4"/>
    <dgm:cxn modelId="{590A4EFF-BDE6-4A6A-A003-E15C2DE7D23D}" type="presParOf" srcId="{0B4ADA14-A5D8-4086-9622-AF9526F0FCCD}" destId="{976B7E68-86E5-49D8-B5B7-76B4CC9C4B78}" srcOrd="1" destOrd="0" presId="urn:microsoft.com/office/officeart/2005/8/layout/vList3#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7C1B6BE-8FA0-4DE5-8F8A-C5226D8FC871}" type="doc">
      <dgm:prSet loTypeId="urn:microsoft.com/office/officeart/2005/8/layout/vList3#5" loCatId="list" qsTypeId="urn:microsoft.com/office/officeart/2005/8/quickstyle/simple1" qsCatId="simple" csTypeId="urn:microsoft.com/office/officeart/2005/8/colors/accent1_2" csCatId="accent1" phldr="1"/>
      <dgm:spPr/>
    </dgm:pt>
    <dgm:pt modelId="{DD5DADC8-057E-4ED0-B7BD-541A43552FDE}">
      <dgm:prSet phldrT="[Text]" custT="1"/>
      <dgm:spPr/>
      <dgm:t>
        <a:bodyPr/>
        <a:lstStyle/>
        <a:p>
          <a:pPr algn="l"/>
          <a:r>
            <a:rPr lang="en-US" sz="3200" dirty="0"/>
            <a:t>SubVI- </a:t>
          </a:r>
          <a:r>
            <a:rPr lang="ru-RU" sz="3200" dirty="0"/>
            <a:t>это </a:t>
          </a:r>
          <a:r>
            <a:rPr lang="en-US" sz="3200" dirty="0"/>
            <a:t>VI </a:t>
          </a:r>
          <a:r>
            <a:rPr lang="ru-RU" sz="3200" dirty="0"/>
            <a:t>внутри других </a:t>
          </a:r>
          <a:r>
            <a:rPr lang="en-US" sz="3200" dirty="0"/>
            <a:t>VI </a:t>
          </a:r>
        </a:p>
      </dgm:t>
    </dgm:pt>
    <dgm:pt modelId="{50CAFF54-E521-4B79-AFC7-5A6AD09CD541}" type="parTrans" cxnId="{CEEA4456-AA85-4A18-BE69-6CD5CFA0B822}">
      <dgm:prSet/>
      <dgm:spPr/>
      <dgm:t>
        <a:bodyPr/>
        <a:lstStyle/>
        <a:p>
          <a:endParaRPr lang="en-US"/>
        </a:p>
      </dgm:t>
    </dgm:pt>
    <dgm:pt modelId="{7CB12A3B-2A85-47A5-8ED9-0CB9FB3A65BF}" type="sibTrans" cxnId="{CEEA4456-AA85-4A18-BE69-6CD5CFA0B822}">
      <dgm:prSet/>
      <dgm:spPr/>
      <dgm:t>
        <a:bodyPr/>
        <a:lstStyle/>
        <a:p>
          <a:endParaRPr lang="en-US"/>
        </a:p>
      </dgm:t>
    </dgm:pt>
    <dgm:pt modelId="{A6D2E80D-6F4F-466E-9117-C731AF13AEFA}" type="pres">
      <dgm:prSet presAssocID="{F7C1B6BE-8FA0-4DE5-8F8A-C5226D8FC871}" presName="linearFlow" presStyleCnt="0">
        <dgm:presLayoutVars>
          <dgm:dir/>
          <dgm:resizeHandles val="exact"/>
        </dgm:presLayoutVars>
      </dgm:prSet>
      <dgm:spPr/>
    </dgm:pt>
    <dgm:pt modelId="{0B4ADA14-A5D8-4086-9622-AF9526F0FCCD}" type="pres">
      <dgm:prSet presAssocID="{DD5DADC8-057E-4ED0-B7BD-541A43552FDE}" presName="composite" presStyleCnt="0"/>
      <dgm:spPr/>
    </dgm:pt>
    <dgm:pt modelId="{477119AC-1B9B-4A4A-8F20-CAFF1C725AD3}" type="pres">
      <dgm:prSet presAssocID="{DD5DADC8-057E-4ED0-B7BD-541A43552FDE}" presName="imgShp" presStyleLbl="fgImgPlace1" presStyleIdx="0" presStyleCnt="1" custLinFactNeighborX="-76547"/>
      <dgm:spPr/>
    </dgm:pt>
    <dgm:pt modelId="{976B7E68-86E5-49D8-B5B7-76B4CC9C4B78}" type="pres">
      <dgm:prSet presAssocID="{DD5DADC8-057E-4ED0-B7BD-541A43552FDE}" presName="txShp" presStyleLbl="node1" presStyleIdx="0" presStyleCnt="1" custScaleX="137549" custLinFactNeighborX="3380">
        <dgm:presLayoutVars>
          <dgm:bulletEnabled val="1"/>
        </dgm:presLayoutVars>
      </dgm:prSet>
      <dgm:spPr/>
    </dgm:pt>
  </dgm:ptLst>
  <dgm:cxnLst>
    <dgm:cxn modelId="{660C345D-85AA-4924-9BA3-D2832CB7D0D4}" type="presOf" srcId="{DD5DADC8-057E-4ED0-B7BD-541A43552FDE}" destId="{976B7E68-86E5-49D8-B5B7-76B4CC9C4B78}" srcOrd="0" destOrd="0" presId="urn:microsoft.com/office/officeart/2005/8/layout/vList3#5"/>
    <dgm:cxn modelId="{2E08F872-0CA9-404B-A3A1-E0A0734CEAE4}" type="presOf" srcId="{F7C1B6BE-8FA0-4DE5-8F8A-C5226D8FC871}" destId="{A6D2E80D-6F4F-466E-9117-C731AF13AEFA}" srcOrd="0" destOrd="0" presId="urn:microsoft.com/office/officeart/2005/8/layout/vList3#5"/>
    <dgm:cxn modelId="{CEEA4456-AA85-4A18-BE69-6CD5CFA0B822}" srcId="{F7C1B6BE-8FA0-4DE5-8F8A-C5226D8FC871}" destId="{DD5DADC8-057E-4ED0-B7BD-541A43552FDE}" srcOrd="0" destOrd="0" parTransId="{50CAFF54-E521-4B79-AFC7-5A6AD09CD541}" sibTransId="{7CB12A3B-2A85-47A5-8ED9-0CB9FB3A65BF}"/>
    <dgm:cxn modelId="{7BA7E926-FACA-4868-AACD-BA0F2874928B}" type="presParOf" srcId="{A6D2E80D-6F4F-466E-9117-C731AF13AEFA}" destId="{0B4ADA14-A5D8-4086-9622-AF9526F0FCCD}" srcOrd="0" destOrd="0" presId="urn:microsoft.com/office/officeart/2005/8/layout/vList3#5"/>
    <dgm:cxn modelId="{2E3249DD-BB5E-4796-A5B9-82EE43896021}" type="presParOf" srcId="{0B4ADA14-A5D8-4086-9622-AF9526F0FCCD}" destId="{477119AC-1B9B-4A4A-8F20-CAFF1C725AD3}" srcOrd="0" destOrd="0" presId="urn:microsoft.com/office/officeart/2005/8/layout/vList3#5"/>
    <dgm:cxn modelId="{310FAF94-710C-4B6A-99A6-073CCD81F5F2}" type="presParOf" srcId="{0B4ADA14-A5D8-4086-9622-AF9526F0FCCD}" destId="{976B7E68-86E5-49D8-B5B7-76B4CC9C4B78}" srcOrd="1" destOrd="0" presId="urn:microsoft.com/office/officeart/2005/8/layout/vList3#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C1B6BE-8FA0-4DE5-8F8A-C5226D8FC871}" type="doc">
      <dgm:prSet loTypeId="urn:microsoft.com/office/officeart/2005/8/layout/vList3#6" loCatId="list" qsTypeId="urn:microsoft.com/office/officeart/2005/8/quickstyle/simple1" qsCatId="simple" csTypeId="urn:microsoft.com/office/officeart/2005/8/colors/accent1_2" csCatId="accent1" phldr="1"/>
      <dgm:spPr/>
    </dgm:pt>
    <dgm:pt modelId="{DD5DADC8-057E-4ED0-B7BD-541A43552FDE}">
      <dgm:prSet phldrT="[Text]" custT="1"/>
      <dgm:spPr/>
      <dgm:t>
        <a:bodyPr/>
        <a:lstStyle/>
        <a:p>
          <a:pPr algn="l"/>
          <a:r>
            <a:rPr lang="en-US" sz="2400" b="1" dirty="0"/>
            <a:t>Transition</a:t>
          </a:r>
          <a:r>
            <a:rPr lang="en-US" sz="2400" dirty="0"/>
            <a:t> – </a:t>
          </a:r>
          <a:r>
            <a:rPr lang="ru-RU" sz="2400" dirty="0"/>
            <a:t>переход – условие, действие или событие которое вызывает переход в следующее состояние</a:t>
          </a:r>
          <a:endParaRPr lang="en-US" sz="2400" dirty="0"/>
        </a:p>
      </dgm:t>
    </dgm:pt>
    <dgm:pt modelId="{50CAFF54-E521-4B79-AFC7-5A6AD09CD541}" type="parTrans" cxnId="{CEEA4456-AA85-4A18-BE69-6CD5CFA0B822}">
      <dgm:prSet/>
      <dgm:spPr/>
      <dgm:t>
        <a:bodyPr/>
        <a:lstStyle/>
        <a:p>
          <a:endParaRPr lang="en-US"/>
        </a:p>
      </dgm:t>
    </dgm:pt>
    <dgm:pt modelId="{7CB12A3B-2A85-47A5-8ED9-0CB9FB3A65BF}" type="sibTrans" cxnId="{CEEA4456-AA85-4A18-BE69-6CD5CFA0B822}">
      <dgm:prSet/>
      <dgm:spPr/>
      <dgm:t>
        <a:bodyPr/>
        <a:lstStyle/>
        <a:p>
          <a:endParaRPr lang="en-US"/>
        </a:p>
      </dgm:t>
    </dgm:pt>
    <dgm:pt modelId="{A6D2E80D-6F4F-466E-9117-C731AF13AEFA}" type="pres">
      <dgm:prSet presAssocID="{F7C1B6BE-8FA0-4DE5-8F8A-C5226D8FC871}" presName="linearFlow" presStyleCnt="0">
        <dgm:presLayoutVars>
          <dgm:dir/>
          <dgm:resizeHandles val="exact"/>
        </dgm:presLayoutVars>
      </dgm:prSet>
      <dgm:spPr/>
    </dgm:pt>
    <dgm:pt modelId="{0B4ADA14-A5D8-4086-9622-AF9526F0FCCD}" type="pres">
      <dgm:prSet presAssocID="{DD5DADC8-057E-4ED0-B7BD-541A43552FDE}" presName="composite" presStyleCnt="0"/>
      <dgm:spPr/>
    </dgm:pt>
    <dgm:pt modelId="{477119AC-1B9B-4A4A-8F20-CAFF1C725AD3}" type="pres">
      <dgm:prSet presAssocID="{DD5DADC8-057E-4ED0-B7BD-541A43552FDE}" presName="imgShp" presStyleLbl="fgImgPlace1" presStyleIdx="0" presStyleCnt="1" custLinFactY="33457" custLinFactNeighborX="-65276" custLinFactNeighborY="100000"/>
      <dgm:spPr/>
    </dgm:pt>
    <dgm:pt modelId="{976B7E68-86E5-49D8-B5B7-76B4CC9C4B78}" type="pres">
      <dgm:prSet presAssocID="{DD5DADC8-057E-4ED0-B7BD-541A43552FDE}" presName="txShp" presStyleLbl="node1" presStyleIdx="0" presStyleCnt="1" custScaleX="137549" custLinFactNeighborX="3380" custLinFactNeighborY="6691">
        <dgm:presLayoutVars>
          <dgm:bulletEnabled val="1"/>
        </dgm:presLayoutVars>
      </dgm:prSet>
      <dgm:spPr/>
    </dgm:pt>
  </dgm:ptLst>
  <dgm:cxnLst>
    <dgm:cxn modelId="{CEEA4456-AA85-4A18-BE69-6CD5CFA0B822}" srcId="{F7C1B6BE-8FA0-4DE5-8F8A-C5226D8FC871}" destId="{DD5DADC8-057E-4ED0-B7BD-541A43552FDE}" srcOrd="0" destOrd="0" parTransId="{50CAFF54-E521-4B79-AFC7-5A6AD09CD541}" sibTransId="{7CB12A3B-2A85-47A5-8ED9-0CB9FB3A65BF}"/>
    <dgm:cxn modelId="{8B48E27D-4CC5-487B-BBC6-0D4F28A4DA53}" type="presOf" srcId="{DD5DADC8-057E-4ED0-B7BD-541A43552FDE}" destId="{976B7E68-86E5-49D8-B5B7-76B4CC9C4B78}" srcOrd="0" destOrd="0" presId="urn:microsoft.com/office/officeart/2005/8/layout/vList3#6"/>
    <dgm:cxn modelId="{FA017C99-95E7-49E1-A96C-608C1DADA05D}" type="presOf" srcId="{F7C1B6BE-8FA0-4DE5-8F8A-C5226D8FC871}" destId="{A6D2E80D-6F4F-466E-9117-C731AF13AEFA}" srcOrd="0" destOrd="0" presId="urn:microsoft.com/office/officeart/2005/8/layout/vList3#6"/>
    <dgm:cxn modelId="{76C9D318-3528-4E23-AD64-8FC098AF916C}" type="presParOf" srcId="{A6D2E80D-6F4F-466E-9117-C731AF13AEFA}" destId="{0B4ADA14-A5D8-4086-9622-AF9526F0FCCD}" srcOrd="0" destOrd="0" presId="urn:microsoft.com/office/officeart/2005/8/layout/vList3#6"/>
    <dgm:cxn modelId="{65092F25-3CC9-43BA-967A-2819C018DDB5}" type="presParOf" srcId="{0B4ADA14-A5D8-4086-9622-AF9526F0FCCD}" destId="{477119AC-1B9B-4A4A-8F20-CAFF1C725AD3}" srcOrd="0" destOrd="0" presId="urn:microsoft.com/office/officeart/2005/8/layout/vList3#6"/>
    <dgm:cxn modelId="{6F2FD76D-792D-4AA1-BC8E-9D5B7CC9E8E7}" type="presParOf" srcId="{0B4ADA14-A5D8-4086-9622-AF9526F0FCCD}" destId="{976B7E68-86E5-49D8-B5B7-76B4CC9C4B78}" srcOrd="1" destOrd="0" presId="urn:microsoft.com/office/officeart/2005/8/layout/vList3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7C1B6BE-8FA0-4DE5-8F8A-C5226D8FC871}" type="doc">
      <dgm:prSet loTypeId="urn:microsoft.com/office/officeart/2005/8/layout/vList3#7" loCatId="list" qsTypeId="urn:microsoft.com/office/officeart/2005/8/quickstyle/simple1" qsCatId="simple" csTypeId="urn:microsoft.com/office/officeart/2005/8/colors/accent1_2" csCatId="accent1" phldr="1"/>
      <dgm:spPr/>
    </dgm:pt>
    <dgm:pt modelId="{DD5DADC8-057E-4ED0-B7BD-541A43552FDE}">
      <dgm:prSet phldrT="[Text]" custT="1"/>
      <dgm:spPr/>
      <dgm:t>
        <a:bodyPr/>
        <a:lstStyle/>
        <a:p>
          <a:pPr algn="l"/>
          <a:r>
            <a:rPr lang="en-US" sz="2400" b="1" dirty="0"/>
            <a:t>State</a:t>
          </a:r>
          <a:r>
            <a:rPr lang="en-US" sz="2400" dirty="0"/>
            <a:t> – </a:t>
          </a:r>
          <a:r>
            <a:rPr lang="ru-RU" sz="2400" dirty="0"/>
            <a:t>состояние – часть программы, которая удовлетворяет условию выполнения действия или ожиданию события</a:t>
          </a:r>
          <a:endParaRPr lang="en-US" sz="2400" dirty="0"/>
        </a:p>
      </dgm:t>
    </dgm:pt>
    <dgm:pt modelId="{50CAFF54-E521-4B79-AFC7-5A6AD09CD541}" type="parTrans" cxnId="{CEEA4456-AA85-4A18-BE69-6CD5CFA0B822}">
      <dgm:prSet/>
      <dgm:spPr/>
      <dgm:t>
        <a:bodyPr/>
        <a:lstStyle/>
        <a:p>
          <a:endParaRPr lang="en-US"/>
        </a:p>
      </dgm:t>
    </dgm:pt>
    <dgm:pt modelId="{7CB12A3B-2A85-47A5-8ED9-0CB9FB3A65BF}" type="sibTrans" cxnId="{CEEA4456-AA85-4A18-BE69-6CD5CFA0B822}">
      <dgm:prSet/>
      <dgm:spPr/>
      <dgm:t>
        <a:bodyPr/>
        <a:lstStyle/>
        <a:p>
          <a:endParaRPr lang="en-US"/>
        </a:p>
      </dgm:t>
    </dgm:pt>
    <dgm:pt modelId="{A6D2E80D-6F4F-466E-9117-C731AF13AEFA}" type="pres">
      <dgm:prSet presAssocID="{F7C1B6BE-8FA0-4DE5-8F8A-C5226D8FC871}" presName="linearFlow" presStyleCnt="0">
        <dgm:presLayoutVars>
          <dgm:dir/>
          <dgm:resizeHandles val="exact"/>
        </dgm:presLayoutVars>
      </dgm:prSet>
      <dgm:spPr/>
    </dgm:pt>
    <dgm:pt modelId="{0B4ADA14-A5D8-4086-9622-AF9526F0FCCD}" type="pres">
      <dgm:prSet presAssocID="{DD5DADC8-057E-4ED0-B7BD-541A43552FDE}" presName="composite" presStyleCnt="0"/>
      <dgm:spPr/>
    </dgm:pt>
    <dgm:pt modelId="{477119AC-1B9B-4A4A-8F20-CAFF1C725AD3}" type="pres">
      <dgm:prSet presAssocID="{DD5DADC8-057E-4ED0-B7BD-541A43552FDE}" presName="imgShp" presStyleLbl="fgImgPlace1" presStyleIdx="0" presStyleCnt="1" custLinFactY="33457" custLinFactNeighborX="-65276" custLinFactNeighborY="100000"/>
      <dgm:spPr/>
    </dgm:pt>
    <dgm:pt modelId="{976B7E68-86E5-49D8-B5B7-76B4CC9C4B78}" type="pres">
      <dgm:prSet presAssocID="{DD5DADC8-057E-4ED0-B7BD-541A43552FDE}" presName="txShp" presStyleLbl="node1" presStyleIdx="0" presStyleCnt="1" custScaleX="137549" custLinFactNeighborX="3380" custLinFactNeighborY="6691">
        <dgm:presLayoutVars>
          <dgm:bulletEnabled val="1"/>
        </dgm:presLayoutVars>
      </dgm:prSet>
      <dgm:spPr/>
    </dgm:pt>
  </dgm:ptLst>
  <dgm:cxnLst>
    <dgm:cxn modelId="{4E28290F-A20A-4925-97C4-E6381A86B4E2}" type="presOf" srcId="{DD5DADC8-057E-4ED0-B7BD-541A43552FDE}" destId="{976B7E68-86E5-49D8-B5B7-76B4CC9C4B78}" srcOrd="0" destOrd="0" presId="urn:microsoft.com/office/officeart/2005/8/layout/vList3#7"/>
    <dgm:cxn modelId="{BD907B4B-F60C-45DC-9A58-D32FB46CD325}" type="presOf" srcId="{F7C1B6BE-8FA0-4DE5-8F8A-C5226D8FC871}" destId="{A6D2E80D-6F4F-466E-9117-C731AF13AEFA}" srcOrd="0" destOrd="0" presId="urn:microsoft.com/office/officeart/2005/8/layout/vList3#7"/>
    <dgm:cxn modelId="{CEEA4456-AA85-4A18-BE69-6CD5CFA0B822}" srcId="{F7C1B6BE-8FA0-4DE5-8F8A-C5226D8FC871}" destId="{DD5DADC8-057E-4ED0-B7BD-541A43552FDE}" srcOrd="0" destOrd="0" parTransId="{50CAFF54-E521-4B79-AFC7-5A6AD09CD541}" sibTransId="{7CB12A3B-2A85-47A5-8ED9-0CB9FB3A65BF}"/>
    <dgm:cxn modelId="{56FA0117-CE1B-43AE-B805-7A8F281E738E}" type="presParOf" srcId="{A6D2E80D-6F4F-466E-9117-C731AF13AEFA}" destId="{0B4ADA14-A5D8-4086-9622-AF9526F0FCCD}" srcOrd="0" destOrd="0" presId="urn:microsoft.com/office/officeart/2005/8/layout/vList3#7"/>
    <dgm:cxn modelId="{79940864-F6DA-4DF8-8C70-4E472DD686AB}" type="presParOf" srcId="{0B4ADA14-A5D8-4086-9622-AF9526F0FCCD}" destId="{477119AC-1B9B-4A4A-8F20-CAFF1C725AD3}" srcOrd="0" destOrd="0" presId="urn:microsoft.com/office/officeart/2005/8/layout/vList3#7"/>
    <dgm:cxn modelId="{CC89AE37-368E-4DC6-86AC-A44A0F7D9085}" type="presParOf" srcId="{0B4ADA14-A5D8-4086-9622-AF9526F0FCCD}" destId="{976B7E68-86E5-49D8-B5B7-76B4CC9C4B78}" srcOrd="1" destOrd="0" presId="urn:microsoft.com/office/officeart/2005/8/layout/vList3#7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7E68-86E5-49D8-B5B7-76B4CC9C4B78}">
      <dsp:nvSpPr>
        <dsp:cNvPr id="0" name=""/>
        <dsp:cNvSpPr/>
      </dsp:nvSpPr>
      <dsp:spPr>
        <a:xfrm rot="10800000">
          <a:off x="505338" y="0"/>
          <a:ext cx="7097471" cy="11387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175" tIns="125730" rIns="234696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300" kern="1200" dirty="0"/>
            <a:t>Виртуальный измерительный прибор </a:t>
          </a:r>
          <a:r>
            <a:rPr lang="en-US" sz="3300" b="1" kern="1200" dirty="0"/>
            <a:t>(VI) </a:t>
          </a:r>
          <a:r>
            <a:rPr lang="en-US" sz="3300" kern="1200" dirty="0"/>
            <a:t>– </a:t>
          </a:r>
          <a:r>
            <a:rPr lang="ru-RU" sz="3300" kern="1200" dirty="0"/>
            <a:t>программа в </a:t>
          </a:r>
          <a:r>
            <a:rPr lang="en-US" sz="3300" kern="1200" dirty="0"/>
            <a:t>LabVIEW</a:t>
          </a:r>
        </a:p>
      </dsp:txBody>
      <dsp:txXfrm rot="10800000">
        <a:off x="790035" y="0"/>
        <a:ext cx="6812774" cy="1138790"/>
      </dsp:txXfrm>
    </dsp:sp>
    <dsp:sp modelId="{477119AC-1B9B-4A4A-8F20-CAFF1C725AD3}">
      <dsp:nvSpPr>
        <dsp:cNvPr id="0" name=""/>
        <dsp:cNvSpPr/>
      </dsp:nvSpPr>
      <dsp:spPr>
        <a:xfrm>
          <a:off x="0" y="0"/>
          <a:ext cx="1138790" cy="11387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7E68-86E5-49D8-B5B7-76B4CC9C4B78}">
      <dsp:nvSpPr>
        <dsp:cNvPr id="0" name=""/>
        <dsp:cNvSpPr/>
      </dsp:nvSpPr>
      <dsp:spPr>
        <a:xfrm rot="10800000">
          <a:off x="505338" y="0"/>
          <a:ext cx="7097471" cy="11387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175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Variables</a:t>
          </a:r>
          <a:r>
            <a:rPr lang="en-US" sz="2400" kern="1200" dirty="0"/>
            <a:t> – </a:t>
          </a:r>
          <a:r>
            <a:rPr lang="ru-RU" sz="2400" kern="1200" dirty="0"/>
            <a:t>элементы блок-диаграммы, которые позволяют извлекать или сохранять данные из других мест</a:t>
          </a:r>
          <a:endParaRPr lang="en-US" sz="2400" kern="1200" dirty="0"/>
        </a:p>
      </dsp:txBody>
      <dsp:txXfrm rot="10800000">
        <a:off x="790035" y="0"/>
        <a:ext cx="6812774" cy="1138790"/>
      </dsp:txXfrm>
    </dsp:sp>
    <dsp:sp modelId="{477119AC-1B9B-4A4A-8F20-CAFF1C725AD3}">
      <dsp:nvSpPr>
        <dsp:cNvPr id="0" name=""/>
        <dsp:cNvSpPr/>
      </dsp:nvSpPr>
      <dsp:spPr>
        <a:xfrm>
          <a:off x="0" y="0"/>
          <a:ext cx="1138790" cy="11387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7E68-86E5-49D8-B5B7-76B4CC9C4B78}">
      <dsp:nvSpPr>
        <dsp:cNvPr id="0" name=""/>
        <dsp:cNvSpPr/>
      </dsp:nvSpPr>
      <dsp:spPr>
        <a:xfrm rot="10800000">
          <a:off x="505338" y="0"/>
          <a:ext cx="7097471" cy="11387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175" tIns="76200" rIns="14224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Состязания </a:t>
          </a:r>
          <a:r>
            <a:rPr lang="en-US" sz="2000" kern="1200" dirty="0"/>
            <a:t>-  </a:t>
          </a:r>
          <a:r>
            <a:rPr lang="ru-RU" sz="2000" kern="1200" dirty="0"/>
            <a:t>ситуация, когда время возникновения событий  или график выполнения задач может непредумышленно воздействовать на значения выходных данных</a:t>
          </a:r>
          <a:endParaRPr lang="en-US" sz="2000" kern="1200" dirty="0"/>
        </a:p>
      </dsp:txBody>
      <dsp:txXfrm rot="10800000">
        <a:off x="790035" y="0"/>
        <a:ext cx="6812774" cy="1138790"/>
      </dsp:txXfrm>
    </dsp:sp>
    <dsp:sp modelId="{477119AC-1B9B-4A4A-8F20-CAFF1C725AD3}">
      <dsp:nvSpPr>
        <dsp:cNvPr id="0" name=""/>
        <dsp:cNvSpPr/>
      </dsp:nvSpPr>
      <dsp:spPr>
        <a:xfrm>
          <a:off x="0" y="0"/>
          <a:ext cx="1138790" cy="11387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7E68-86E5-49D8-B5B7-76B4CC9C4B78}">
      <dsp:nvSpPr>
        <dsp:cNvPr id="0" name=""/>
        <dsp:cNvSpPr/>
      </dsp:nvSpPr>
      <dsp:spPr>
        <a:xfrm rot="10800000">
          <a:off x="505338" y="0"/>
          <a:ext cx="7097471" cy="11387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175" tIns="125730" rIns="234696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b="1" kern="1200" dirty="0"/>
            <a:t>Front Panel  </a:t>
          </a:r>
          <a:r>
            <a:rPr lang="en-US" sz="3300" kern="1200" dirty="0"/>
            <a:t>– </a:t>
          </a:r>
          <a:r>
            <a:rPr lang="ru-RU" sz="3300" kern="1200" dirty="0"/>
            <a:t>лицевая панель - интерфейс пользователя</a:t>
          </a:r>
          <a:r>
            <a:rPr lang="en-US" sz="3300" kern="1200" dirty="0"/>
            <a:t> VI</a:t>
          </a:r>
        </a:p>
      </dsp:txBody>
      <dsp:txXfrm rot="10800000">
        <a:off x="790035" y="0"/>
        <a:ext cx="6812774" cy="1138790"/>
      </dsp:txXfrm>
    </dsp:sp>
    <dsp:sp modelId="{477119AC-1B9B-4A4A-8F20-CAFF1C725AD3}">
      <dsp:nvSpPr>
        <dsp:cNvPr id="0" name=""/>
        <dsp:cNvSpPr/>
      </dsp:nvSpPr>
      <dsp:spPr>
        <a:xfrm>
          <a:off x="0" y="0"/>
          <a:ext cx="1138790" cy="11387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7E68-86E5-49D8-B5B7-76B4CC9C4B78}">
      <dsp:nvSpPr>
        <dsp:cNvPr id="0" name=""/>
        <dsp:cNvSpPr/>
      </dsp:nvSpPr>
      <dsp:spPr>
        <a:xfrm rot="10800000">
          <a:off x="505338" y="0"/>
          <a:ext cx="7097471" cy="11387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175" tIns="102870" rIns="192024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b="1" kern="1200" dirty="0"/>
            <a:t>Block Diagram </a:t>
          </a:r>
          <a:r>
            <a:rPr lang="en-US" sz="2700" kern="1200" dirty="0"/>
            <a:t>– </a:t>
          </a:r>
          <a:r>
            <a:rPr lang="ru-RU" sz="2700" kern="1200" dirty="0"/>
            <a:t>блок-диаграмма - содержит исходный код в графическом формате</a:t>
          </a:r>
          <a:endParaRPr lang="en-US" sz="2700" kern="1200" dirty="0"/>
        </a:p>
      </dsp:txBody>
      <dsp:txXfrm rot="10800000">
        <a:off x="790035" y="0"/>
        <a:ext cx="6812774" cy="1138790"/>
      </dsp:txXfrm>
    </dsp:sp>
    <dsp:sp modelId="{477119AC-1B9B-4A4A-8F20-CAFF1C725AD3}">
      <dsp:nvSpPr>
        <dsp:cNvPr id="0" name=""/>
        <dsp:cNvSpPr/>
      </dsp:nvSpPr>
      <dsp:spPr>
        <a:xfrm>
          <a:off x="0" y="0"/>
          <a:ext cx="1138790" cy="11387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ACAC25-FB66-4C8A-BC1C-13D4D376FCFE}">
      <dsp:nvSpPr>
        <dsp:cNvPr id="0" name=""/>
        <dsp:cNvSpPr/>
      </dsp:nvSpPr>
      <dsp:spPr>
        <a:xfrm>
          <a:off x="3163230" y="2149223"/>
          <a:ext cx="2483904" cy="9622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6715"/>
              </a:lnTo>
              <a:lnTo>
                <a:pt x="2483904" y="836715"/>
              </a:lnTo>
              <a:lnTo>
                <a:pt x="2483904" y="9622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EA6F8F-C669-4A1C-BBE8-4FBF2B14C0F4}">
      <dsp:nvSpPr>
        <dsp:cNvPr id="0" name=""/>
        <dsp:cNvSpPr/>
      </dsp:nvSpPr>
      <dsp:spPr>
        <a:xfrm>
          <a:off x="3163230" y="2149223"/>
          <a:ext cx="827968" cy="96222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36715"/>
              </a:lnTo>
              <a:lnTo>
                <a:pt x="827968" y="836715"/>
              </a:lnTo>
              <a:lnTo>
                <a:pt x="827968" y="9622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4DA9C8B-EF9E-4ACF-8DC2-61B86E60E42F}">
      <dsp:nvSpPr>
        <dsp:cNvPr id="0" name=""/>
        <dsp:cNvSpPr/>
      </dsp:nvSpPr>
      <dsp:spPr>
        <a:xfrm>
          <a:off x="2335262" y="2149223"/>
          <a:ext cx="827968" cy="962227"/>
        </a:xfrm>
        <a:custGeom>
          <a:avLst/>
          <a:gdLst/>
          <a:ahLst/>
          <a:cxnLst/>
          <a:rect l="0" t="0" r="0" b="0"/>
          <a:pathLst>
            <a:path>
              <a:moveTo>
                <a:pt x="827968" y="0"/>
              </a:moveTo>
              <a:lnTo>
                <a:pt x="827968" y="836715"/>
              </a:lnTo>
              <a:lnTo>
                <a:pt x="0" y="836715"/>
              </a:lnTo>
              <a:lnTo>
                <a:pt x="0" y="9622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D468BA-1453-47AC-B90C-005A2CD5C195}">
      <dsp:nvSpPr>
        <dsp:cNvPr id="0" name=""/>
        <dsp:cNvSpPr/>
      </dsp:nvSpPr>
      <dsp:spPr>
        <a:xfrm>
          <a:off x="679325" y="2149223"/>
          <a:ext cx="2483904" cy="962227"/>
        </a:xfrm>
        <a:custGeom>
          <a:avLst/>
          <a:gdLst/>
          <a:ahLst/>
          <a:cxnLst/>
          <a:rect l="0" t="0" r="0" b="0"/>
          <a:pathLst>
            <a:path>
              <a:moveTo>
                <a:pt x="2483904" y="0"/>
              </a:moveTo>
              <a:lnTo>
                <a:pt x="2483904" y="836715"/>
              </a:lnTo>
              <a:lnTo>
                <a:pt x="0" y="836715"/>
              </a:lnTo>
              <a:lnTo>
                <a:pt x="0" y="96222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3FF3C9C-A255-44B3-AA31-0AC9475DC8B2}">
      <dsp:nvSpPr>
        <dsp:cNvPr id="0" name=""/>
        <dsp:cNvSpPr/>
      </dsp:nvSpPr>
      <dsp:spPr>
        <a:xfrm>
          <a:off x="382860" y="568187"/>
          <a:ext cx="5560738" cy="158103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C1C5A9-9FA1-4D15-B76C-AA0DC653D855}">
      <dsp:nvSpPr>
        <dsp:cNvPr id="0" name=""/>
        <dsp:cNvSpPr/>
      </dsp:nvSpPr>
      <dsp:spPr>
        <a:xfrm>
          <a:off x="533400" y="711200"/>
          <a:ext cx="5560738" cy="158103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VISA</a:t>
          </a:r>
        </a:p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Virtual Instrument System Architecture</a:t>
          </a:r>
        </a:p>
      </dsp:txBody>
      <dsp:txXfrm>
        <a:off x="579707" y="757507"/>
        <a:ext cx="5468124" cy="1488421"/>
      </dsp:txXfrm>
    </dsp:sp>
    <dsp:sp modelId="{AD98D461-72FA-41EC-8948-A78CF8F09893}">
      <dsp:nvSpPr>
        <dsp:cNvPr id="0" name=""/>
        <dsp:cNvSpPr/>
      </dsp:nvSpPr>
      <dsp:spPr>
        <a:xfrm>
          <a:off x="1897" y="3111451"/>
          <a:ext cx="1354856" cy="86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BEE04D-8F25-4F42-A7E7-BFD76732E7BB}">
      <dsp:nvSpPr>
        <dsp:cNvPr id="0" name=""/>
        <dsp:cNvSpPr/>
      </dsp:nvSpPr>
      <dsp:spPr>
        <a:xfrm>
          <a:off x="152437" y="3254464"/>
          <a:ext cx="1354856" cy="860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Serial</a:t>
          </a:r>
        </a:p>
      </dsp:txBody>
      <dsp:txXfrm>
        <a:off x="177635" y="3279662"/>
        <a:ext cx="1304460" cy="809938"/>
      </dsp:txXfrm>
    </dsp:sp>
    <dsp:sp modelId="{EFBE4799-CDD9-4B34-B61B-1682DD7E40C9}">
      <dsp:nvSpPr>
        <dsp:cNvPr id="0" name=""/>
        <dsp:cNvSpPr/>
      </dsp:nvSpPr>
      <dsp:spPr>
        <a:xfrm>
          <a:off x="1657833" y="3111451"/>
          <a:ext cx="1354856" cy="86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CDA5F1-AF44-4582-AA05-3561B2CC2233}">
      <dsp:nvSpPr>
        <dsp:cNvPr id="0" name=""/>
        <dsp:cNvSpPr/>
      </dsp:nvSpPr>
      <dsp:spPr>
        <a:xfrm>
          <a:off x="1808373" y="3254464"/>
          <a:ext cx="1354856" cy="860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GPIB</a:t>
          </a:r>
        </a:p>
      </dsp:txBody>
      <dsp:txXfrm>
        <a:off x="1833571" y="3279662"/>
        <a:ext cx="1304460" cy="809938"/>
      </dsp:txXfrm>
    </dsp:sp>
    <dsp:sp modelId="{2AF6AAA3-EF49-4257-A5C7-BA06AED15E26}">
      <dsp:nvSpPr>
        <dsp:cNvPr id="0" name=""/>
        <dsp:cNvSpPr/>
      </dsp:nvSpPr>
      <dsp:spPr>
        <a:xfrm>
          <a:off x="3313769" y="3111451"/>
          <a:ext cx="1354856" cy="86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07DE0B-D4C2-42A9-A093-2DF3155DB1EB}">
      <dsp:nvSpPr>
        <dsp:cNvPr id="0" name=""/>
        <dsp:cNvSpPr/>
      </dsp:nvSpPr>
      <dsp:spPr>
        <a:xfrm>
          <a:off x="3464309" y="3254464"/>
          <a:ext cx="1354856" cy="860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VXI</a:t>
          </a:r>
        </a:p>
      </dsp:txBody>
      <dsp:txXfrm>
        <a:off x="3489507" y="3279662"/>
        <a:ext cx="1304460" cy="809938"/>
      </dsp:txXfrm>
    </dsp:sp>
    <dsp:sp modelId="{AD712D82-69C7-4BFD-9B56-5C69F2BCB946}">
      <dsp:nvSpPr>
        <dsp:cNvPr id="0" name=""/>
        <dsp:cNvSpPr/>
      </dsp:nvSpPr>
      <dsp:spPr>
        <a:xfrm>
          <a:off x="4969705" y="3111451"/>
          <a:ext cx="1354856" cy="8603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7665C-30B9-4115-96CC-CAA43BA56743}">
      <dsp:nvSpPr>
        <dsp:cNvPr id="0" name=""/>
        <dsp:cNvSpPr/>
      </dsp:nvSpPr>
      <dsp:spPr>
        <a:xfrm>
          <a:off x="5120245" y="3254464"/>
          <a:ext cx="1354856" cy="8603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USB</a:t>
          </a:r>
        </a:p>
      </dsp:txBody>
      <dsp:txXfrm>
        <a:off x="5145443" y="3279662"/>
        <a:ext cx="1304460" cy="8099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913FE2-495C-4F97-AFA5-40FCC2D201C3}">
      <dsp:nvSpPr>
        <dsp:cNvPr id="0" name=""/>
        <dsp:cNvSpPr/>
      </dsp:nvSpPr>
      <dsp:spPr>
        <a:xfrm>
          <a:off x="3750" y="2449273"/>
          <a:ext cx="1639788" cy="150225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Open Session to Instrument(s)</a:t>
          </a:r>
        </a:p>
      </dsp:txBody>
      <dsp:txXfrm>
        <a:off x="47749" y="2493272"/>
        <a:ext cx="1551790" cy="1414255"/>
      </dsp:txXfrm>
    </dsp:sp>
    <dsp:sp modelId="{D54609D3-868C-48FD-A823-4A681F65ACF6}">
      <dsp:nvSpPr>
        <dsp:cNvPr id="0" name=""/>
        <dsp:cNvSpPr/>
      </dsp:nvSpPr>
      <dsp:spPr>
        <a:xfrm>
          <a:off x="1677223" y="3011586"/>
          <a:ext cx="608222" cy="37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1677223" y="3087111"/>
        <a:ext cx="494934" cy="226577"/>
      </dsp:txXfrm>
    </dsp:sp>
    <dsp:sp modelId="{D2E1E6B5-E642-4B95-AD13-CD58ED296FC3}">
      <dsp:nvSpPr>
        <dsp:cNvPr id="0" name=""/>
        <dsp:cNvSpPr/>
      </dsp:nvSpPr>
      <dsp:spPr>
        <a:xfrm>
          <a:off x="2299454" y="2528340"/>
          <a:ext cx="1639788" cy="1344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Perform I/O Operation(s)</a:t>
          </a:r>
        </a:p>
      </dsp:txBody>
      <dsp:txXfrm>
        <a:off x="2338822" y="2567708"/>
        <a:ext cx="1561052" cy="1265382"/>
      </dsp:txXfrm>
    </dsp:sp>
    <dsp:sp modelId="{7A702B52-9B04-48FE-A51D-DD0C4C868F01}">
      <dsp:nvSpPr>
        <dsp:cNvPr id="0" name=""/>
        <dsp:cNvSpPr/>
      </dsp:nvSpPr>
      <dsp:spPr>
        <a:xfrm>
          <a:off x="3972927" y="3011586"/>
          <a:ext cx="608222" cy="37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3972927" y="3087111"/>
        <a:ext cx="494934" cy="226577"/>
      </dsp:txXfrm>
    </dsp:sp>
    <dsp:sp modelId="{9E075952-815B-4E53-9F88-9E8663067D24}">
      <dsp:nvSpPr>
        <dsp:cNvPr id="0" name=""/>
        <dsp:cNvSpPr/>
      </dsp:nvSpPr>
      <dsp:spPr>
        <a:xfrm>
          <a:off x="4595157" y="2528340"/>
          <a:ext cx="1639788" cy="1344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Close Session to Instrument(s)</a:t>
          </a:r>
        </a:p>
      </dsp:txBody>
      <dsp:txXfrm>
        <a:off x="4634525" y="2567708"/>
        <a:ext cx="1561052" cy="1265382"/>
      </dsp:txXfrm>
    </dsp:sp>
    <dsp:sp modelId="{4467D9FB-9EE3-48F4-8C8F-BADF25F279F6}">
      <dsp:nvSpPr>
        <dsp:cNvPr id="0" name=""/>
        <dsp:cNvSpPr/>
      </dsp:nvSpPr>
      <dsp:spPr>
        <a:xfrm>
          <a:off x="6268631" y="3011586"/>
          <a:ext cx="608222" cy="3776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6268631" y="3087111"/>
        <a:ext cx="494934" cy="226577"/>
      </dsp:txXfrm>
    </dsp:sp>
    <dsp:sp modelId="{935E8B5D-6BFE-4F03-A1A4-56AE83E11615}">
      <dsp:nvSpPr>
        <dsp:cNvPr id="0" name=""/>
        <dsp:cNvSpPr/>
      </dsp:nvSpPr>
      <dsp:spPr>
        <a:xfrm>
          <a:off x="6890861" y="2528340"/>
          <a:ext cx="1639788" cy="13441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Check for Errors</a:t>
          </a:r>
        </a:p>
      </dsp:txBody>
      <dsp:txXfrm>
        <a:off x="6930229" y="2567708"/>
        <a:ext cx="1561052" cy="12653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7E68-86E5-49D8-B5B7-76B4CC9C4B78}">
      <dsp:nvSpPr>
        <dsp:cNvPr id="0" name=""/>
        <dsp:cNvSpPr/>
      </dsp:nvSpPr>
      <dsp:spPr>
        <a:xfrm rot="10800000">
          <a:off x="505338" y="669"/>
          <a:ext cx="7097471" cy="137026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4247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400" kern="1200" dirty="0"/>
            <a:t>Модульность </a:t>
          </a:r>
          <a:r>
            <a:rPr lang="en-US" sz="2400" kern="1200" dirty="0"/>
            <a:t>– </a:t>
          </a:r>
          <a:r>
            <a:rPr lang="ru-RU" sz="2400" kern="1200" dirty="0"/>
            <a:t>уровень компоновки программы из отдельных модулей, при котором изменения в одном модуле минимально влияют на другие модули</a:t>
          </a:r>
          <a:endParaRPr lang="en-US" sz="2400" kern="1200" dirty="0"/>
        </a:p>
      </dsp:txBody>
      <dsp:txXfrm rot="10800000">
        <a:off x="847903" y="669"/>
        <a:ext cx="6754906" cy="1370260"/>
      </dsp:txXfrm>
    </dsp:sp>
    <dsp:sp modelId="{477119AC-1B9B-4A4A-8F20-CAFF1C725AD3}">
      <dsp:nvSpPr>
        <dsp:cNvPr id="0" name=""/>
        <dsp:cNvSpPr/>
      </dsp:nvSpPr>
      <dsp:spPr>
        <a:xfrm>
          <a:off x="0" y="669"/>
          <a:ext cx="1370260" cy="137026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7E68-86E5-49D8-B5B7-76B4CC9C4B78}">
      <dsp:nvSpPr>
        <dsp:cNvPr id="0" name=""/>
        <dsp:cNvSpPr/>
      </dsp:nvSpPr>
      <dsp:spPr>
        <a:xfrm rot="10800000">
          <a:off x="505338" y="0"/>
          <a:ext cx="7097471" cy="1138790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2175" tIns="121920" rIns="227584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SubVI- </a:t>
          </a:r>
          <a:r>
            <a:rPr lang="ru-RU" sz="3200" kern="1200" dirty="0"/>
            <a:t>это </a:t>
          </a:r>
          <a:r>
            <a:rPr lang="en-US" sz="3200" kern="1200" dirty="0"/>
            <a:t>VI </a:t>
          </a:r>
          <a:r>
            <a:rPr lang="ru-RU" sz="3200" kern="1200" dirty="0"/>
            <a:t>внутри других </a:t>
          </a:r>
          <a:r>
            <a:rPr lang="en-US" sz="3200" kern="1200" dirty="0"/>
            <a:t>VI </a:t>
          </a:r>
        </a:p>
      </dsp:txBody>
      <dsp:txXfrm rot="10800000">
        <a:off x="790035" y="0"/>
        <a:ext cx="6812774" cy="1138790"/>
      </dsp:txXfrm>
    </dsp:sp>
    <dsp:sp modelId="{477119AC-1B9B-4A4A-8F20-CAFF1C725AD3}">
      <dsp:nvSpPr>
        <dsp:cNvPr id="0" name=""/>
        <dsp:cNvSpPr/>
      </dsp:nvSpPr>
      <dsp:spPr>
        <a:xfrm>
          <a:off x="0" y="0"/>
          <a:ext cx="1138790" cy="1138790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7E68-86E5-49D8-B5B7-76B4CC9C4B78}">
      <dsp:nvSpPr>
        <dsp:cNvPr id="0" name=""/>
        <dsp:cNvSpPr/>
      </dsp:nvSpPr>
      <dsp:spPr>
        <a:xfrm rot="10800000">
          <a:off x="505338" y="1112"/>
          <a:ext cx="7097471" cy="11376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684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Transition</a:t>
          </a:r>
          <a:r>
            <a:rPr lang="en-US" sz="2400" kern="1200" dirty="0"/>
            <a:t> – </a:t>
          </a:r>
          <a:r>
            <a:rPr lang="ru-RU" sz="2400" kern="1200" dirty="0"/>
            <a:t>переход – условие, действие или событие которое вызывает переход в следующее состояние</a:t>
          </a:r>
          <a:endParaRPr lang="en-US" sz="2400" kern="1200" dirty="0"/>
        </a:p>
      </dsp:txBody>
      <dsp:txXfrm rot="10800000">
        <a:off x="789757" y="1112"/>
        <a:ext cx="6813052" cy="1137677"/>
      </dsp:txXfrm>
    </dsp:sp>
    <dsp:sp modelId="{477119AC-1B9B-4A4A-8F20-CAFF1C725AD3}">
      <dsp:nvSpPr>
        <dsp:cNvPr id="0" name=""/>
        <dsp:cNvSpPr/>
      </dsp:nvSpPr>
      <dsp:spPr>
        <a:xfrm>
          <a:off x="0" y="1112"/>
          <a:ext cx="1137677" cy="113767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6B7E68-86E5-49D8-B5B7-76B4CC9C4B78}">
      <dsp:nvSpPr>
        <dsp:cNvPr id="0" name=""/>
        <dsp:cNvSpPr/>
      </dsp:nvSpPr>
      <dsp:spPr>
        <a:xfrm rot="10800000">
          <a:off x="505338" y="1112"/>
          <a:ext cx="7097471" cy="1137677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1684" tIns="91440" rIns="170688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State</a:t>
          </a:r>
          <a:r>
            <a:rPr lang="en-US" sz="2400" kern="1200" dirty="0"/>
            <a:t> – </a:t>
          </a:r>
          <a:r>
            <a:rPr lang="ru-RU" sz="2400" kern="1200" dirty="0"/>
            <a:t>состояние – часть программы, которая удовлетворяет условию выполнения действия или ожиданию события</a:t>
          </a:r>
          <a:endParaRPr lang="en-US" sz="2400" kern="1200" dirty="0"/>
        </a:p>
      </dsp:txBody>
      <dsp:txXfrm rot="10800000">
        <a:off x="789757" y="1112"/>
        <a:ext cx="6813052" cy="1137677"/>
      </dsp:txXfrm>
    </dsp:sp>
    <dsp:sp modelId="{477119AC-1B9B-4A4A-8F20-CAFF1C725AD3}">
      <dsp:nvSpPr>
        <dsp:cNvPr id="0" name=""/>
        <dsp:cNvSpPr/>
      </dsp:nvSpPr>
      <dsp:spPr>
        <a:xfrm>
          <a:off x="0" y="1112"/>
          <a:ext cx="1137677" cy="1137677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#1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3#8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vList3#9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#2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#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3#4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3#5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3#6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3#7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8" tIns="46514" rIns="93028" bIns="46514" numCol="1" anchor="t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8" tIns="46514" rIns="93028" bIns="46514" numCol="1" anchor="t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8" tIns="46514" rIns="93028" bIns="46514" numCol="1" anchor="b" anchorCtr="0" compatLnSpc="1">
            <a:prstTxWarp prst="textNoShape">
              <a:avLst/>
            </a:prstTxWarp>
          </a:bodyPr>
          <a:lstStyle>
            <a:lvl1pPr algn="l" defTabSz="930275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8" tIns="46514" rIns="93028" bIns="46514" numCol="1" anchor="b" anchorCtr="0" compatLnSpc="1">
            <a:prstTxWarp prst="textNoShape">
              <a:avLst/>
            </a:prstTxWarp>
          </a:bodyPr>
          <a:lstStyle>
            <a:lvl1pPr algn="r" defTabSz="930275" eaLnBrk="1" hangingPunct="1"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5635F58A-C874-47CF-ADA4-280184FF2DA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211690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870450"/>
            <a:ext cx="5618163" cy="371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028" tIns="46514" rIns="93028" bIns="465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755650" y="527050"/>
            <a:ext cx="5486400" cy="41148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398463" y="8978900"/>
            <a:ext cx="6111875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4503" tIns="25801" rIns="64503" bIns="25801">
            <a:spAutoFit/>
          </a:bodyPr>
          <a:lstStyle/>
          <a:p>
            <a:pPr algn="ctr" defTabSz="942975" eaLnBrk="0" hangingPunct="0">
              <a:lnSpc>
                <a:spcPct val="85000"/>
              </a:lnSpc>
              <a:tabLst>
                <a:tab pos="228600" algn="l"/>
                <a:tab pos="2786063" algn="l"/>
                <a:tab pos="5829300" algn="r"/>
              </a:tabLst>
              <a:defRPr/>
            </a:pPr>
            <a:r>
              <a:rPr lang="en-US" sz="800" i="1" dirty="0">
                <a:solidFill>
                  <a:schemeClr val="tx1"/>
                </a:solidFill>
              </a:rPr>
              <a:t>1-</a:t>
            </a:r>
            <a:fld id="{C7A7B961-3A06-42D9-8E40-50CD25FCA803}" type="slidenum">
              <a:rPr lang="en-US" sz="800" i="1">
                <a:solidFill>
                  <a:schemeClr val="tx1"/>
                </a:solidFill>
              </a:rPr>
              <a:pPr algn="ctr" defTabSz="942975" eaLnBrk="0" hangingPunct="0">
                <a:lnSpc>
                  <a:spcPct val="85000"/>
                </a:lnSpc>
                <a:tabLst>
                  <a:tab pos="228600" algn="l"/>
                  <a:tab pos="2786063" algn="l"/>
                  <a:tab pos="5829300" algn="r"/>
                </a:tabLst>
                <a:defRPr/>
              </a:pPr>
              <a:t>‹#›</a:t>
            </a:fld>
            <a:r>
              <a:rPr lang="en-US" sz="800" i="1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730490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tabLst>
        <a:tab pos="457200" algn="l"/>
      </a:tabLst>
      <a:defRPr sz="1100" kern="1200">
        <a:solidFill>
          <a:schemeClr val="tx1"/>
        </a:solidFill>
        <a:latin typeface="Arial" charset="0"/>
        <a:ea typeface="+mn-ea"/>
        <a:cs typeface="+mn-cs"/>
      </a:defRPr>
    </a:lvl1pPr>
    <a:lvl2pPr algn="l" rtl="0" eaLnBrk="0" fontAlgn="base" hangingPunct="0">
      <a:spcBef>
        <a:spcPct val="30000"/>
      </a:spcBef>
      <a:spcAft>
        <a:spcPct val="0"/>
      </a:spcAft>
      <a:tabLst>
        <a:tab pos="457200" algn="l"/>
      </a:tabLst>
      <a:defRPr sz="1100" kern="1200">
        <a:solidFill>
          <a:schemeClr val="tx1"/>
        </a:solidFill>
        <a:latin typeface="Arial" charset="0"/>
        <a:ea typeface="+mn-ea"/>
        <a:cs typeface="+mn-cs"/>
      </a:defRPr>
    </a:lvl2pPr>
    <a:lvl3pPr marL="228600" indent="-228600" algn="l" rtl="0" eaLnBrk="0" fontAlgn="base" hangingPunct="0">
      <a:spcBef>
        <a:spcPct val="30000"/>
      </a:spcBef>
      <a:spcAft>
        <a:spcPct val="0"/>
      </a:spcAft>
      <a:buFont typeface="Arial" charset="0"/>
      <a:buChar char="•"/>
      <a:tabLst>
        <a:tab pos="457200" algn="l"/>
      </a:tabLst>
      <a:defRPr sz="1100" kern="1200">
        <a:solidFill>
          <a:schemeClr val="tx1"/>
        </a:solidFill>
        <a:latin typeface="Arial" charset="0"/>
        <a:ea typeface="+mn-ea"/>
        <a:cs typeface="+mn-cs"/>
      </a:defRPr>
    </a:lvl3pPr>
    <a:lvl4pPr marL="457200" indent="-228600" algn="l" rtl="0" eaLnBrk="0" fontAlgn="base" hangingPunct="0">
      <a:spcBef>
        <a:spcPct val="30000"/>
      </a:spcBef>
      <a:spcAft>
        <a:spcPct val="0"/>
      </a:spcAft>
      <a:buFont typeface="Times New Roman" pitchFamily="18" charset="0"/>
      <a:buChar char="–"/>
      <a:tabLst>
        <a:tab pos="457200" algn="l"/>
      </a:tabLst>
      <a:defRPr sz="1100" kern="1200">
        <a:solidFill>
          <a:schemeClr val="tx1"/>
        </a:solidFill>
        <a:latin typeface="Arial" charset="0"/>
        <a:ea typeface="+mn-ea"/>
        <a:cs typeface="+mn-cs"/>
      </a:defRPr>
    </a:lvl4pPr>
    <a:lvl5pPr marL="1019175" indent="-1019175" algn="l" rtl="0" eaLnBrk="0" fontAlgn="base" hangingPunct="0">
      <a:spcBef>
        <a:spcPct val="30000"/>
      </a:spcBef>
      <a:spcAft>
        <a:spcPct val="0"/>
      </a:spcAft>
      <a:tabLst>
        <a:tab pos="400050" algn="l"/>
        <a:tab pos="1019175" algn="l"/>
      </a:tabLst>
      <a:defRPr sz="11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wmf"/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CE5A570-6A3D-41DB-848E-87D52CB8002E}" type="slidenum">
              <a:rPr lang="en-US"/>
              <a:pPr algn="ctr" eaLnBrk="0" hangingPunct="0"/>
              <a:t>1</a:t>
            </a:fld>
            <a:endParaRPr lang="en-US"/>
          </a:p>
        </p:txBody>
      </p:sp>
      <p:sp>
        <p:nvSpPr>
          <p:cNvPr id="440323" name="Slide Image Placeholder 1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77925" y="695325"/>
            <a:ext cx="4643438" cy="34813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24" name="Notes Placeholder 16"/>
          <p:cNvSpPr>
            <a:spLocks noGrp="1"/>
          </p:cNvSpPr>
          <p:nvPr>
            <p:ph type="body" idx="1"/>
          </p:nvPr>
        </p:nvSpPr>
        <p:spPr>
          <a:xfrm>
            <a:off x="700088" y="4410075"/>
            <a:ext cx="5599112" cy="4178300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Ключевые моменты для преподавателя</a:t>
            </a:r>
            <a:r>
              <a:rPr lang="en-US" dirty="0"/>
              <a:t>:</a:t>
            </a:r>
            <a:endParaRPr lang="ru-RU" dirty="0"/>
          </a:p>
          <a:p>
            <a:pPr eaLnBrk="1" hangingPunct="1"/>
            <a:endParaRPr lang="en-US" dirty="0"/>
          </a:p>
          <a:p>
            <a:pPr lvl="1" eaLnBrk="1" hangingPunct="1"/>
            <a:r>
              <a:rPr lang="ru-RU" dirty="0"/>
              <a:t>Поиск в палитрах</a:t>
            </a:r>
            <a:r>
              <a:rPr lang="en-US" dirty="0"/>
              <a:t>:</a:t>
            </a:r>
          </a:p>
          <a:p>
            <a:pPr lvl="1" eaLnBrk="1" hangingPunct="1"/>
            <a:r>
              <a:rPr lang="ru-RU" dirty="0"/>
              <a:t>В материалах курса и упражнениях не рассматриваются такие важные </a:t>
            </a:r>
            <a:r>
              <a:rPr lang="ru-RU" baseline="0" dirty="0"/>
              <a:t>(например, для понимания отличий между высоко- и низкоуровневыми </a:t>
            </a:r>
            <a:r>
              <a:rPr lang="en-US" baseline="0" dirty="0"/>
              <a:t>VI</a:t>
            </a:r>
            <a:r>
              <a:rPr lang="ru-RU" baseline="0" dirty="0"/>
              <a:t> файлового ввода-вывода) понятия , как маршруты поиска </a:t>
            </a:r>
            <a:r>
              <a:rPr lang="en-US" baseline="0" dirty="0"/>
              <a:t>VI</a:t>
            </a:r>
            <a:r>
              <a:rPr lang="ru-RU" baseline="0" dirty="0"/>
              <a:t>, функций, элементов управления и индикации, если только это не принципиально для понимания предмета. Важно, чтобы вы объяснили студентам, как использовать средства поиска этих компонентов в палитрах.</a:t>
            </a:r>
          </a:p>
          <a:p>
            <a:pPr lvl="1" eaLnBrk="1" hangingPunct="1"/>
            <a:endParaRPr lang="ru-RU" dirty="0"/>
          </a:p>
          <a:p>
            <a:pPr lvl="1" eaLnBrk="1" hangingPunct="1"/>
            <a:r>
              <a:rPr lang="ru-RU" dirty="0"/>
              <a:t>Обучение студентов решению задач:</a:t>
            </a:r>
            <a:endParaRPr lang="en-US" dirty="0"/>
          </a:p>
          <a:p>
            <a:pPr lvl="1" eaLnBrk="1" hangingPunct="1"/>
            <a:r>
              <a:rPr lang="ru-RU" dirty="0"/>
              <a:t>Решение</a:t>
            </a:r>
            <a:r>
              <a:rPr lang="ru-RU" baseline="0" dirty="0"/>
              <a:t> задач является одной из основных целей настоящего курса. Например, студенты впервые используют </a:t>
            </a:r>
            <a:r>
              <a:rPr lang="en-US" baseline="0" dirty="0"/>
              <a:t>VI</a:t>
            </a:r>
            <a:r>
              <a:rPr lang="ru-RU" baseline="0" dirty="0"/>
              <a:t> или функцию. Когда они задают вопрос об этой функции, отвечайте, используя контекстную справку </a:t>
            </a:r>
            <a:r>
              <a:rPr lang="en-US" dirty="0"/>
              <a:t>Context Help </a:t>
            </a:r>
            <a:r>
              <a:rPr lang="ru-RU" dirty="0"/>
              <a:t>или </a:t>
            </a:r>
            <a:r>
              <a:rPr lang="en-US" dirty="0"/>
              <a:t>LabVIEW Help</a:t>
            </a:r>
            <a:r>
              <a:rPr lang="ru-RU" baseline="0" dirty="0"/>
              <a:t>, для того, чтобы получить больше информации. Затем научите студентов отыскивать ответы самим, чтобы стимулировать студентов к самообучению вне аудитории.</a:t>
            </a:r>
          </a:p>
          <a:p>
            <a:pPr lvl="1" eaLnBrk="1" hangingPunct="1"/>
            <a:endParaRPr lang="en-US" dirty="0"/>
          </a:p>
          <a:p>
            <a:pPr lvl="1" eaLnBrk="1" hangingPunct="1"/>
            <a:r>
              <a:rPr lang="ru-RU" dirty="0"/>
              <a:t>Методы проектирования программного обеспечения (ПО):</a:t>
            </a:r>
            <a:endParaRPr lang="en-US" dirty="0"/>
          </a:p>
          <a:p>
            <a:pPr lvl="1" eaLnBrk="1" hangingPunct="1"/>
            <a:r>
              <a:rPr lang="ru-RU" dirty="0"/>
              <a:t>Во время аудиторных занятий многие студенты выполняют упражнения,</a:t>
            </a:r>
            <a:r>
              <a:rPr lang="ru-RU" baseline="0" dirty="0"/>
              <a:t> не понимая, что они  делают. После таких занятий они могут столкнуться с «синдромом чистого </a:t>
            </a:r>
            <a:r>
              <a:rPr lang="en-US" baseline="0" dirty="0"/>
              <a:t>VI</a:t>
            </a:r>
            <a:r>
              <a:rPr lang="ru-RU" baseline="0" dirty="0"/>
              <a:t>». Видя чистый </a:t>
            </a:r>
            <a:r>
              <a:rPr lang="en-US" baseline="0" dirty="0"/>
              <a:t>VI</a:t>
            </a:r>
            <a:r>
              <a:rPr lang="ru-RU" baseline="0" dirty="0"/>
              <a:t>, они не могут сгенерировать идею, как спроектировать приложение. Методика проектирования ПО обсуждалась в курсе </a:t>
            </a:r>
            <a:r>
              <a:rPr lang="en-US" b="0" dirty="0">
                <a:solidFill>
                  <a:srgbClr val="C00000"/>
                </a:solidFill>
              </a:rPr>
              <a:t>LV Basics I </a:t>
            </a:r>
            <a:r>
              <a:rPr lang="ru-RU" b="0" dirty="0">
                <a:solidFill>
                  <a:srgbClr val="C00000"/>
                </a:solidFill>
              </a:rPr>
              <a:t>и применяется во всех</a:t>
            </a:r>
            <a:r>
              <a:rPr lang="ru-RU" b="0" baseline="0" dirty="0">
                <a:solidFill>
                  <a:srgbClr val="C00000"/>
                </a:solidFill>
              </a:rPr>
              <a:t> упражнениях по проектированию, помогая преодолеть проблему синдрома. Цель этой методики – дать студентам понимание, ПОЧЕМУ они выполняют именно это задание, чтобы студенты, прежде, чем приступить к реализации задания, поняли смысл выполняемых действий.</a:t>
            </a:r>
            <a:endParaRPr lang="ru-R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ru-RU" dirty="0"/>
              <a:t>Ответ - </a:t>
            </a:r>
            <a:r>
              <a:rPr lang="en-US" dirty="0"/>
              <a:t>a, b, </a:t>
            </a:r>
            <a:r>
              <a:rPr lang="ru-RU" dirty="0"/>
              <a:t>и </a:t>
            </a:r>
            <a:r>
              <a:rPr lang="en-US" dirty="0"/>
              <a:t>c.</a:t>
            </a:r>
          </a:p>
        </p:txBody>
      </p:sp>
      <p:sp>
        <p:nvSpPr>
          <p:cNvPr id="467971" name="Slide Image Placeholder 4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15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2A0DD6C4-0B61-47BF-9C41-BFACE19253F1}" type="slidenum">
              <a:rPr lang="en-US" sz="1200">
                <a:solidFill>
                  <a:srgbClr val="FFFFFF"/>
                </a:solidFill>
              </a:rPr>
              <a:pPr algn="r" eaLnBrk="0" hangingPunct="0"/>
              <a:t>103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61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11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17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2DF7005-46E7-49FB-9D7F-5DA82425FA4E}" type="slidenum">
              <a:rPr lang="en-US" sz="1200">
                <a:solidFill>
                  <a:srgbClr val="FFFFFF"/>
                </a:solidFill>
              </a:rPr>
              <a:pPr algn="r" eaLnBrk="0" hangingPunct="0"/>
              <a:t>104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62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2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При чрезмерном количестве стилей шрифтов лицевая панель выглядит</a:t>
            </a:r>
            <a:r>
              <a:rPr lang="ru-RU" baseline="0" dirty="0"/>
              <a:t> перегруженной и неорганизованной; </a:t>
            </a:r>
            <a:r>
              <a:rPr lang="ru-RU" dirty="0"/>
              <a:t>используйте два или три различных размера шрифта одного типа</a:t>
            </a:r>
            <a:r>
              <a:rPr lang="en-US" dirty="0"/>
              <a:t>.</a:t>
            </a:r>
          </a:p>
          <a:p>
            <a:pPr eaLnBrk="1" hangingPunct="1"/>
            <a:r>
              <a:rPr lang="ru-RU" dirty="0"/>
              <a:t>Если вы используете шрифт более одного размера или типа,</a:t>
            </a:r>
            <a:r>
              <a:rPr lang="ru-RU" baseline="0" dirty="0"/>
              <a:t> убедитесь, что они заметно отличаются</a:t>
            </a:r>
            <a:r>
              <a:rPr lang="ru-RU" dirty="0"/>
              <a:t>.</a:t>
            </a:r>
            <a:endParaRPr lang="en-US" dirty="0"/>
          </a:p>
          <a:p>
            <a:pPr eaLnBrk="1" hangingPunct="1"/>
            <a:r>
              <a:rPr lang="ru-RU" dirty="0"/>
              <a:t>Проектируйте лицевые панели для промышленных операторских станций, используя шрифты более контрастные и большего размера.</a:t>
            </a:r>
            <a:endParaRPr lang="en-US" dirty="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0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C233D31-CCA6-45BB-B0B5-FE739E4806FB}" type="slidenum">
              <a:rPr lang="en-US" sz="1200">
                <a:solidFill>
                  <a:srgbClr val="FFFFFF"/>
                </a:solidFill>
              </a:rPr>
              <a:pPr algn="r" eaLnBrk="0" hangingPunct="0"/>
              <a:t>105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63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94EC1C6B-B5E3-483E-8AB1-42A671D7B38C}" type="slidenum">
              <a:rPr lang="en-US" sz="1200">
                <a:solidFill>
                  <a:srgbClr val="FFFFFF"/>
                </a:solidFill>
              </a:rPr>
              <a:pPr algn="r" eaLnBrk="0" hangingPunct="0"/>
              <a:t>106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64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42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5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Здесь изображен тип данных </a:t>
            </a:r>
            <a:r>
              <a:rPr lang="en-US" dirty="0"/>
              <a:t>DBL</a:t>
            </a:r>
            <a:r>
              <a:rPr lang="ru-RU" dirty="0"/>
              <a:t>, на что указывает оранжевый цвет и текст внутри терминалов</a:t>
            </a:r>
            <a:r>
              <a:rPr lang="ru-RU" baseline="0" dirty="0"/>
              <a:t>.</a:t>
            </a:r>
          </a:p>
          <a:p>
            <a:pPr eaLnBrk="1" hangingPunct="1"/>
            <a:endParaRPr lang="en-US" dirty="0"/>
          </a:p>
        </p:txBody>
      </p:sp>
      <p:sp>
        <p:nvSpPr>
          <p:cNvPr id="5652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9BBC457A-9CCC-464F-80C8-F779F24DD646}" type="slidenum">
              <a:rPr lang="en-US" sz="1200">
                <a:solidFill>
                  <a:srgbClr val="FFFFFF"/>
                </a:solidFill>
              </a:rPr>
              <a:pPr algn="r" eaLnBrk="0" hangingPunct="0"/>
              <a:t>107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6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Студенты изучали числовой, булевский и строковый тип данных во</a:t>
            </a:r>
            <a:r>
              <a:rPr lang="ru-RU" baseline="0" dirty="0"/>
              <a:t> 2-й лекции.</a:t>
            </a:r>
            <a:r>
              <a:rPr lang="en-US" dirty="0"/>
              <a:t> </a:t>
            </a:r>
            <a:r>
              <a:rPr lang="ru-RU" dirty="0"/>
              <a:t>Теперь они</a:t>
            </a:r>
            <a:r>
              <a:rPr lang="ru-RU" baseline="0" dirty="0"/>
              <a:t> изучат </a:t>
            </a:r>
            <a:r>
              <a:rPr lang="ru-RU" dirty="0"/>
              <a:t>реализацию</a:t>
            </a:r>
            <a:r>
              <a:rPr lang="ru-RU" baseline="0" dirty="0"/>
              <a:t> таких параметров типов </a:t>
            </a:r>
            <a:r>
              <a:rPr lang="en-US" dirty="0"/>
              <a:t> </a:t>
            </a:r>
            <a:r>
              <a:rPr lang="ru-RU" dirty="0"/>
              <a:t>данных, как представление, булевское действие и тип строкового индикатора. Они также познакомятся с двумя новыми типами данных</a:t>
            </a:r>
            <a:r>
              <a:rPr lang="en-US" dirty="0"/>
              <a:t>: Enum </a:t>
            </a:r>
            <a:r>
              <a:rPr lang="ru-RU" dirty="0"/>
              <a:t>(перечислительный) и </a:t>
            </a:r>
            <a:r>
              <a:rPr lang="en-US" dirty="0"/>
              <a:t>dynamic</a:t>
            </a:r>
            <a:r>
              <a:rPr lang="ru-RU" dirty="0"/>
              <a:t> (динамический)</a:t>
            </a:r>
            <a:r>
              <a:rPr lang="en-US" dirty="0"/>
              <a:t>.</a:t>
            </a:r>
          </a:p>
          <a:p>
            <a:pPr eaLnBrk="1" hangingPunct="1"/>
            <a:r>
              <a:rPr lang="ru-RU" dirty="0"/>
              <a:t>Кроме того, здесь обсуждаются различия между целыми числами (</a:t>
            </a:r>
            <a:r>
              <a:rPr lang="en-US" dirty="0"/>
              <a:t>integers</a:t>
            </a:r>
            <a:r>
              <a:rPr lang="ru-RU" dirty="0"/>
              <a:t>), числами с плавающей точкой (</a:t>
            </a:r>
            <a:r>
              <a:rPr lang="en-US" dirty="0"/>
              <a:t>floating point</a:t>
            </a:r>
            <a:r>
              <a:rPr lang="ru-RU" dirty="0"/>
              <a:t>)  и </a:t>
            </a:r>
            <a:r>
              <a:rPr lang="ru-RU" dirty="0" err="1"/>
              <a:t>т.п</a:t>
            </a:r>
            <a:r>
              <a:rPr lang="en-US" dirty="0"/>
              <a:t>...</a:t>
            </a:r>
          </a:p>
        </p:txBody>
      </p:sp>
      <p:sp>
        <p:nvSpPr>
          <p:cNvPr id="5662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C5FBFA50-652F-4756-9576-60F3948500BC}" type="slidenum">
              <a:rPr lang="en-US" sz="1200">
                <a:solidFill>
                  <a:srgbClr val="FFFFFF"/>
                </a:solidFill>
              </a:rPr>
              <a:pPr algn="r" eaLnBrk="0" hangingPunct="0"/>
              <a:t>108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7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673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068C285D-7D14-4FBB-8125-522E06F481F2}" type="slidenum">
              <a:rPr lang="en-US" sz="1200">
                <a:solidFill>
                  <a:srgbClr val="FFFFFF"/>
                </a:solidFill>
              </a:rPr>
              <a:pPr algn="r" eaLnBrk="0" hangingPunct="0"/>
              <a:t>109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8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Пригласите студентов</a:t>
            </a:r>
            <a:r>
              <a:rPr lang="ru-RU" baseline="0" dirty="0"/>
              <a:t> открыть этот пример и поэкспериментировать одновременно с демонстрацией.</a:t>
            </a:r>
            <a:endParaRPr lang="en-US" dirty="0"/>
          </a:p>
        </p:txBody>
      </p:sp>
      <p:sp>
        <p:nvSpPr>
          <p:cNvPr id="5683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A755C232-26F8-47C2-9315-7483A2A3D584}" type="slidenum">
              <a:rPr lang="en-US" sz="1200">
                <a:solidFill>
                  <a:srgbClr val="FFFFFF"/>
                </a:solidFill>
              </a:rPr>
              <a:pPr algn="r" eaLnBrk="0" hangingPunct="0"/>
              <a:t>110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93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  <p:sp>
        <p:nvSpPr>
          <p:cNvPr id="5693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646E4A3-2EDF-433F-879E-B0751B650530}" type="slidenum">
              <a:rPr lang="en-US" sz="1200">
                <a:solidFill>
                  <a:srgbClr val="FFFFFF"/>
                </a:solidFill>
              </a:rPr>
              <a:pPr algn="r" eaLnBrk="0" hangingPunct="0"/>
              <a:t>111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03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703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94AA764-891A-4846-9651-6E0BF72D7E4E}" type="slidenum">
              <a:rPr lang="en-US" sz="1200">
                <a:solidFill>
                  <a:srgbClr val="FFFFFF"/>
                </a:solidFill>
              </a:rPr>
              <a:pPr algn="r" eaLnBrk="0" hangingPunct="0"/>
              <a:t>112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0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15DD459-BF00-42B6-8E0D-EC7EAEF756C0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14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4700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0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На это занятие, вместе с упражнениями, </a:t>
            </a:r>
            <a:r>
              <a:rPr lang="ru-RU" baseline="0" dirty="0"/>
              <a:t>нужно </a:t>
            </a:r>
            <a:r>
              <a:rPr lang="en-US" dirty="0"/>
              <a:t>~2.5 </a:t>
            </a:r>
            <a:r>
              <a:rPr lang="ru-RU" dirty="0"/>
              <a:t>часа</a:t>
            </a:r>
            <a:r>
              <a:rPr lang="en-US" dirty="0"/>
              <a:t>,.  </a:t>
            </a:r>
            <a:r>
              <a:rPr lang="ru-RU" dirty="0"/>
              <a:t>Эта лекция является вводной в ориентирование по </a:t>
            </a:r>
            <a:r>
              <a:rPr lang="en-US" dirty="0"/>
              <a:t>LV; </a:t>
            </a:r>
            <a:r>
              <a:rPr lang="ru-RU" dirty="0"/>
              <a:t>позже вы займетесь реализацией</a:t>
            </a:r>
            <a:r>
              <a:rPr lang="ru-RU" baseline="0" dirty="0"/>
              <a:t> </a:t>
            </a:r>
            <a:r>
              <a:rPr lang="en-US" baseline="0" dirty="0"/>
              <a:t>VI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13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Обратите внимание - цвет терминалов типа </a:t>
            </a:r>
            <a:r>
              <a:rPr lang="en-US" dirty="0"/>
              <a:t>Enum </a:t>
            </a:r>
            <a:r>
              <a:rPr lang="ru-RU" dirty="0"/>
              <a:t>– синий, что указывает на целочисленные</a:t>
            </a:r>
            <a:r>
              <a:rPr lang="ru-RU" baseline="0" dirty="0"/>
              <a:t> значения.</a:t>
            </a:r>
            <a:endParaRPr lang="en-US" dirty="0"/>
          </a:p>
        </p:txBody>
      </p:sp>
      <p:sp>
        <p:nvSpPr>
          <p:cNvPr id="5713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0C95C4D0-BD07-4B61-BC89-1FF9BAC8F293}" type="slidenum">
              <a:rPr lang="en-US" sz="1200">
                <a:solidFill>
                  <a:srgbClr val="FFFFFF"/>
                </a:solidFill>
              </a:rPr>
              <a:pPr algn="r" eaLnBrk="0" hangingPunct="0"/>
              <a:t>113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24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724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3D078D1-9AA5-4997-8F50-88A8E04A1844}" type="slidenum">
              <a:rPr lang="en-US" sz="1200">
                <a:solidFill>
                  <a:srgbClr val="FFFFFF"/>
                </a:solidFill>
              </a:rPr>
              <a:pPr algn="r" eaLnBrk="0" hangingPunct="0"/>
              <a:t>114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Демонстрируются строки подсказок, описания и свойства </a:t>
            </a:r>
            <a:r>
              <a:rPr lang="en-US" dirty="0"/>
              <a:t>VI</a:t>
            </a:r>
            <a:r>
              <a:rPr lang="ru-RU" dirty="0"/>
              <a:t>, и как они появляются в </a:t>
            </a:r>
            <a:r>
              <a:rPr lang="en-US" dirty="0"/>
              <a:t>VI</a:t>
            </a:r>
            <a:r>
              <a:rPr lang="ru-RU" dirty="0"/>
              <a:t>.</a:t>
            </a:r>
            <a:r>
              <a:rPr lang="en-US" dirty="0"/>
              <a:t> </a:t>
            </a:r>
            <a:r>
              <a:rPr lang="ru-RU" dirty="0"/>
              <a:t>Например, свойства </a:t>
            </a:r>
            <a:r>
              <a:rPr lang="en-US" dirty="0"/>
              <a:t>VI </a:t>
            </a:r>
            <a:r>
              <a:rPr lang="ru-RU" dirty="0"/>
              <a:t>и описания отображаются в окне </a:t>
            </a:r>
            <a:r>
              <a:rPr lang="en-US" dirty="0"/>
              <a:t>Context Help, </a:t>
            </a:r>
            <a:r>
              <a:rPr lang="ru-RU" dirty="0"/>
              <a:t>а строки подсказок</a:t>
            </a:r>
            <a:r>
              <a:rPr lang="ru-RU" baseline="0" dirty="0"/>
              <a:t> – при наведении курсора на элемент</a:t>
            </a:r>
            <a:r>
              <a:rPr lang="en-US" dirty="0"/>
              <a:t>.</a:t>
            </a:r>
          </a:p>
        </p:txBody>
      </p:sp>
      <p:sp>
        <p:nvSpPr>
          <p:cNvPr id="5734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97FC8296-D0AF-4DD8-968F-82D1E6EA90E8}" type="slidenum">
              <a:rPr lang="en-US" sz="1200">
                <a:solidFill>
                  <a:srgbClr val="FFFFFF"/>
                </a:solidFill>
              </a:rPr>
              <a:pPr algn="r" eaLnBrk="0" hangingPunct="0"/>
              <a:t>115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4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744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D0CF07C-348A-4CD5-8DB0-8653C6C6CC9D}" type="slidenum">
              <a:rPr lang="en-US" sz="1200">
                <a:solidFill>
                  <a:srgbClr val="FFFFFF"/>
                </a:solidFill>
              </a:rPr>
              <a:pPr algn="r" eaLnBrk="0" hangingPunct="0"/>
              <a:t>116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4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5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При составлении комментариев для </a:t>
            </a:r>
            <a:r>
              <a:rPr lang="en-US" dirty="0"/>
              <a:t>VI</a:t>
            </a:r>
            <a:r>
              <a:rPr lang="ru-RU" dirty="0"/>
              <a:t> руководствуйтесь следующими рекомендациями</a:t>
            </a:r>
            <a:r>
              <a:rPr lang="en-US" dirty="0"/>
              <a:t>:</a:t>
            </a:r>
          </a:p>
          <a:p>
            <a:pPr eaLnBrk="1" hangingPunct="1"/>
            <a:r>
              <a:rPr lang="ru-RU" dirty="0"/>
              <a:t>Комментарии</a:t>
            </a:r>
            <a:r>
              <a:rPr lang="en-US" dirty="0"/>
              <a:t>:</a:t>
            </a:r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Используйте для документирования реализуемых алгоритмов</a:t>
            </a:r>
            <a:r>
              <a:rPr lang="ru-RU" baseline="0" dirty="0"/>
              <a:t> справочную информацию и ссылки</a:t>
            </a:r>
            <a:endParaRPr lang="en-US" dirty="0"/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Делайте обозначения к структурам для определения их функциональности</a:t>
            </a:r>
            <a:endParaRPr lang="en-US" dirty="0"/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Делайте</a:t>
            </a:r>
            <a:r>
              <a:rPr lang="ru-RU" baseline="0" dirty="0"/>
              <a:t> пометки для длинных проводников, чтобы идентифицировать их назначения/содержания</a:t>
            </a:r>
            <a:endParaRPr lang="en-US" dirty="0"/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Обозначайте константы для определения их происхождения</a:t>
            </a:r>
            <a:endParaRPr lang="en-US" dirty="0"/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Не надо показывать метки функций и </a:t>
            </a:r>
            <a:r>
              <a:rPr lang="en-US" dirty="0"/>
              <a:t>subVI – </a:t>
            </a:r>
            <a:r>
              <a:rPr lang="ru-RU" dirty="0"/>
              <a:t>разработчик может найти о них информацию,</a:t>
            </a:r>
            <a:r>
              <a:rPr lang="ru-RU" baseline="0" dirty="0"/>
              <a:t> используя окно </a:t>
            </a:r>
            <a:r>
              <a:rPr lang="en-US" dirty="0"/>
              <a:t>Context Help</a:t>
            </a:r>
          </a:p>
        </p:txBody>
      </p:sp>
      <p:sp>
        <p:nvSpPr>
          <p:cNvPr id="5754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DC72EA9C-F714-4DA6-B6A9-CF6E416FD484}" type="slidenum">
              <a:rPr lang="en-US" sz="1200">
                <a:solidFill>
                  <a:srgbClr val="FFFFFF"/>
                </a:solidFill>
              </a:rPr>
              <a:pPr algn="r" eaLnBrk="0" hangingPunct="0"/>
              <a:t>117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65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Удобный случай обсудить, прежде, чем аудитория начнет индивидуально приспосабливать свою среду проектирования в соответствии с собственными вкусами. Отмеченные на слайде варианты настроек</a:t>
            </a:r>
            <a:r>
              <a:rPr lang="ru-RU" baseline="0" dirty="0"/>
              <a:t> являются рекомендательными.</a:t>
            </a:r>
          </a:p>
          <a:p>
            <a:pPr eaLnBrk="1" hangingPunct="1"/>
            <a:endParaRPr lang="ru-RU" baseline="0" dirty="0"/>
          </a:p>
          <a:p>
            <a:pPr eaLnBrk="1" hangingPunct="1"/>
            <a:r>
              <a:rPr lang="ru-RU" dirty="0"/>
              <a:t>Другие возможные изменения среды проектирования – по выбору преподавателя</a:t>
            </a:r>
            <a:r>
              <a:rPr lang="en-US" dirty="0"/>
              <a:t>:</a:t>
            </a:r>
          </a:p>
          <a:p>
            <a:pPr eaLnBrk="1" hangingPunct="1">
              <a:buFontTx/>
              <a:buChar char="-"/>
            </a:pPr>
            <a:r>
              <a:rPr lang="en-US" dirty="0"/>
              <a:t> Check Environment &gt; General &gt; Skip Getting Started window on launch</a:t>
            </a:r>
          </a:p>
          <a:p>
            <a:pPr eaLnBrk="1" hangingPunct="1">
              <a:buFontTx/>
              <a:buChar char="-"/>
            </a:pPr>
            <a:r>
              <a:rPr lang="en-US" dirty="0"/>
              <a:t> Uncheck Block Diagram&gt;&gt;Error Handling&gt;&gt;Enable automatic error handling in new VIs</a:t>
            </a:r>
          </a:p>
        </p:txBody>
      </p:sp>
      <p:sp>
        <p:nvSpPr>
          <p:cNvPr id="5765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446" tIns="46223" rIns="92446" bIns="46223"/>
          <a:lstStyle/>
          <a:p>
            <a:pPr algn="r" eaLnBrk="0" hangingPunct="0"/>
            <a:fld id="{BA2E5F86-390F-4B3B-8F16-B4237486FD11}" type="slidenum">
              <a:rPr lang="en-US" sz="1200">
                <a:solidFill>
                  <a:srgbClr val="FFFFFF"/>
                </a:solidFill>
              </a:rPr>
              <a:pPr algn="r" eaLnBrk="0" hangingPunct="0"/>
              <a:t>118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5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7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775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2446" tIns="46223" rIns="92446" bIns="46223"/>
          <a:lstStyle/>
          <a:p>
            <a:pPr algn="r" eaLnBrk="0" hangingPunct="0"/>
            <a:fld id="{7307391B-B89B-4041-A14C-9FE225450B09}" type="slidenum">
              <a:rPr lang="en-US" sz="1200">
                <a:solidFill>
                  <a:srgbClr val="FFFFFF"/>
                </a:solidFill>
              </a:rPr>
              <a:pPr algn="r" eaLnBrk="0" hangingPunct="0"/>
              <a:t>119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D350F54B-30B6-49D8-84DA-8A6B3F7B424C}" type="slidenum">
              <a:rPr lang="en-US" sz="1200">
                <a:solidFill>
                  <a:srgbClr val="FFFFFF"/>
                </a:solidFill>
              </a:rPr>
              <a:pPr algn="r" eaLnBrk="0" hangingPunct="0"/>
              <a:t>120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78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8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35 минут</a:t>
            </a:r>
            <a:endParaRPr lang="en-US" dirty="0"/>
          </a:p>
          <a:p>
            <a:pPr eaLnBrk="1" hangingPunct="1">
              <a:tabLst/>
            </a:pPr>
            <a:r>
              <a:rPr lang="ru-RU" dirty="0"/>
              <a:t>Этот </a:t>
            </a:r>
            <a:r>
              <a:rPr lang="en-US" dirty="0"/>
              <a:t>subVI </a:t>
            </a:r>
            <a:r>
              <a:rPr lang="ru-RU" dirty="0"/>
              <a:t>из </a:t>
            </a:r>
            <a:r>
              <a:rPr lang="en-US" dirty="0"/>
              <a:t>Temperature Weather Station </a:t>
            </a:r>
            <a:r>
              <a:rPr lang="ru-RU" dirty="0"/>
              <a:t>используется для демонстрации всей аудитории основных принципов</a:t>
            </a:r>
            <a:endParaRPr lang="en-US" dirty="0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9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/>
              <a:t>Что будет, если значение </a:t>
            </a:r>
            <a:r>
              <a:rPr lang="en-US" b="1" dirty="0"/>
              <a:t>Max</a:t>
            </a:r>
            <a:r>
              <a:rPr lang="ru-RU" b="1" dirty="0"/>
              <a:t>. </a:t>
            </a:r>
            <a:r>
              <a:rPr lang="en-US" b="1" dirty="0"/>
              <a:t>Temp </a:t>
            </a:r>
            <a:r>
              <a:rPr lang="ru-RU" b="1" dirty="0"/>
              <a:t>ниже значения </a:t>
            </a:r>
            <a:r>
              <a:rPr lang="en-US" b="1" dirty="0"/>
              <a:t>Min. Temp?</a:t>
            </a:r>
          </a:p>
          <a:p>
            <a:pPr>
              <a:tabLst/>
            </a:pPr>
            <a:r>
              <a:rPr lang="ru-RU" dirty="0"/>
              <a:t>Текущая версия </a:t>
            </a:r>
            <a:r>
              <a:rPr lang="en-US" dirty="0"/>
              <a:t>VI </a:t>
            </a:r>
            <a:r>
              <a:rPr lang="ru-RU" dirty="0"/>
              <a:t>не проверяет условия возникновения ошибки, если максимальная температура ниже минимальной. Окончательная версия этого </a:t>
            </a:r>
            <a:r>
              <a:rPr lang="en-US" dirty="0"/>
              <a:t>VI </a:t>
            </a:r>
            <a:r>
              <a:rPr lang="ru-RU" dirty="0"/>
              <a:t>должна гарантировать, что максимальная температура всегда выше минимальной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6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0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Демонстрируется создание цикла </a:t>
            </a:r>
            <a:r>
              <a:rPr lang="en-US" dirty="0"/>
              <a:t>while:</a:t>
            </a:r>
          </a:p>
          <a:p>
            <a:pPr eaLnBrk="1" hangingPunct="1"/>
            <a:r>
              <a:rPr lang="ru-RU" dirty="0"/>
              <a:t>Для создания цикла </a:t>
            </a:r>
            <a:r>
              <a:rPr lang="en-US" dirty="0"/>
              <a:t>While </a:t>
            </a:r>
            <a:r>
              <a:rPr lang="ru-RU" dirty="0"/>
              <a:t>выполните следующие</a:t>
            </a:r>
            <a:r>
              <a:rPr lang="ru-RU" baseline="0" dirty="0"/>
              <a:t> действия</a:t>
            </a:r>
            <a:r>
              <a:rPr lang="en-US" dirty="0"/>
              <a:t>:</a:t>
            </a:r>
          </a:p>
          <a:p>
            <a:pPr eaLnBrk="1" hangingPunct="1"/>
            <a:r>
              <a:rPr lang="ru-RU" dirty="0"/>
              <a:t>Выберите </a:t>
            </a:r>
            <a:r>
              <a:rPr lang="en-US" dirty="0"/>
              <a:t>While Loop </a:t>
            </a:r>
            <a:r>
              <a:rPr lang="ru-RU" dirty="0"/>
              <a:t>из палитры функций</a:t>
            </a:r>
            <a:endParaRPr lang="en-US" dirty="0"/>
          </a:p>
          <a:p>
            <a:pPr eaLnBrk="1" hangingPunct="1"/>
            <a:r>
              <a:rPr lang="ru-RU" dirty="0"/>
              <a:t>Используйте курсор для обрисовки выбранным прямоугольником фрагмента</a:t>
            </a:r>
            <a:r>
              <a:rPr lang="ru-RU" baseline="0" dirty="0"/>
              <a:t> блок-диаграммы, который нужно выполнять повторно</a:t>
            </a:r>
            <a:endParaRPr lang="en-US" dirty="0"/>
          </a:p>
          <a:p>
            <a:pPr eaLnBrk="1" hangingPunct="1"/>
            <a:r>
              <a:rPr lang="ru-RU" dirty="0"/>
              <a:t>Когда вы отпустите кнопку мыши, границы цикла </a:t>
            </a:r>
            <a:r>
              <a:rPr lang="en-US" dirty="0"/>
              <a:t>While </a:t>
            </a:r>
            <a:r>
              <a:rPr lang="ru-RU" dirty="0"/>
              <a:t>будут включать выбранный</a:t>
            </a:r>
            <a:r>
              <a:rPr lang="ru-RU" baseline="0" dirty="0"/>
              <a:t> </a:t>
            </a:r>
            <a:r>
              <a:rPr lang="ru-RU" dirty="0"/>
              <a:t>фрагмент</a:t>
            </a:r>
            <a:r>
              <a:rPr lang="ru-RU" baseline="0" dirty="0"/>
              <a:t> блок-диаграммы</a:t>
            </a:r>
            <a:endParaRPr lang="en-US" dirty="0"/>
          </a:p>
          <a:p>
            <a:pPr eaLnBrk="1" hangingPunct="1"/>
            <a:r>
              <a:rPr lang="ru-RU" dirty="0"/>
              <a:t>Дополните </a:t>
            </a:r>
            <a:r>
              <a:rPr lang="ru-RU" baseline="0" dirty="0"/>
              <a:t>блок-диаграмму </a:t>
            </a:r>
            <a:r>
              <a:rPr lang="ru-RU" dirty="0"/>
              <a:t>объектами </a:t>
            </a:r>
            <a:r>
              <a:rPr lang="ru-RU" baseline="0" dirty="0"/>
              <a:t>путем перетаскивания их внутрь цикла </a:t>
            </a:r>
            <a:r>
              <a:rPr lang="en-US" dirty="0"/>
              <a:t>While</a:t>
            </a:r>
          </a:p>
        </p:txBody>
      </p:sp>
      <p:sp>
        <p:nvSpPr>
          <p:cNvPr id="5806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90941DA7-63D8-4381-9A8E-66D8B4E76538}" type="slidenum">
              <a:rPr lang="en-US" sz="1200">
                <a:solidFill>
                  <a:srgbClr val="FFFFFF"/>
                </a:solidFill>
              </a:rPr>
              <a:pPr algn="r" eaLnBrk="0" hangingPunct="0"/>
              <a:t>122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1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816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A1B51CE-398D-4141-AA14-7165C9DCA923}" type="slidenum">
              <a:rPr lang="en-US" sz="1200">
                <a:solidFill>
                  <a:srgbClr val="FFFFFF"/>
                </a:solidFill>
              </a:rPr>
              <a:pPr algn="r" eaLnBrk="0" hangingPunct="0"/>
              <a:t>123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2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826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8043FBA4-F90F-4830-9C5F-10B9841D6F34}" type="slidenum">
              <a:rPr lang="en-US" sz="1200">
                <a:solidFill>
                  <a:srgbClr val="FFFFFF"/>
                </a:solidFill>
              </a:rPr>
              <a:pPr algn="r" eaLnBrk="0" hangingPunct="0"/>
              <a:t>124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836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18011CC6-6791-4F7E-837D-0489437A3393}" type="slidenum">
              <a:rPr lang="en-US" sz="1200">
                <a:solidFill>
                  <a:srgbClr val="FFFFFF"/>
                </a:solidFill>
              </a:rPr>
              <a:pPr algn="r" eaLnBrk="0" hangingPunct="0"/>
              <a:t>125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70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63B938E-F650-4EB8-B57C-48B430907BBE}" type="slidenum">
              <a:rPr lang="en-US" sz="1200">
                <a:solidFill>
                  <a:srgbClr val="FFFFFF"/>
                </a:solidFill>
              </a:rPr>
              <a:pPr algn="r" eaLnBrk="0" hangingPunct="0"/>
              <a:t>126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84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4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25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5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ru-RU" b="1" dirty="0"/>
              <a:t>Сколько раз обновляется индикатор итераций? Почему</a:t>
            </a:r>
            <a:r>
              <a:rPr lang="en-US" b="1" dirty="0"/>
              <a:t>?</a:t>
            </a:r>
          </a:p>
          <a:p>
            <a:pPr eaLnBrk="1" hangingPunct="1"/>
            <a:r>
              <a:rPr lang="ru-RU" dirty="0"/>
              <a:t>Один раз, поскольку выходной туннель цикла </a:t>
            </a:r>
            <a:r>
              <a:rPr lang="en-US" dirty="0"/>
              <a:t>While </a:t>
            </a:r>
            <a:r>
              <a:rPr lang="ru-RU" dirty="0"/>
              <a:t>выводит только одно значение после завершения выполнения цикла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7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67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867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650EA296-FC2E-4FCB-81BC-3E74C58785FA}" type="slidenum">
              <a:rPr lang="en-US" sz="1200">
                <a:solidFill>
                  <a:srgbClr val="FFFFFF"/>
                </a:solidFill>
              </a:rPr>
              <a:pPr algn="r" eaLnBrk="0" hangingPunct="0"/>
              <a:t>128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77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877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22E8A44D-72D7-4A57-80A4-DC23582D5E94}" type="slidenum">
              <a:rPr lang="en-US" sz="1200">
                <a:solidFill>
                  <a:srgbClr val="FFFFFF"/>
                </a:solidFill>
              </a:rPr>
              <a:pPr algn="r" eaLnBrk="0" hangingPunct="0"/>
              <a:t>129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88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888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74FB635-4F96-485D-A864-79794FF4BBBF}" type="slidenum">
              <a:rPr lang="en-US" sz="1200">
                <a:solidFill>
                  <a:srgbClr val="FFFFFF"/>
                </a:solidFill>
              </a:rPr>
              <a:pPr algn="r" eaLnBrk="0" hangingPunct="0"/>
              <a:t>130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8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98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898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C472CA0D-7DE6-4C0E-8990-792BEC864731}" type="slidenum">
              <a:rPr lang="en-US" sz="1200">
                <a:solidFill>
                  <a:srgbClr val="FFFFFF"/>
                </a:solidFill>
              </a:rPr>
              <a:pPr algn="r" eaLnBrk="0" hangingPunct="0"/>
              <a:t>131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908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AF72A47-B15A-43E0-B67D-58B2C5DE8FC7}" type="slidenum">
              <a:rPr lang="en-US" sz="1200">
                <a:solidFill>
                  <a:srgbClr val="FFFFFF"/>
                </a:solidFill>
              </a:rPr>
              <a:pPr algn="r" eaLnBrk="0" hangingPunct="0"/>
              <a:t>132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2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8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18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918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A98DB2D-A7A4-4373-AE80-5664C9836723}" type="slidenum">
              <a:rPr lang="en-US" sz="1200">
                <a:solidFill>
                  <a:srgbClr val="FFFFFF"/>
                </a:solidFill>
              </a:rPr>
              <a:pPr algn="r" eaLnBrk="0" hangingPunct="0"/>
              <a:t>133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8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28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tabLst/>
            </a:pPr>
            <a:r>
              <a:rPr lang="ru-RU" dirty="0"/>
              <a:t>Если вы используете целое число со знаком вместе с беззнаковым целым, оно приводится к беззнаковому целому. Если вы используете беззнаковое целое число вместе с числом с плавающей</a:t>
            </a:r>
            <a:r>
              <a:rPr lang="ru-RU" baseline="0" dirty="0"/>
              <a:t> точкой,</a:t>
            </a:r>
            <a:r>
              <a:rPr lang="ru-RU" dirty="0"/>
              <a:t> оно приводится к числу с плавающей</a:t>
            </a:r>
            <a:r>
              <a:rPr lang="ru-RU" baseline="0" dirty="0"/>
              <a:t> точкой</a:t>
            </a:r>
            <a:r>
              <a:rPr lang="ru-RU" dirty="0"/>
              <a:t>. Если вы используете число с плавающей</a:t>
            </a:r>
            <a:r>
              <a:rPr lang="ru-RU" baseline="0" dirty="0"/>
              <a:t> точкой </a:t>
            </a:r>
            <a:r>
              <a:rPr lang="ru-RU" dirty="0"/>
              <a:t>вместе с</a:t>
            </a:r>
            <a:r>
              <a:rPr lang="ru-RU" baseline="0" dirty="0"/>
              <a:t> </a:t>
            </a:r>
            <a:r>
              <a:rPr lang="ru-RU" dirty="0"/>
              <a:t>целым комплексным числом, оно приводится к целому комплексному числу. Если вы используете два числа одинакового типа, но с разным количеством бит, </a:t>
            </a:r>
            <a:r>
              <a:rPr lang="en-US" dirty="0"/>
              <a:t>LabVIEW </a:t>
            </a:r>
            <a:r>
              <a:rPr lang="ru-RU" dirty="0"/>
              <a:t>приводит их к формату с большим количеством бит</a:t>
            </a:r>
            <a:r>
              <a:rPr lang="en-US" dirty="0"/>
              <a:t>.</a:t>
            </a:r>
          </a:p>
          <a:p>
            <a:pPr eaLnBrk="1" hangingPunct="1">
              <a:tabLst/>
            </a:pP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Однако терминал </a:t>
            </a:r>
            <a:r>
              <a:rPr lang="en-US" dirty="0"/>
              <a:t>Count </a:t>
            </a:r>
            <a:r>
              <a:rPr lang="ru-RU" dirty="0"/>
              <a:t>цикла </a:t>
            </a:r>
            <a:r>
              <a:rPr lang="en-US" dirty="0"/>
              <a:t>For </a:t>
            </a:r>
            <a:r>
              <a:rPr lang="ru-RU" dirty="0"/>
              <a:t>может работать противоположным образом</a:t>
            </a:r>
            <a:r>
              <a:rPr lang="en-US" dirty="0"/>
              <a:t>. </a:t>
            </a:r>
            <a:r>
              <a:rPr lang="ru-RU" sz="2400" dirty="0"/>
              <a:t>Если вы подключите к 32-битному терминалу </a:t>
            </a:r>
            <a:r>
              <a:rPr lang="en-US" sz="2400" dirty="0"/>
              <a:t>Count </a:t>
            </a:r>
            <a:r>
              <a:rPr lang="ru-RU" sz="2400" dirty="0"/>
              <a:t>число с плавающей точкой двойной точности</a:t>
            </a:r>
            <a:r>
              <a:rPr lang="en-US" sz="2400" dirty="0"/>
              <a:t>, LabVIEW </a:t>
            </a:r>
            <a:r>
              <a:rPr lang="ru-RU" sz="2400" dirty="0"/>
              <a:t>приводит его в 32-битное целое ближайшее большее число со знаком. Хотя это преобразование про</a:t>
            </a:r>
            <a:r>
              <a:rPr lang="ru-RU" dirty="0"/>
              <a:t>тиворечит обычным</a:t>
            </a:r>
            <a:r>
              <a:rPr lang="ru-RU" baseline="0" dirty="0"/>
              <a:t> стандартам, это необходимо, поскольку цикл </a:t>
            </a:r>
            <a:r>
              <a:rPr lang="en-US" dirty="0"/>
              <a:t>For </a:t>
            </a:r>
            <a:r>
              <a:rPr lang="ru-RU" dirty="0"/>
              <a:t>может выполняться только целое число раз. Терминал </a:t>
            </a:r>
            <a:r>
              <a:rPr lang="en-US" dirty="0"/>
              <a:t>Count</a:t>
            </a:r>
            <a:r>
              <a:rPr lang="ru-RU" dirty="0"/>
              <a:t> цикла </a:t>
            </a:r>
            <a:r>
              <a:rPr lang="en-US" dirty="0"/>
              <a:t>Loop</a:t>
            </a:r>
            <a:r>
              <a:rPr lang="ru-RU" dirty="0"/>
              <a:t> всегда приводит подключенное к терминалу число к 32-битному целому со знаком.</a:t>
            </a:r>
          </a:p>
        </p:txBody>
      </p:sp>
      <p:sp>
        <p:nvSpPr>
          <p:cNvPr id="5929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803017F7-87A9-4A69-8495-66B7999306DC}" type="slidenum">
              <a:rPr lang="en-US" sz="1200">
                <a:solidFill>
                  <a:srgbClr val="FFFFFF"/>
                </a:solidFill>
              </a:rPr>
              <a:pPr algn="r" eaLnBrk="0" hangingPunct="0"/>
              <a:t>134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tabLst/>
            </a:pPr>
            <a:endParaRPr lang="ru-RU" dirty="0"/>
          </a:p>
        </p:txBody>
      </p:sp>
      <p:sp>
        <p:nvSpPr>
          <p:cNvPr id="5939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9C3DCD70-E739-4E6F-A059-2E9D663115AB}" type="slidenum">
              <a:rPr lang="en-US" sz="1200">
                <a:solidFill>
                  <a:srgbClr val="FFFFFF"/>
                </a:solidFill>
              </a:rPr>
              <a:pPr algn="r" eaLnBrk="0" hangingPunct="0"/>
              <a:t>135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94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2EDCD25-6108-4823-8EB8-4A6102367381}" type="slidenum">
              <a:rPr lang="en-US" sz="1200">
                <a:solidFill>
                  <a:srgbClr val="FFFFFF"/>
                </a:solidFill>
              </a:rPr>
              <a:pPr algn="r" eaLnBrk="0" hangingPunct="0"/>
              <a:t>136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94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4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10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eaLnBrk="1" hangingPunct="1">
              <a:tabLst/>
            </a:pPr>
            <a:endParaRPr lang="en-US" dirty="0"/>
          </a:p>
          <a:p>
            <a:pPr eaLnBrk="1" hangingPunct="1">
              <a:tabLst/>
            </a:pPr>
            <a:r>
              <a:rPr lang="ru-RU" dirty="0"/>
              <a:t>Хорошее</a:t>
            </a:r>
            <a:r>
              <a:rPr lang="ru-RU" baseline="0" dirty="0"/>
              <a:t> упражнение для группы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9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59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959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1D1A82F6-F8E8-45D2-A60C-091E99E7A6DC}" type="slidenum">
              <a:rPr lang="en-US" sz="1200">
                <a:solidFill>
                  <a:srgbClr val="FFFFFF"/>
                </a:solidFill>
              </a:rPr>
              <a:pPr algn="r" eaLnBrk="0" hangingPunct="0"/>
              <a:t>137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6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969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03CE037B-489D-426D-B289-34A1C6ACA8F9}" type="slidenum">
              <a:rPr lang="en-US" sz="1200">
                <a:solidFill>
                  <a:srgbClr val="FFFFFF"/>
                </a:solidFill>
              </a:rPr>
              <a:pPr algn="r" eaLnBrk="0" hangingPunct="0"/>
              <a:t>138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8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980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332F557A-CFA6-4296-8972-1734D6DD2CA9}" type="slidenum">
              <a:rPr lang="en-US" sz="1200">
                <a:solidFill>
                  <a:srgbClr val="FFFFFF"/>
                </a:solidFill>
              </a:rPr>
              <a:pPr algn="r" eaLnBrk="0" hangingPunct="0"/>
              <a:t>139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0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84D21F4B-7BF9-48FA-9C73-1E0B78920DF7}" type="slidenum">
              <a:rPr lang="en-US" sz="1200">
                <a:solidFill>
                  <a:srgbClr val="FFFFFF"/>
                </a:solidFill>
              </a:rPr>
              <a:pPr algn="r" eaLnBrk="0" hangingPunct="0"/>
              <a:t>140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99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9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Wait Chart VI </a:t>
            </a:r>
            <a:r>
              <a:rPr lang="ru-RU" dirty="0"/>
              <a:t>– предварительно разработанный для</a:t>
            </a:r>
            <a:r>
              <a:rPr lang="ru-RU" baseline="0" dirty="0"/>
              <a:t> демонстрации </a:t>
            </a:r>
            <a:r>
              <a:rPr lang="en-US" dirty="0"/>
              <a:t>VI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находится в папке </a:t>
            </a:r>
            <a:r>
              <a:rPr lang="en-US" dirty="0"/>
              <a:t>Exercises\Demonstrations.</a:t>
            </a: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0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Механизм использования сдвиговых регистр раскрывается в следующих слайдах;</a:t>
            </a:r>
            <a:r>
              <a:rPr lang="ru-RU" baseline="0" dirty="0"/>
              <a:t> здесь только обсуждается их необходимость</a:t>
            </a:r>
            <a:r>
              <a:rPr lang="en-US" dirty="0"/>
              <a:t>.</a:t>
            </a:r>
          </a:p>
        </p:txBody>
      </p:sp>
      <p:sp>
        <p:nvSpPr>
          <p:cNvPr id="6000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77BEA63C-4D2B-4C5F-99BB-EA97FCF23D5C}" type="slidenum">
              <a:rPr lang="en-US" sz="1200">
                <a:solidFill>
                  <a:srgbClr val="FFFFFF"/>
                </a:solidFill>
              </a:rPr>
              <a:pPr algn="r" eaLnBrk="0" hangingPunct="0"/>
              <a:t>141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1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010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ABF2EDE9-4341-4D5D-A81E-18A91209595E}" type="slidenum">
              <a:rPr lang="en-US" sz="1200">
                <a:solidFill>
                  <a:srgbClr val="FFFFFF"/>
                </a:solidFill>
              </a:rPr>
              <a:pPr algn="r" eaLnBrk="0" hangingPunct="0"/>
              <a:t>142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0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30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Обсуждается,</a:t>
            </a:r>
            <a:r>
              <a:rPr lang="ru-RU" baseline="0" dirty="0"/>
              <a:t> как лицевая панель, содержащая элементы управления и индикации, реали</a:t>
            </a:r>
            <a:r>
              <a:rPr lang="ru-RU" dirty="0"/>
              <a:t>зует пользовательский интерфейс </a:t>
            </a:r>
            <a:r>
              <a:rPr lang="en-US" dirty="0"/>
              <a:t>VI. </a:t>
            </a:r>
            <a:r>
              <a:rPr lang="ru-RU" dirty="0"/>
              <a:t>В разделе, следующим за этим слайдом, лицевая панель</a:t>
            </a:r>
            <a:r>
              <a:rPr lang="ru-RU" baseline="0" dirty="0"/>
              <a:t> рассматривается более глубоко</a:t>
            </a:r>
            <a:r>
              <a:rPr lang="en-US" dirty="0"/>
              <a:t>.</a:t>
            </a:r>
            <a:r>
              <a:rPr lang="ru-RU" dirty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2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021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DF461A3-D2FC-456C-B2F9-A643C9AF3BE6}" type="slidenum">
              <a:rPr lang="en-US" sz="1200">
                <a:solidFill>
                  <a:srgbClr val="FFFFFF"/>
                </a:solidFill>
              </a:rPr>
              <a:pPr algn="r" eaLnBrk="0" hangingPunct="0"/>
              <a:t>143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3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031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915FE26F-5D05-4E4B-9CF8-8A315B1182D1}" type="slidenum">
              <a:rPr lang="en-US" sz="1200">
                <a:solidFill>
                  <a:srgbClr val="FFFFFF"/>
                </a:solidFill>
              </a:rPr>
              <a:pPr algn="r" eaLnBrk="0" hangingPunct="0"/>
              <a:t>144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6BF1679-976C-4DC5-A078-7C0C397975FF}" type="slidenum">
              <a:rPr lang="en-US" sz="1200">
                <a:solidFill>
                  <a:srgbClr val="FFFFFF"/>
                </a:solidFill>
              </a:rPr>
              <a:pPr algn="r" eaLnBrk="0" hangingPunct="0"/>
              <a:t>145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04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20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1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51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tabLst/>
            </a:pPr>
            <a:r>
              <a:rPr lang="ru-RU" b="1" dirty="0"/>
              <a:t>Вы рассчитали среднее значение 3-х последних отсчетов температуры</a:t>
            </a:r>
            <a:r>
              <a:rPr lang="en-US" b="1" dirty="0"/>
              <a:t>. </a:t>
            </a:r>
            <a:r>
              <a:rPr lang="ru-RU" b="1" dirty="0"/>
              <a:t>Как модифицировать </a:t>
            </a:r>
            <a:r>
              <a:rPr lang="en-US" b="1" dirty="0"/>
              <a:t>VI </a:t>
            </a:r>
            <a:r>
              <a:rPr lang="ru-RU" b="1" dirty="0"/>
              <a:t>для вычисления среднего значения 5-ти последних отсчетов температуры</a:t>
            </a:r>
            <a:r>
              <a:rPr lang="en-US" b="1" dirty="0"/>
              <a:t>?</a:t>
            </a:r>
          </a:p>
          <a:p>
            <a:pPr eaLnBrk="1" hangingPunct="1">
              <a:tabLst/>
            </a:pPr>
            <a:r>
              <a:rPr lang="ru-RU" dirty="0"/>
              <a:t>Растяните сдвиговый регистр на два дополнительных элемента</a:t>
            </a:r>
            <a:r>
              <a:rPr lang="en-US" dirty="0"/>
              <a:t>. </a:t>
            </a:r>
            <a:r>
              <a:rPr lang="ru-RU" dirty="0"/>
              <a:t>Растяните функцию </a:t>
            </a:r>
            <a:r>
              <a:rPr lang="en-US" dirty="0"/>
              <a:t>Compound Arithmetic </a:t>
            </a:r>
            <a:r>
              <a:rPr lang="ru-RU" dirty="0"/>
              <a:t>для</a:t>
            </a:r>
            <a:r>
              <a:rPr lang="ru-RU" baseline="0" dirty="0"/>
              <a:t> суммирования </a:t>
            </a:r>
            <a:r>
              <a:rPr lang="en-US" dirty="0"/>
              <a:t>5 </a:t>
            </a:r>
            <a:r>
              <a:rPr lang="ru-RU" dirty="0"/>
              <a:t>значений и разделите сумму на </a:t>
            </a:r>
            <a:r>
              <a:rPr lang="en-US" dirty="0"/>
              <a:t>5.</a:t>
            </a:r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6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062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72747701-501A-4CC4-AA18-90EB2B45659E}" type="slidenum">
              <a:rPr lang="en-US" sz="1200">
                <a:solidFill>
                  <a:srgbClr val="FFFFFF"/>
                </a:solidFill>
              </a:rPr>
              <a:pPr algn="r" eaLnBrk="0" hangingPunct="0"/>
              <a:t>147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7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072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DE42ADED-6B02-480A-984D-3736C8ED9106}" type="slidenum">
              <a:rPr lang="en-US" sz="1200">
                <a:solidFill>
                  <a:srgbClr val="FFFFFF"/>
                </a:solidFill>
              </a:rPr>
              <a:pPr algn="r" eaLnBrk="0" hangingPunct="0"/>
              <a:t>148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8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Студенты еще не изучали кластеры</a:t>
            </a:r>
            <a:r>
              <a:rPr lang="en-US" dirty="0"/>
              <a:t>, </a:t>
            </a:r>
            <a:r>
              <a:rPr lang="ru-RU" dirty="0"/>
              <a:t>поэтому надо кое-что сказать о функции </a:t>
            </a:r>
            <a:r>
              <a:rPr lang="en-US" dirty="0"/>
              <a:t>Bundle. </a:t>
            </a:r>
            <a:r>
              <a:rPr lang="ru-RU" dirty="0"/>
              <a:t>Объясните, что эта функция используется для объединения проводников</a:t>
            </a:r>
            <a:r>
              <a:rPr lang="en-US" dirty="0"/>
              <a:t>, </a:t>
            </a:r>
            <a:r>
              <a:rPr lang="ru-RU" dirty="0"/>
              <a:t>а подробнее изучаться она будет позднее. </a:t>
            </a:r>
            <a:endParaRPr lang="en-US" dirty="0"/>
          </a:p>
          <a:p>
            <a:pPr eaLnBrk="1" hangingPunct="1"/>
            <a:r>
              <a:rPr lang="ru-RU" dirty="0"/>
              <a:t>Здесь следует рассказать о различиях между графиками </a:t>
            </a:r>
            <a:r>
              <a:rPr lang="en-US" dirty="0"/>
              <a:t>Charts, Graphs</a:t>
            </a:r>
            <a:r>
              <a:rPr lang="ru-RU" dirty="0"/>
              <a:t> и </a:t>
            </a:r>
            <a:r>
              <a:rPr lang="en-US" dirty="0"/>
              <a:t>XY Graphs.</a:t>
            </a:r>
          </a:p>
        </p:txBody>
      </p:sp>
      <p:sp>
        <p:nvSpPr>
          <p:cNvPr id="6082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A040FFD9-165D-4957-8232-60D8FDBBFCD9}" type="slidenum">
              <a:rPr lang="en-US" sz="1200">
                <a:solidFill>
                  <a:srgbClr val="FFFFFF"/>
                </a:solidFill>
              </a:rPr>
              <a:pPr algn="r" eaLnBrk="0" hangingPunct="0"/>
              <a:t>149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9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092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3C11E433-381B-408D-9B72-AC9FCB1D3C29}" type="slidenum">
              <a:rPr lang="en-US" sz="1200">
                <a:solidFill>
                  <a:srgbClr val="FFFFFF"/>
                </a:solidFill>
              </a:rPr>
              <a:pPr algn="r" eaLnBrk="0" hangingPunct="0"/>
              <a:t>150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681C9099-C2D1-4946-8936-406994ECEC07}" type="slidenum">
              <a:rPr lang="en-US" sz="1200">
                <a:solidFill>
                  <a:srgbClr val="FFFFFF"/>
                </a:solidFill>
              </a:rPr>
              <a:pPr algn="r" eaLnBrk="0" hangingPunct="0"/>
              <a:t>151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103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03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20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1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/>
              <a:t>В этом эксперименте какой тип графика лучше использовать - </a:t>
            </a:r>
            <a:r>
              <a:rPr lang="en-US" b="1" dirty="0"/>
              <a:t>Chart </a:t>
            </a:r>
            <a:r>
              <a:rPr lang="ru-RU" b="1" dirty="0"/>
              <a:t>или </a:t>
            </a:r>
            <a:r>
              <a:rPr lang="en-US" b="1" dirty="0"/>
              <a:t>Graph?</a:t>
            </a:r>
          </a:p>
          <a:p>
            <a:pPr eaLnBrk="1" hangingPunct="1">
              <a:tabLst/>
            </a:pPr>
            <a:r>
              <a:rPr lang="ru-RU" b="0" dirty="0"/>
              <a:t>Лучше использовать </a:t>
            </a:r>
            <a:r>
              <a:rPr lang="en-US" b="0" dirty="0"/>
              <a:t>Chart</a:t>
            </a:r>
            <a:r>
              <a:rPr lang="ru-RU" b="0" dirty="0"/>
              <a:t>, т.к. нужно видеть обновляемый</a:t>
            </a:r>
            <a:r>
              <a:rPr lang="ru-RU" b="0" baseline="0" dirty="0"/>
              <a:t> график в процессе непрерывного сбора данных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1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41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2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123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A9D4D24E-0A41-46D4-AF6D-29EACFBC8BB6}" type="slidenum">
              <a:rPr lang="en-US" sz="1200">
                <a:solidFill>
                  <a:srgbClr val="FFFFFF"/>
                </a:solidFill>
              </a:rPr>
              <a:pPr algn="r" eaLnBrk="0" hangingPunct="0"/>
              <a:t>153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3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133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A840DDA-F616-4A6C-B309-301426768455}" type="slidenum">
              <a:rPr lang="en-US" sz="1200">
                <a:solidFill>
                  <a:srgbClr val="FFFFFF"/>
                </a:solidFill>
              </a:rPr>
              <a:pPr algn="r" eaLnBrk="0" hangingPunct="0"/>
              <a:t>154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144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DA0913B-E894-4C22-B35B-E2F067C3B54B}" type="slidenum">
              <a:rPr lang="en-US" sz="1200">
                <a:solidFill>
                  <a:srgbClr val="FFFFFF"/>
                </a:solidFill>
              </a:rPr>
              <a:pPr algn="r" eaLnBrk="0" hangingPunct="0"/>
              <a:t>155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5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Обратите внимание на различия между подключенными</a:t>
            </a:r>
            <a:r>
              <a:rPr lang="ru-RU" baseline="0" dirty="0"/>
              <a:t> и неподключенными туннелями во всех вариантах</a:t>
            </a:r>
            <a:r>
              <a:rPr lang="en-US" dirty="0"/>
              <a:t>.</a:t>
            </a:r>
          </a:p>
        </p:txBody>
      </p:sp>
      <p:sp>
        <p:nvSpPr>
          <p:cNvPr id="6154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069ABA3-61AB-49FB-A3F4-AC25A46ECEB4}" type="slidenum">
              <a:rPr lang="en-US" sz="1200">
                <a:solidFill>
                  <a:srgbClr val="FFFFFF"/>
                </a:solidFill>
              </a:rPr>
              <a:pPr algn="r" eaLnBrk="0" hangingPunct="0"/>
              <a:t>156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6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164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9C0BEE2-FE3C-46D0-854C-8BDFB5C92FDE}" type="slidenum">
              <a:rPr lang="en-US" sz="1200">
                <a:solidFill>
                  <a:srgbClr val="FFFFFF"/>
                </a:solidFill>
              </a:rPr>
              <a:pPr algn="r" eaLnBrk="0" hangingPunct="0"/>
              <a:t>157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7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174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9437A524-6335-43A4-820E-9C0CE92F6DCD}" type="slidenum">
              <a:rPr lang="en-US" sz="1200">
                <a:solidFill>
                  <a:srgbClr val="FFFFFF"/>
                </a:solidFill>
              </a:rPr>
              <a:pPr algn="r" eaLnBrk="0" hangingPunct="0"/>
              <a:t>158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8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185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CDE46D3-2152-45F6-B54B-A8044F6B238B}" type="slidenum">
              <a:rPr lang="en-US" sz="1200">
                <a:solidFill>
                  <a:srgbClr val="FFFFFF"/>
                </a:solidFill>
              </a:rPr>
              <a:pPr algn="r" eaLnBrk="0" hangingPunct="0"/>
              <a:t>159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9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195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C018EF37-2AF6-41E4-9FB5-2F4436E6E01F}" type="slidenum">
              <a:rPr lang="en-US" sz="1200">
                <a:solidFill>
                  <a:srgbClr val="FFFFFF"/>
                </a:solidFill>
              </a:rPr>
              <a:pPr algn="r" eaLnBrk="0" hangingPunct="0"/>
              <a:t>160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0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205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D3227BB-96E1-4F6D-A7A5-3352500E217B}" type="slidenum">
              <a:rPr lang="en-US" sz="1200">
                <a:solidFill>
                  <a:srgbClr val="FFFFFF"/>
                </a:solidFill>
              </a:rPr>
              <a:pPr algn="r" eaLnBrk="0" hangingPunct="0"/>
              <a:t>161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1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215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4EED8E62-4E79-49A7-B2B4-73D0C1C37AF1}" type="slidenum">
              <a:rPr lang="en-US" sz="1200">
                <a:solidFill>
                  <a:srgbClr val="FFFFFF"/>
                </a:solidFill>
              </a:rPr>
              <a:pPr algn="r" eaLnBrk="0" hangingPunct="0"/>
              <a:t>162</a:t>
            </a:fld>
            <a:endParaRPr lang="en-US"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1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51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5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9508BE48-BAB9-4650-9666-72862C39F160}" type="slidenum">
              <a:rPr lang="en-US" sz="1200">
                <a:solidFill>
                  <a:srgbClr val="FFFFFF"/>
                </a:solidFill>
              </a:rPr>
              <a:pPr algn="r" eaLnBrk="0" hangingPunct="0"/>
              <a:t>163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22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2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23 минуты</a:t>
            </a:r>
            <a:endParaRPr lang="en-US" dirty="0"/>
          </a:p>
          <a:p>
            <a:pPr eaLnBrk="1" hangingPunct="1">
              <a:tabLst/>
            </a:pPr>
            <a:r>
              <a:rPr lang="ru-RU" dirty="0"/>
              <a:t>В конце этого раздела есть три упражнения для самостоятельного выполнения; вы можете их задать студентам, которые работают быстрее других. Упражнения </a:t>
            </a:r>
            <a:r>
              <a:rPr lang="en-US" dirty="0"/>
              <a:t>4-7, 4-8</a:t>
            </a:r>
            <a:r>
              <a:rPr lang="ru-RU" dirty="0"/>
              <a:t> и </a:t>
            </a:r>
            <a:r>
              <a:rPr lang="en-US" dirty="0"/>
              <a:t>4-9.</a:t>
            </a:r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3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tabLst/>
            </a:pPr>
            <a:r>
              <a:rPr lang="ru-RU" b="1" dirty="0"/>
              <a:t>Что будет, если все значения равны </a:t>
            </a:r>
            <a:r>
              <a:rPr lang="en-US" b="1" dirty="0"/>
              <a:t>10? </a:t>
            </a:r>
            <a:r>
              <a:rPr lang="ru-RU" b="1" dirty="0"/>
              <a:t>Как можно это разрешить?</a:t>
            </a:r>
          </a:p>
          <a:p>
            <a:pPr>
              <a:tabLst/>
            </a:pPr>
            <a:r>
              <a:rPr lang="ru-RU" dirty="0"/>
              <a:t>Вы получите предупреждение о «замораживании»</a:t>
            </a:r>
            <a:r>
              <a:rPr lang="en-US" dirty="0"/>
              <a:t>. </a:t>
            </a:r>
            <a:r>
              <a:rPr lang="ru-RU" dirty="0"/>
              <a:t>Есть несколько способов решить это</a:t>
            </a:r>
            <a:r>
              <a:rPr lang="en-US" dirty="0"/>
              <a:t>.  </a:t>
            </a:r>
            <a:r>
              <a:rPr lang="ru-RU" dirty="0"/>
              <a:t>Один</a:t>
            </a:r>
            <a:r>
              <a:rPr lang="ru-RU" baseline="0" dirty="0"/>
              <a:t> из них заключается в том, чтобы не допускать равенства значений </a:t>
            </a:r>
            <a:r>
              <a:rPr lang="en-US" dirty="0"/>
              <a:t>Min Temp </a:t>
            </a:r>
            <a:r>
              <a:rPr lang="ru-RU" dirty="0"/>
              <a:t>и </a:t>
            </a:r>
            <a:r>
              <a:rPr lang="en-US" dirty="0"/>
              <a:t>Max Temp</a:t>
            </a:r>
            <a:r>
              <a:rPr lang="ru-RU" dirty="0"/>
              <a:t> путем замены функции </a:t>
            </a:r>
            <a:r>
              <a:rPr lang="en-US" b="1" dirty="0"/>
              <a:t>Greater</a:t>
            </a:r>
            <a:r>
              <a:rPr lang="en-US" dirty="0"/>
              <a:t> </a:t>
            </a:r>
            <a:r>
              <a:rPr lang="ru-RU" dirty="0"/>
              <a:t>функцией </a:t>
            </a:r>
            <a:r>
              <a:rPr lang="en-US" b="1" dirty="0"/>
              <a:t>Greater or Equal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CD3911E-7A20-4DBC-A5C0-8CCAD12995FB}" type="slidenum">
              <a:rPr lang="en-US" sz="1200">
                <a:solidFill>
                  <a:srgbClr val="FFFFFF"/>
                </a:solidFill>
              </a:rPr>
              <a:pPr algn="r" eaLnBrk="0" hangingPunct="0"/>
              <a:t>165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24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c.</a:t>
            </a:r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F21A39D-D3DB-4217-9871-F2AA785459E1}" type="slidenum">
              <a:rPr lang="en-US" sz="1200">
                <a:solidFill>
                  <a:srgbClr val="FFFFFF"/>
                </a:solidFill>
              </a:rPr>
              <a:pPr algn="r" eaLnBrk="0" hangingPunct="0"/>
              <a:t>166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25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5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</a:t>
            </a:r>
            <a:r>
              <a:rPr lang="en-US" dirty="0"/>
              <a:t> c.</a:t>
            </a:r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1D6A0B6C-4F24-4662-A1B5-764A19147FDB}" type="slidenum">
              <a:rPr lang="en-US" sz="1200">
                <a:solidFill>
                  <a:srgbClr val="FFFFFF"/>
                </a:solidFill>
              </a:rPr>
              <a:pPr algn="r" eaLnBrk="0" hangingPunct="0"/>
              <a:t>167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26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6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a.</a:t>
            </a: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71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CA731CC0-3571-4438-A2C2-00EFF1C31D75}" type="slidenum">
              <a:rPr lang="en-US" sz="1200">
                <a:solidFill>
                  <a:srgbClr val="FFFFFF"/>
                </a:solidFill>
              </a:rPr>
              <a:pPr algn="r" eaLnBrk="0" hangingPunct="0"/>
              <a:t>168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27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7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a.</a:t>
            </a: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F18D8C0-5E39-4DB7-B5DC-0665DFE63B01}" type="slidenum">
              <a:rPr lang="en-US" sz="1200">
                <a:solidFill>
                  <a:srgbClr val="FFFFFF"/>
                </a:solidFill>
              </a:rPr>
              <a:pPr algn="r" eaLnBrk="0" hangingPunct="0"/>
              <a:t>169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28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8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b.</a:t>
            </a:r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7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6064824E-5431-4F92-8755-D5786253A82F}" type="slidenum">
              <a:rPr lang="en-US" sz="1200">
                <a:solidFill>
                  <a:srgbClr val="FFFFFF"/>
                </a:solidFill>
              </a:rPr>
              <a:pPr algn="r" eaLnBrk="0" hangingPunct="0"/>
              <a:t>170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29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9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b.</a:t>
            </a:r>
          </a:p>
          <a:p>
            <a:pPr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19D2E51E-308F-4DF7-B86D-74BDBCE394FF}" type="slidenum">
              <a:rPr lang="en-US" sz="1200">
                <a:solidFill>
                  <a:srgbClr val="FFFFFF"/>
                </a:solidFill>
              </a:rPr>
              <a:pPr algn="r" eaLnBrk="0" hangingPunct="0"/>
              <a:t>171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30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0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</a:t>
            </a:r>
            <a:r>
              <a:rPr lang="en-US" dirty="0"/>
              <a:t> c.</a:t>
            </a:r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81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F4A0382-0A76-481E-B277-3456C173C693}" type="slidenum">
              <a:rPr lang="en-US" sz="1200">
                <a:solidFill>
                  <a:srgbClr val="FFFFFF"/>
                </a:solidFill>
              </a:rPr>
              <a:pPr algn="r" eaLnBrk="0" hangingPunct="0"/>
              <a:t>172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631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1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</a:t>
            </a:r>
            <a:r>
              <a:rPr lang="en-US" dirty="0"/>
              <a:t> c.</a:t>
            </a:r>
          </a:p>
          <a:p>
            <a:pPr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61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Демонстрируются возможности начать проектирование </a:t>
            </a:r>
            <a:r>
              <a:rPr lang="en-US" dirty="0"/>
              <a:t>VI </a:t>
            </a:r>
            <a:r>
              <a:rPr lang="ru-RU" dirty="0"/>
              <a:t>в </a:t>
            </a:r>
            <a:r>
              <a:rPr lang="en-US" dirty="0"/>
              <a:t>LabVIEW </a:t>
            </a:r>
            <a:r>
              <a:rPr lang="ru-RU" dirty="0"/>
              <a:t>следующими способами</a:t>
            </a:r>
            <a:r>
              <a:rPr lang="en-US" dirty="0"/>
              <a:t>:</a:t>
            </a:r>
          </a:p>
          <a:p>
            <a:pPr eaLnBrk="1" hangingPunct="1"/>
            <a:r>
              <a:rPr lang="ru-RU" dirty="0"/>
              <a:t>Открыть чистый </a:t>
            </a:r>
            <a:r>
              <a:rPr lang="en-US" dirty="0"/>
              <a:t>(blank) VI</a:t>
            </a:r>
            <a:r>
              <a:rPr lang="en-US" baseline="0" dirty="0"/>
              <a:t> </a:t>
            </a:r>
            <a:r>
              <a:rPr lang="ru-RU" baseline="0" dirty="0"/>
              <a:t>или </a:t>
            </a:r>
            <a:r>
              <a:rPr lang="ru-RU" dirty="0"/>
              <a:t>проект</a:t>
            </a:r>
            <a:endParaRPr lang="en-US" dirty="0"/>
          </a:p>
          <a:p>
            <a:pPr eaLnBrk="1" hangingPunct="1"/>
            <a:r>
              <a:rPr lang="ru-RU" dirty="0"/>
              <a:t>Открыть существующий </a:t>
            </a:r>
            <a:r>
              <a:rPr lang="en-US" dirty="0"/>
              <a:t>(existing) VI</a:t>
            </a:r>
            <a:r>
              <a:rPr lang="en-US" baseline="0" dirty="0"/>
              <a:t> </a:t>
            </a:r>
            <a:r>
              <a:rPr lang="ru-RU" baseline="0" dirty="0"/>
              <a:t>или </a:t>
            </a:r>
            <a:r>
              <a:rPr lang="ru-RU" dirty="0"/>
              <a:t>проект и модифицировать его</a:t>
            </a:r>
            <a:endParaRPr lang="en-US" dirty="0"/>
          </a:p>
          <a:p>
            <a:pPr eaLnBrk="1" hangingPunct="1"/>
            <a:r>
              <a:rPr lang="ru-RU" dirty="0"/>
              <a:t>Открыть шаблон (</a:t>
            </a:r>
            <a:r>
              <a:rPr lang="en-US" dirty="0"/>
              <a:t>template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для того, чтобы начать проектирование </a:t>
            </a:r>
            <a:r>
              <a:rPr lang="en-US" dirty="0"/>
              <a:t>VI</a:t>
            </a:r>
            <a:r>
              <a:rPr lang="en-US" baseline="0" dirty="0"/>
              <a:t> </a:t>
            </a:r>
            <a:r>
              <a:rPr lang="ru-RU" baseline="0" dirty="0"/>
              <a:t>или </a:t>
            </a:r>
            <a:r>
              <a:rPr lang="ru-RU" dirty="0"/>
              <a:t>проект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ru-RU" dirty="0"/>
              <a:t>Показывается открытие из меню </a:t>
            </a:r>
            <a:r>
              <a:rPr lang="en-US" dirty="0"/>
              <a:t>Getting Started </a:t>
            </a:r>
            <a:r>
              <a:rPr lang="ru-RU" dirty="0"/>
              <a:t>или меню </a:t>
            </a:r>
            <a:r>
              <a:rPr lang="en-US" dirty="0"/>
              <a:t>File </a:t>
            </a:r>
            <a:r>
              <a:rPr lang="ru-RU" dirty="0"/>
              <a:t>нового</a:t>
            </a:r>
            <a:r>
              <a:rPr lang="ru-RU" baseline="0" dirty="0"/>
              <a:t> или существующего </a:t>
            </a:r>
            <a:r>
              <a:rPr lang="en-US" dirty="0"/>
              <a:t>VI</a:t>
            </a:r>
            <a:r>
              <a:rPr lang="ru-RU" dirty="0"/>
              <a:t>, а также открытие шаблона.</a:t>
            </a:r>
          </a:p>
          <a:p>
            <a:pPr eaLnBrk="1" hangingPunct="1"/>
            <a:r>
              <a:rPr lang="ru-RU" dirty="0"/>
              <a:t>Когда открываете существующий </a:t>
            </a:r>
            <a:r>
              <a:rPr lang="en-US" dirty="0"/>
              <a:t>VI</a:t>
            </a:r>
            <a:r>
              <a:rPr lang="ru-RU" dirty="0"/>
              <a:t>, выберите первую</a:t>
            </a:r>
            <a:r>
              <a:rPr lang="ru-RU" baseline="0" dirty="0"/>
              <a:t> группу, чтобы можно было показать диалоговое окно </a:t>
            </a:r>
            <a:r>
              <a:rPr lang="en-US" dirty="0"/>
              <a:t>Browse. </a:t>
            </a:r>
            <a:r>
              <a:rPr lang="ru-RU" dirty="0"/>
              <a:t>Открытие</a:t>
            </a:r>
            <a:r>
              <a:rPr lang="ru-RU" baseline="0" dirty="0"/>
              <a:t> проекта </a:t>
            </a:r>
            <a:r>
              <a:rPr lang="ru-RU" dirty="0"/>
              <a:t>несколько сложнее</a:t>
            </a:r>
            <a:r>
              <a:rPr lang="en-US" dirty="0"/>
              <a:t>. </a:t>
            </a:r>
            <a:r>
              <a:rPr lang="ru-RU" dirty="0"/>
              <a:t>Раскройте также </a:t>
            </a:r>
            <a:r>
              <a:rPr lang="ru-RU" baseline="0" dirty="0"/>
              <a:t>диалоговое окно </a:t>
            </a:r>
            <a:r>
              <a:rPr lang="en-US" dirty="0"/>
              <a:t>New, </a:t>
            </a:r>
            <a:r>
              <a:rPr lang="ru-RU" dirty="0"/>
              <a:t>в котором показываются</a:t>
            </a:r>
            <a:r>
              <a:rPr lang="ru-RU" baseline="0" dirty="0"/>
              <a:t> готовые шаблоны </a:t>
            </a:r>
            <a:r>
              <a:rPr lang="en-US" dirty="0"/>
              <a:t>LabVIEW.</a:t>
            </a:r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611B8394-FD7A-4A7B-8A7B-14B396174B48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173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32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2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ru-RU" dirty="0"/>
              <a:t>На это занятие вместе с упражнениями</a:t>
            </a:r>
            <a:r>
              <a:rPr lang="ru-RU" baseline="0" dirty="0"/>
              <a:t> нужно </a:t>
            </a:r>
            <a:r>
              <a:rPr lang="en-US" dirty="0"/>
              <a:t>~2.5 </a:t>
            </a:r>
            <a:r>
              <a:rPr lang="ru-RU" dirty="0"/>
              <a:t>часа</a:t>
            </a:r>
            <a:r>
              <a:rPr lang="en-US" dirty="0"/>
              <a:t>. </a:t>
            </a: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85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DCBAE3EA-698A-4141-9C97-11753140478A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174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33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3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2C0AAECA-7330-4B8C-B3AF-BB28B6EA5B32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175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34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48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90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AAA0CDF8-8085-46C7-9034-D4AADAEE36AA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176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35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5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6C399C1E-197C-4BC4-BD49-C615E337D0B7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177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369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69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95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7E0069CC-A395-458A-A672-9077A824AC01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178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37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7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97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AA6654ED-55C6-4278-8A24-746CC5AD7454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179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389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389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00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7C4E53EF-EDD7-41EA-A607-3ECEFC6F433A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180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400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00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9E3DAB2C-D16B-4CB2-939D-5C2D5FA4BB07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181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41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1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7D3B2AD5-2D9A-469F-BBA3-5ABB158458D4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182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420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20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en-US" dirty="0"/>
              <a:t>LabVIEW </a:t>
            </a:r>
            <a:r>
              <a:rPr lang="ru-RU" dirty="0"/>
              <a:t>не допускает выхода за пределы размера</a:t>
            </a:r>
            <a:r>
              <a:rPr lang="ru-RU" baseline="0" dirty="0"/>
              <a:t> массива</a:t>
            </a:r>
            <a:r>
              <a:rPr lang="en-US" dirty="0"/>
              <a:t>. </a:t>
            </a:r>
            <a:r>
              <a:rPr lang="ru-RU" dirty="0"/>
              <a:t>Это способствует</a:t>
            </a:r>
            <a:r>
              <a:rPr lang="ru-RU" baseline="0" dirty="0"/>
              <a:t> защите от ошибок программирования</a:t>
            </a:r>
            <a:r>
              <a:rPr lang="en-US" dirty="0"/>
              <a:t>. </a:t>
            </a:r>
            <a:r>
              <a:rPr lang="ru-RU" dirty="0"/>
              <a:t>Математические функции </a:t>
            </a:r>
            <a:r>
              <a:rPr lang="en-US" dirty="0"/>
              <a:t>LabVIEW </a:t>
            </a:r>
            <a:r>
              <a:rPr lang="ru-RU" dirty="0"/>
              <a:t>выполняются аналогично – если вы подключили ко входу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ru-RU" dirty="0"/>
              <a:t>функции </a:t>
            </a:r>
            <a:r>
              <a:rPr lang="en-US" dirty="0"/>
              <a:t>Add </a:t>
            </a:r>
            <a:r>
              <a:rPr lang="ru-RU" dirty="0"/>
              <a:t>массив из 10 элементов, а ко входу </a:t>
            </a:r>
            <a:r>
              <a:rPr lang="en-US" i="1" dirty="0"/>
              <a:t>y </a:t>
            </a:r>
            <a:r>
              <a:rPr lang="ru-RU" dirty="0"/>
              <a:t>этой же функции массив</a:t>
            </a:r>
            <a:r>
              <a:rPr lang="ru-RU" baseline="0" dirty="0"/>
              <a:t> из 5 элементов</a:t>
            </a:r>
            <a:r>
              <a:rPr lang="en-US" dirty="0"/>
              <a:t>, </a:t>
            </a:r>
            <a:r>
              <a:rPr lang="ru-RU" dirty="0"/>
              <a:t>то выходной массив будет содержать 5 элементов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ru-RU" dirty="0"/>
              <a:t>На</a:t>
            </a:r>
            <a:r>
              <a:rPr lang="ru-RU" baseline="0" dirty="0"/>
              <a:t> индикатор числа итераций выводится 4, </a:t>
            </a:r>
            <a:r>
              <a:rPr lang="ru-RU" dirty="0"/>
              <a:t>несмотря на то, цикл выполняется 5 раз, т.к. счет итераций начинается</a:t>
            </a:r>
            <a:r>
              <a:rPr lang="ru-RU" baseline="0" dirty="0"/>
              <a:t> с нуля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18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DA8C5EF9-F3EE-46EF-95D0-ADB4361AAD66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21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477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7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Файл</a:t>
            </a:r>
            <a:r>
              <a:rPr lang="ru-RU" baseline="0" dirty="0"/>
              <a:t> проекта </a:t>
            </a:r>
            <a:r>
              <a:rPr lang="en-US" dirty="0"/>
              <a:t>LabVIEW (.</a:t>
            </a:r>
            <a:r>
              <a:rPr lang="en-US" dirty="0" err="1"/>
              <a:t>lvproj</a:t>
            </a:r>
            <a:r>
              <a:rPr lang="en-US" dirty="0"/>
              <a:t>) </a:t>
            </a:r>
            <a:r>
              <a:rPr lang="ru-RU" dirty="0"/>
              <a:t>включает</a:t>
            </a:r>
            <a:r>
              <a:rPr lang="en-US" dirty="0"/>
              <a:t>: </a:t>
            </a:r>
          </a:p>
          <a:p>
            <a:pPr eaLnBrk="1" hangingPunct="1"/>
            <a:r>
              <a:rPr lang="en-US" dirty="0"/>
              <a:t>- </a:t>
            </a:r>
            <a:r>
              <a:rPr lang="ru-RU" dirty="0"/>
              <a:t>Ссылки на файлы в проекте</a:t>
            </a:r>
            <a:endParaRPr lang="en-US" dirty="0"/>
          </a:p>
          <a:p>
            <a:pPr eaLnBrk="1" hangingPunct="1"/>
            <a:r>
              <a:rPr lang="en-US" dirty="0"/>
              <a:t>- </a:t>
            </a:r>
            <a:r>
              <a:rPr lang="ru-RU" dirty="0"/>
              <a:t>Конфигурационную информацию</a:t>
            </a:r>
            <a:endParaRPr lang="en-US" dirty="0"/>
          </a:p>
          <a:p>
            <a:pPr eaLnBrk="1" hangingPunct="1"/>
            <a:r>
              <a:rPr lang="en-US" dirty="0"/>
              <a:t>- </a:t>
            </a:r>
            <a:r>
              <a:rPr lang="ru-RU" dirty="0"/>
              <a:t>Информацию по сборке</a:t>
            </a:r>
            <a:endParaRPr lang="en-US" dirty="0"/>
          </a:p>
          <a:p>
            <a:pPr eaLnBrk="1" hangingPunct="1"/>
            <a:r>
              <a:rPr lang="en-US" dirty="0"/>
              <a:t>- </a:t>
            </a:r>
            <a:r>
              <a:rPr lang="ru-RU" dirty="0"/>
              <a:t>Информацию для</a:t>
            </a:r>
            <a:r>
              <a:rPr lang="ru-RU" baseline="0" dirty="0"/>
              <a:t> развертывания</a:t>
            </a:r>
            <a:endParaRPr lang="en-US" dirty="0"/>
          </a:p>
          <a:p>
            <a:pPr eaLnBrk="1" hangingPunct="1"/>
            <a:r>
              <a:rPr lang="en-US" dirty="0"/>
              <a:t>- </a:t>
            </a:r>
            <a:r>
              <a:rPr lang="ru-RU" dirty="0"/>
              <a:t>И т.д.</a:t>
            </a:r>
            <a:endParaRPr lang="en-US" dirty="0"/>
          </a:p>
          <a:p>
            <a:pPr eaLnBrk="1" hangingPunct="1"/>
            <a:r>
              <a:rPr lang="ru-RU" dirty="0"/>
              <a:t>Используйте окно </a:t>
            </a:r>
            <a:r>
              <a:rPr lang="en-US" dirty="0"/>
              <a:t>Project Explorer </a:t>
            </a:r>
            <a:r>
              <a:rPr lang="ru-RU" dirty="0"/>
              <a:t>для создания и редактирования проектов </a:t>
            </a:r>
            <a:r>
              <a:rPr lang="en-US" dirty="0"/>
              <a:t>LabVIEW</a:t>
            </a:r>
          </a:p>
          <a:p>
            <a:pPr eaLnBrk="1" hangingPunct="1"/>
            <a:r>
              <a:rPr lang="ru-RU" dirty="0"/>
              <a:t>Выберите </a:t>
            </a:r>
            <a:r>
              <a:rPr lang="en-US" dirty="0" err="1"/>
              <a:t>File»New</a:t>
            </a:r>
            <a:r>
              <a:rPr lang="en-US" dirty="0"/>
              <a:t> Project </a:t>
            </a:r>
            <a:r>
              <a:rPr lang="ru-RU" dirty="0"/>
              <a:t>для отображения окна </a:t>
            </a:r>
            <a:r>
              <a:rPr lang="en-US" dirty="0"/>
              <a:t>Project Explorer </a:t>
            </a:r>
          </a:p>
          <a:p>
            <a:pPr eaLnBrk="1" hangingPunct="1"/>
            <a:r>
              <a:rPr lang="ru-RU" dirty="0"/>
              <a:t>Вы</a:t>
            </a:r>
            <a:r>
              <a:rPr lang="ru-RU" baseline="0" dirty="0"/>
              <a:t> можете также выбрать </a:t>
            </a:r>
            <a:r>
              <a:rPr lang="en-US" dirty="0" err="1"/>
              <a:t>Project»New</a:t>
            </a:r>
            <a:r>
              <a:rPr lang="en-US" dirty="0"/>
              <a:t> Project</a:t>
            </a:r>
            <a:r>
              <a:rPr lang="ru-RU" dirty="0"/>
              <a:t> или </a:t>
            </a:r>
            <a:r>
              <a:rPr lang="en-US" dirty="0"/>
              <a:t>Empty Project </a:t>
            </a:r>
            <a:r>
              <a:rPr lang="ru-RU" dirty="0"/>
              <a:t>в диалоговом окне </a:t>
            </a:r>
            <a:r>
              <a:rPr lang="en-US" dirty="0"/>
              <a:t>New </a:t>
            </a:r>
            <a:r>
              <a:rPr lang="ru-RU" dirty="0"/>
              <a:t>для отображения окна </a:t>
            </a:r>
            <a:r>
              <a:rPr lang="en-US" dirty="0"/>
              <a:t>Project Explorer </a:t>
            </a:r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07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E2E88FC1-9F98-4F89-A08C-AFAB74F7371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183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430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30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0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7FF4F188-89C1-46D6-AC68-21A4490FE532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184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4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41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2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D50CA958-FEA2-45BE-A609-D420CDE6B4BD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185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451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25 минут</a:t>
            </a:r>
            <a:endParaRPr lang="en-US" dirty="0"/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61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Как можно программным способом создать 3-мерный массив</a:t>
            </a:r>
            <a:r>
              <a:rPr lang="en-US" b="1" dirty="0"/>
              <a:t>?</a:t>
            </a:r>
          </a:p>
          <a:p>
            <a:pPr eaLnBrk="1" hangingPunct="1"/>
            <a:r>
              <a:rPr lang="ru-RU" dirty="0"/>
              <a:t>Используя три вложенных цикла </a:t>
            </a:r>
            <a:r>
              <a:rPr lang="en-US" dirty="0"/>
              <a:t>For.</a:t>
            </a:r>
          </a:p>
          <a:p>
            <a:pPr eaLnBrk="1" hangingPunct="1"/>
            <a:r>
              <a:rPr lang="ru-RU" dirty="0"/>
              <a:t>Можно также использовать функцию </a:t>
            </a:r>
            <a:r>
              <a:rPr lang="en-US" dirty="0"/>
              <a:t>Initialize Array </a:t>
            </a:r>
            <a:r>
              <a:rPr lang="ru-RU" dirty="0"/>
              <a:t>для создания 3-мерного массива</a:t>
            </a:r>
            <a:r>
              <a:rPr lang="en-US" dirty="0"/>
              <a:t>. </a:t>
            </a:r>
            <a:r>
              <a:rPr lang="ru-RU" dirty="0"/>
              <a:t>Эта функция создает </a:t>
            </a:r>
            <a:r>
              <a:rPr lang="en-US" dirty="0"/>
              <a:t>n-</a:t>
            </a:r>
            <a:r>
              <a:rPr lang="ru-RU" dirty="0"/>
              <a:t>мерный массив,</a:t>
            </a:r>
            <a:r>
              <a:rPr lang="ru-RU" baseline="0" dirty="0"/>
              <a:t> каждый элемент которого проинициализирован значением на входе </a:t>
            </a:r>
            <a:r>
              <a:rPr lang="en-US" b="1" dirty="0"/>
              <a:t>element</a:t>
            </a:r>
            <a:r>
              <a:rPr lang="en-US" dirty="0"/>
              <a:t>.</a:t>
            </a:r>
          </a:p>
        </p:txBody>
      </p:sp>
      <p:sp>
        <p:nvSpPr>
          <p:cNvPr id="6461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27D0AEFF-6353-490F-90A1-A0BD40D683A0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186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7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Упомяните</a:t>
            </a:r>
            <a:r>
              <a:rPr lang="ru-RU" baseline="0" dirty="0"/>
              <a:t> о дополнительных пунктах</a:t>
            </a:r>
            <a:r>
              <a:rPr lang="en-US" dirty="0"/>
              <a:t>:</a:t>
            </a:r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Объединение нескольких элементов данных в кластер</a:t>
            </a:r>
            <a:r>
              <a:rPr lang="ru-RU" baseline="0" dirty="0"/>
              <a:t> исключает загромождение проводниками блок-диаграммы и у</a:t>
            </a:r>
            <a:r>
              <a:rPr lang="ru-RU" dirty="0"/>
              <a:t>меньшает количество</a:t>
            </a:r>
            <a:r>
              <a:rPr lang="ru-RU" baseline="0" dirty="0"/>
              <a:t> входов и выходов </a:t>
            </a:r>
            <a:r>
              <a:rPr lang="en-US" dirty="0" err="1"/>
              <a:t>subVIs</a:t>
            </a:r>
            <a:endParaRPr lang="en-US" dirty="0"/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Большинство терминалов типа данных кластеров и связанные с ними проводники окрашены на блок-диаграмме в розовый цвет</a:t>
            </a:r>
            <a:endParaRPr lang="en-US" dirty="0"/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Терминалы кластеров числовых типов данных, иногда называемые точками, и связанные с ними проводники окрашены на блок-диаграмме в коричневый цвет</a:t>
            </a:r>
            <a:endParaRPr lang="en-US" dirty="0"/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Вы можете соединять коричневые кластеры чисел</a:t>
            </a:r>
            <a:r>
              <a:rPr lang="ru-RU" baseline="0" dirty="0"/>
              <a:t> с функциями обработки чисел для одновременного выполнения однотипных операций над всеми элементами кластера</a:t>
            </a:r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6471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DE4669FB-BE9C-4CA7-8362-6BCED62F7B12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187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81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481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1A2546F3-2807-4A1C-90E0-773F30FBAE5F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188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9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492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1166935B-92C5-4909-BE83-64F3C7B92F67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189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2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02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50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6070147A-9E9B-4F4C-8925-9ECE3A48FD5B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190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2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12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Примечания</a:t>
            </a:r>
            <a:r>
              <a:rPr lang="en-US" dirty="0"/>
              <a:t>:</a:t>
            </a:r>
          </a:p>
          <a:p>
            <a:pPr eaLnBrk="1" hangingPunct="1"/>
            <a:r>
              <a:rPr lang="ru-RU" dirty="0"/>
              <a:t>Первый объект, помещаемый в кластер, имеет номер 0, второй – номер 1 и т.д.</a:t>
            </a:r>
            <a:endParaRPr lang="en-US" dirty="0"/>
          </a:p>
          <a:p>
            <a:pPr eaLnBrk="1" hangingPunct="1"/>
            <a:r>
              <a:rPr lang="ru-RU" dirty="0"/>
              <a:t>Когда вы удаляете элемент, порядок изменяется автоматически</a:t>
            </a:r>
            <a:r>
              <a:rPr lang="en-US" dirty="0"/>
              <a:t>.</a:t>
            </a:r>
          </a:p>
          <a:p>
            <a:pPr eaLnBrk="1" hangingPunct="1"/>
            <a:r>
              <a:rPr lang="ru-RU" dirty="0"/>
              <a:t>Порядок в кластере определяет очередность, в которой элементы</a:t>
            </a:r>
            <a:r>
              <a:rPr lang="ru-RU" baseline="0" dirty="0"/>
              <a:t> кластера появляются, как терминалы функций </a:t>
            </a:r>
            <a:r>
              <a:rPr lang="en-US" dirty="0"/>
              <a:t>Bundle </a:t>
            </a:r>
            <a:r>
              <a:rPr lang="ru-RU" dirty="0"/>
              <a:t>и </a:t>
            </a:r>
            <a:r>
              <a:rPr lang="en-US" dirty="0"/>
              <a:t>Unbundle </a:t>
            </a:r>
            <a:r>
              <a:rPr lang="ru-RU" dirty="0"/>
              <a:t>на блок-диаграмме</a:t>
            </a:r>
            <a:r>
              <a:rPr lang="en-US" dirty="0"/>
              <a:t>.</a:t>
            </a:r>
          </a:p>
        </p:txBody>
      </p:sp>
      <p:sp>
        <p:nvSpPr>
          <p:cNvPr id="6512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7DBE306C-E2A5-4E24-A16C-2C5B7AFEEED6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191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522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61E0FFEB-A82E-48A8-80CA-819981F9D6EA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192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8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На демонстрацию необходимо</a:t>
            </a:r>
            <a:r>
              <a:rPr lang="ru-RU" baseline="0" dirty="0"/>
              <a:t> </a:t>
            </a:r>
            <a:r>
              <a:rPr lang="en-US" dirty="0"/>
              <a:t>~ 5 </a:t>
            </a:r>
            <a:r>
              <a:rPr lang="ru-RU" dirty="0"/>
              <a:t>минут</a:t>
            </a:r>
            <a:r>
              <a:rPr lang="en-US" dirty="0"/>
              <a:t>. </a:t>
            </a:r>
            <a:endParaRPr lang="ru-RU" dirty="0"/>
          </a:p>
          <a:p>
            <a:pPr eaLnBrk="1" hangingPunct="1"/>
            <a:r>
              <a:rPr lang="ru-RU" dirty="0"/>
              <a:t>Для</a:t>
            </a:r>
            <a:r>
              <a:rPr lang="ru-RU" baseline="0" dirty="0"/>
              <a:t> этой демонстрации откройте файл </a:t>
            </a:r>
            <a:r>
              <a:rPr lang="en-US" dirty="0"/>
              <a:t>Open the Course project solution.  </a:t>
            </a:r>
            <a:r>
              <a:rPr lang="ru-RU" dirty="0"/>
              <a:t>Добавьте в проект чистый </a:t>
            </a:r>
            <a:r>
              <a:rPr lang="en-US" dirty="0"/>
              <a:t>VI, </a:t>
            </a:r>
            <a:r>
              <a:rPr lang="ru-RU" dirty="0"/>
              <a:t>существующий </a:t>
            </a:r>
            <a:r>
              <a:rPr lang="en-US" dirty="0"/>
              <a:t>VI, </a:t>
            </a:r>
            <a:r>
              <a:rPr lang="ru-RU" dirty="0"/>
              <a:t>текстовый файл</a:t>
            </a:r>
            <a:r>
              <a:rPr lang="en-US" dirty="0"/>
              <a:t>, </a:t>
            </a:r>
            <a:r>
              <a:rPr lang="ru-RU" dirty="0"/>
              <a:t>а затем удалите их</a:t>
            </a:r>
            <a:r>
              <a:rPr lang="en-US" dirty="0"/>
              <a:t>. </a:t>
            </a:r>
            <a:r>
              <a:rPr lang="ru-RU" dirty="0"/>
              <a:t>Продемонстрируйте, что изменения, выполненные в проекте на странице </a:t>
            </a:r>
            <a:r>
              <a:rPr lang="en-US" b="1" dirty="0"/>
              <a:t>Items</a:t>
            </a:r>
            <a:r>
              <a:rPr lang="ru-RU" b="1" dirty="0"/>
              <a:t>,</a:t>
            </a:r>
            <a:r>
              <a:rPr lang="en-US" dirty="0"/>
              <a:t> </a:t>
            </a:r>
            <a:r>
              <a:rPr lang="ru-RU" dirty="0"/>
              <a:t>не отражаются, как файлы,</a:t>
            </a:r>
            <a:r>
              <a:rPr lang="ru-RU" baseline="0" dirty="0"/>
              <a:t> сохраненные на диске</a:t>
            </a:r>
            <a:r>
              <a:rPr lang="en-US" dirty="0"/>
              <a:t>. </a:t>
            </a:r>
            <a:r>
              <a:rPr lang="ru-RU" dirty="0"/>
              <a:t>Продемонстрируйте также различия между добавлением/созданием виртуальных папок (</a:t>
            </a:r>
            <a:r>
              <a:rPr lang="en-US" dirty="0"/>
              <a:t>virtual folders</a:t>
            </a:r>
            <a:r>
              <a:rPr lang="ru-RU" dirty="0"/>
              <a:t>) и добавлением папок, заполняемых</a:t>
            </a:r>
            <a:r>
              <a:rPr lang="ru-RU" baseline="0" dirty="0"/>
              <a:t> автоматически</a:t>
            </a:r>
            <a:r>
              <a:rPr lang="ru-RU" dirty="0"/>
              <a:t> (</a:t>
            </a:r>
            <a:r>
              <a:rPr lang="en-US" dirty="0"/>
              <a:t>auto-populating folder</a:t>
            </a:r>
            <a:r>
              <a:rPr lang="ru-RU" dirty="0"/>
              <a:t>)</a:t>
            </a:r>
            <a:r>
              <a:rPr lang="en-US" dirty="0"/>
              <a:t> (</a:t>
            </a:r>
            <a:r>
              <a:rPr lang="ru-RU" dirty="0"/>
              <a:t>см. руководство</a:t>
            </a:r>
            <a:r>
              <a:rPr lang="en-US" dirty="0"/>
              <a:t>). </a:t>
            </a:r>
            <a:r>
              <a:rPr lang="ru-RU" dirty="0"/>
              <a:t>Продемонстрируйте различия между страницей </a:t>
            </a:r>
            <a:r>
              <a:rPr lang="en-US" b="1" dirty="0"/>
              <a:t>Items</a:t>
            </a:r>
            <a:r>
              <a:rPr lang="en-US" dirty="0"/>
              <a:t> </a:t>
            </a:r>
            <a:r>
              <a:rPr lang="ru-RU" dirty="0"/>
              <a:t>и страницей </a:t>
            </a:r>
            <a:r>
              <a:rPr lang="en-US" b="1" dirty="0"/>
              <a:t>Files</a:t>
            </a:r>
            <a:r>
              <a:rPr lang="en-US" dirty="0"/>
              <a:t> (</a:t>
            </a:r>
            <a:r>
              <a:rPr lang="ru-RU" dirty="0"/>
              <a:t>Страница </a:t>
            </a:r>
            <a:r>
              <a:rPr lang="en-US" b="1" dirty="0"/>
              <a:t>Files</a:t>
            </a:r>
            <a:r>
              <a:rPr lang="en-US" dirty="0"/>
              <a:t> </a:t>
            </a:r>
            <a:r>
              <a:rPr lang="ru-RU" dirty="0"/>
              <a:t>отображает положение папок проекта на диске. Операции</a:t>
            </a:r>
            <a:r>
              <a:rPr lang="ru-RU" baseline="0" dirty="0"/>
              <a:t> на странице </a:t>
            </a:r>
            <a:r>
              <a:rPr lang="en-US" b="1" dirty="0"/>
              <a:t>Files</a:t>
            </a:r>
            <a:r>
              <a:rPr lang="en-US" dirty="0"/>
              <a:t> </a:t>
            </a:r>
            <a:r>
              <a:rPr lang="ru-RU" dirty="0"/>
              <a:t>в проекте обновляют и содержимое папки на диске</a:t>
            </a:r>
            <a:r>
              <a:rPr lang="en-US" dirty="0"/>
              <a:t>). </a:t>
            </a:r>
            <a:r>
              <a:rPr lang="ru-RU" dirty="0"/>
              <a:t>Не сохраняйте проект, чтобы не исказить решение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3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33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533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C48236EE-AE0F-499C-8D00-DD7F76111C4A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193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43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543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7FBF45C4-B071-4BE7-8F68-770ECB3F3AD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194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536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553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7285062C-6D7E-4DC4-859F-AEC9AEFC9968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195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BAAC66FE-FF7E-4912-B0CD-6EDEA026CC07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196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5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6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30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defTabSz="879475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74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879475">
              <a:tabLst/>
            </a:pPr>
            <a:r>
              <a:rPr lang="ru-RU" b="1" dirty="0"/>
              <a:t>Что произойдет, если кластер </a:t>
            </a:r>
            <a:r>
              <a:rPr lang="en-US" b="1" dirty="0"/>
              <a:t>Small Cluster</a:t>
            </a:r>
            <a:r>
              <a:rPr lang="ru-RU" b="1" dirty="0"/>
              <a:t>, в котором первым элементом был числовой элемент, а вторым – булевский, переупорядочить</a:t>
            </a:r>
            <a:r>
              <a:rPr lang="en-US" b="1" dirty="0"/>
              <a:t>?</a:t>
            </a:r>
          </a:p>
          <a:p>
            <a:pPr defTabSz="879475" eaLnBrk="1" hangingPunct="1">
              <a:tabLst/>
            </a:pPr>
            <a:r>
              <a:rPr lang="ru-RU" dirty="0"/>
              <a:t>Проводник, ведущий в </a:t>
            </a:r>
            <a:r>
              <a:rPr lang="en-US" dirty="0"/>
              <a:t>Small Cluster </a:t>
            </a:r>
            <a:r>
              <a:rPr lang="ru-RU" dirty="0"/>
              <a:t>станет разорванным, потому что тип данных кластера в проводнике и кластера индикатора </a:t>
            </a:r>
            <a:r>
              <a:rPr lang="en-US" dirty="0"/>
              <a:t>Small Cluster </a:t>
            </a:r>
            <a:r>
              <a:rPr lang="ru-RU" dirty="0"/>
              <a:t>не будут совпадать</a:t>
            </a:r>
            <a:r>
              <a:rPr lang="en-US" dirty="0"/>
              <a:t>. </a:t>
            </a:r>
            <a:r>
              <a:rPr lang="ru-RU" dirty="0"/>
              <a:t>Элементы в проводнике от кластера и в индикаторе </a:t>
            </a:r>
            <a:r>
              <a:rPr lang="en-US" dirty="0"/>
              <a:t>Small Cluster </a:t>
            </a:r>
            <a:r>
              <a:rPr lang="ru-RU" dirty="0"/>
              <a:t>должны быть</a:t>
            </a:r>
            <a:r>
              <a:rPr lang="ru-RU" baseline="0" dirty="0"/>
              <a:t> расположены в одинаковом логическом порядке</a:t>
            </a:r>
            <a:r>
              <a:rPr lang="en-US" dirty="0"/>
              <a:t>.</a:t>
            </a:r>
          </a:p>
        </p:txBody>
      </p:sp>
      <p:sp>
        <p:nvSpPr>
          <p:cNvPr id="6574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CCE9B777-8F5C-4F1D-8D51-E3792BD79751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197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4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84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5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D40F0BE6-C8C1-43AB-8075-4574601BD8A0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198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594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594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34757CB7-2C2E-4790-850C-832A372F9068}" type="slidenum">
              <a:rPr lang="en-US" sz="1200" b="1">
                <a:solidFill>
                  <a:srgbClr val="FFFFFF"/>
                </a:solidFill>
              </a:rPr>
              <a:pPr algn="r" eaLnBrk="0" hangingPunct="0"/>
              <a:t>199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04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604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840E70E6-5A97-45B9-B234-8A601816CE40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200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1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615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E7A32FE0-1F0F-45EA-804C-BA2357EA8FAE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201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2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  <p:sp>
        <p:nvSpPr>
          <p:cNvPr id="6625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CF66DC66-F660-496A-93F7-738CFB30B5AD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202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49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14E127F-924B-4445-A4ED-670F7ED43BC3}" type="slidenum">
              <a:rPr lang="en-US"/>
              <a:pPr algn="ctr" eaLnBrk="0" hangingPunct="0"/>
              <a:t>2</a:t>
            </a:fld>
            <a:endParaRPr lang="en-US"/>
          </a:p>
        </p:txBody>
      </p:sp>
      <p:sp>
        <p:nvSpPr>
          <p:cNvPr id="447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304800"/>
            <a:ext cx="5322888" cy="3992563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7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410075"/>
            <a:ext cx="5597525" cy="4179888"/>
          </a:xfrm>
          <a:noFill/>
          <a:ln/>
        </p:spPr>
        <p:txBody>
          <a:bodyPr lIns="91279" tIns="45638" rIns="91279" bIns="45638"/>
          <a:lstStyle/>
          <a:p>
            <a:pPr defTabSz="947738" eaLnBrk="1" hangingPunct="1"/>
            <a:endParaRPr lang="ru-RU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9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3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6635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29D9C435-D6DD-4A1C-AE3D-399A733EBFF0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203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57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94887072-EE1B-4A71-A763-7264997EF219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204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6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4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8794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20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defTabSz="879475" eaLnBrk="1" hangingPunct="1">
              <a:tabLst/>
            </a:pPr>
            <a:endParaRPr lang="en-US" dirty="0"/>
          </a:p>
          <a:p>
            <a:pPr defTabSz="879475" eaLnBrk="1" hangingPunct="1">
              <a:tabLst/>
            </a:pPr>
            <a:r>
              <a:rPr lang="ru-RU" dirty="0"/>
              <a:t>Подчеркните различия</a:t>
            </a:r>
            <a:r>
              <a:rPr lang="ru-RU" baseline="0" dirty="0"/>
              <a:t> между </a:t>
            </a:r>
            <a:r>
              <a:rPr lang="ru-RU" dirty="0"/>
              <a:t>тремя типами пользовательских элементов </a:t>
            </a:r>
            <a:r>
              <a:rPr lang="en-US" dirty="0"/>
              <a:t>: Control, Type-def</a:t>
            </a:r>
            <a:r>
              <a:rPr lang="ru-RU" dirty="0"/>
              <a:t> и </a:t>
            </a:r>
            <a:r>
              <a:rPr lang="en-US" dirty="0"/>
              <a:t>Strict type-def.</a:t>
            </a:r>
          </a:p>
        </p:txBody>
      </p:sp>
    </p:spTree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5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Если в редакторе </a:t>
            </a:r>
            <a:r>
              <a:rPr lang="en-US" b="1" dirty="0"/>
              <a:t>Control Editor </a:t>
            </a:r>
            <a:r>
              <a:rPr lang="ru-RU" b="1" dirty="0"/>
              <a:t>вы изменили только цвет элемента </a:t>
            </a:r>
            <a:r>
              <a:rPr lang="en-US" b="1" dirty="0"/>
              <a:t>Strict Type Def Numeric.ctl, </a:t>
            </a:r>
            <a:r>
              <a:rPr lang="ru-RU" b="1" dirty="0"/>
              <a:t>должен ли изменится цвет всех экземпляров элемента</a:t>
            </a:r>
            <a:r>
              <a:rPr lang="en-US" b="1" dirty="0"/>
              <a:t>?</a:t>
            </a:r>
          </a:p>
          <a:p>
            <a:pPr eaLnBrk="1" hangingPunct="1"/>
            <a:r>
              <a:rPr lang="ru-RU" dirty="0"/>
              <a:t>Да,</a:t>
            </a:r>
            <a:r>
              <a:rPr lang="ru-RU" baseline="0" dirty="0"/>
              <a:t> любые косметические изменения или изменения данных </a:t>
            </a:r>
            <a:r>
              <a:rPr lang="ru-RU" dirty="0"/>
              <a:t>в элементе </a:t>
            </a:r>
            <a:r>
              <a:rPr lang="en-US" dirty="0"/>
              <a:t>strict type def </a:t>
            </a:r>
            <a:r>
              <a:rPr lang="ru-RU" dirty="0"/>
              <a:t>приведут к обновлению</a:t>
            </a:r>
            <a:r>
              <a:rPr lang="ru-RU" baseline="0" dirty="0"/>
              <a:t> всех экземпляров элемента </a:t>
            </a:r>
            <a:r>
              <a:rPr lang="en-US" dirty="0"/>
              <a:t>strict type def.</a:t>
            </a:r>
          </a:p>
          <a:p>
            <a:pPr eaLnBrk="1" hangingPunct="1"/>
            <a:r>
              <a:rPr lang="ru-RU" b="1" dirty="0"/>
              <a:t>Если в редакторе </a:t>
            </a:r>
            <a:r>
              <a:rPr lang="en-US" b="1" dirty="0"/>
              <a:t>Control Editor </a:t>
            </a:r>
            <a:r>
              <a:rPr lang="ru-RU" b="1" dirty="0"/>
              <a:t>вы изменили только цвет элемента </a:t>
            </a:r>
            <a:r>
              <a:rPr lang="en-US" b="1" dirty="0"/>
              <a:t>Type Def Numeric.ctl, </a:t>
            </a:r>
            <a:r>
              <a:rPr lang="ru-RU" b="1" dirty="0"/>
              <a:t>должен ли изменится цвет всех экземпляров элемента</a:t>
            </a:r>
            <a:r>
              <a:rPr lang="en-US" b="1" dirty="0"/>
              <a:t>?</a:t>
            </a:r>
          </a:p>
          <a:p>
            <a:pPr eaLnBrk="1" hangingPunct="1"/>
            <a:r>
              <a:rPr lang="ru-RU" dirty="0"/>
              <a:t>Нет, вы должны изменить данные </a:t>
            </a:r>
            <a:r>
              <a:rPr lang="en-US" dirty="0"/>
              <a:t>type def </a:t>
            </a:r>
            <a:r>
              <a:rPr lang="ru-RU" dirty="0"/>
              <a:t>для обновления </a:t>
            </a:r>
            <a:r>
              <a:rPr lang="ru-RU" baseline="0" dirty="0"/>
              <a:t>экземпляров </a:t>
            </a:r>
            <a:r>
              <a:rPr lang="en-US" dirty="0"/>
              <a:t>type def.</a:t>
            </a:r>
          </a:p>
        </p:txBody>
      </p:sp>
      <p:sp>
        <p:nvSpPr>
          <p:cNvPr id="6656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0C4DFF65-5C1A-40D5-B5F1-11DA045B99D8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205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632ED64B-9FBC-47C5-8A66-31D6592449EA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206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6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6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False.</a:t>
            </a:r>
          </a:p>
        </p:txBody>
      </p:sp>
    </p:spTree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65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0BE7A5AD-77F2-4D23-B251-A4543600005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207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6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7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879475" eaLnBrk="1" hangingPunct="1">
              <a:tabLst/>
            </a:pPr>
            <a:r>
              <a:rPr lang="ru-RU" dirty="0"/>
              <a:t>Ответ -</a:t>
            </a:r>
            <a:r>
              <a:rPr lang="en-US" dirty="0"/>
              <a:t> False. </a:t>
            </a:r>
            <a:r>
              <a:rPr lang="ru-RU" b="0" dirty="0"/>
              <a:t>Вы не можете перетащить данные типа массив в контейнер массива. Однако вы можете создать двумерный массив</a:t>
            </a:r>
            <a:r>
              <a:rPr lang="en-US" b="0" dirty="0"/>
              <a:t>.</a:t>
            </a:r>
          </a:p>
        </p:txBody>
      </p:sp>
    </p:spTree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CEAB5812-9EF8-49AF-83C0-7E07BE1D94A4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208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6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86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879475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4.</a:t>
            </a:r>
          </a:p>
          <a:p>
            <a:pPr defTabSz="879475" eaLnBrk="1" hangingPunct="1">
              <a:tabLst/>
            </a:pPr>
            <a:endParaRPr lang="en-US" dirty="0"/>
          </a:p>
          <a:p>
            <a:pPr eaLnBrk="1" hangingPunct="1"/>
            <a:r>
              <a:rPr lang="en-US" dirty="0"/>
              <a:t>LabVIEW </a:t>
            </a:r>
            <a:r>
              <a:rPr lang="ru-RU" dirty="0"/>
              <a:t>не допускает выхода за пределы размера</a:t>
            </a:r>
            <a:r>
              <a:rPr lang="ru-RU" baseline="0" dirty="0"/>
              <a:t> массива</a:t>
            </a:r>
            <a:r>
              <a:rPr lang="en-US" dirty="0"/>
              <a:t>. </a:t>
            </a:r>
            <a:r>
              <a:rPr lang="ru-RU" dirty="0"/>
              <a:t>Это способствует</a:t>
            </a:r>
            <a:r>
              <a:rPr lang="ru-RU" baseline="0" dirty="0"/>
              <a:t> защите от ошибок программирования</a:t>
            </a:r>
            <a:r>
              <a:rPr lang="en-US" dirty="0"/>
              <a:t>. </a:t>
            </a:r>
            <a:r>
              <a:rPr lang="ru-RU" dirty="0"/>
              <a:t>Математические функции </a:t>
            </a:r>
            <a:r>
              <a:rPr lang="en-US" dirty="0"/>
              <a:t>LabVIEW </a:t>
            </a:r>
            <a:r>
              <a:rPr lang="ru-RU" dirty="0"/>
              <a:t>выполняются аналогично – если вы подключили ко входу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ru-RU" dirty="0"/>
              <a:t>функции </a:t>
            </a:r>
            <a:r>
              <a:rPr lang="en-US" dirty="0"/>
              <a:t>Add </a:t>
            </a:r>
            <a:r>
              <a:rPr lang="ru-RU" dirty="0"/>
              <a:t>массив из 10 элементов, а ко входу </a:t>
            </a:r>
            <a:r>
              <a:rPr lang="en-US" i="1" dirty="0"/>
              <a:t>y</a:t>
            </a:r>
            <a:r>
              <a:rPr lang="en-US" dirty="0"/>
              <a:t> </a:t>
            </a:r>
            <a:r>
              <a:rPr lang="ru-RU" dirty="0"/>
              <a:t>этой же функции массив</a:t>
            </a:r>
            <a:r>
              <a:rPr lang="ru-RU" baseline="0" dirty="0"/>
              <a:t> из 5 элементов</a:t>
            </a:r>
            <a:r>
              <a:rPr lang="en-US" dirty="0"/>
              <a:t>, </a:t>
            </a:r>
            <a:r>
              <a:rPr lang="ru-RU" dirty="0"/>
              <a:t>то выходной массив будет содержать 5 элементов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ru-RU" dirty="0"/>
              <a:t>На</a:t>
            </a:r>
            <a:r>
              <a:rPr lang="ru-RU" baseline="0" dirty="0"/>
              <a:t> индикатор числа итераций выводится 4, </a:t>
            </a:r>
            <a:r>
              <a:rPr lang="ru-RU" dirty="0"/>
              <a:t>несмотря на то, цикл выполняется 5 раз, т.к. счет итераций начинается</a:t>
            </a:r>
            <a:r>
              <a:rPr lang="ru-RU" baseline="0" dirty="0"/>
              <a:t> с нуля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6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65F580F2-3265-4F59-9682-E21A1761255F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209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6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697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879475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4.</a:t>
            </a:r>
          </a:p>
          <a:p>
            <a:pPr defTabSz="879475" eaLnBrk="1" hangingPunct="1">
              <a:tabLst/>
            </a:pPr>
            <a:endParaRPr lang="en-US" dirty="0"/>
          </a:p>
          <a:p>
            <a:pPr eaLnBrk="1" hangingPunct="1"/>
            <a:r>
              <a:rPr lang="en-US" dirty="0"/>
              <a:t>LabVIEW </a:t>
            </a:r>
            <a:r>
              <a:rPr lang="ru-RU" dirty="0"/>
              <a:t>не допускает выхода за пределы размера</a:t>
            </a:r>
            <a:r>
              <a:rPr lang="ru-RU" baseline="0" dirty="0"/>
              <a:t> массива</a:t>
            </a:r>
            <a:r>
              <a:rPr lang="en-US" dirty="0"/>
              <a:t>. </a:t>
            </a:r>
            <a:r>
              <a:rPr lang="ru-RU" dirty="0"/>
              <a:t>Это способствует</a:t>
            </a:r>
            <a:r>
              <a:rPr lang="ru-RU" baseline="0" dirty="0"/>
              <a:t> защите от ошибок программирования</a:t>
            </a:r>
            <a:r>
              <a:rPr lang="en-US" dirty="0"/>
              <a:t>. </a:t>
            </a:r>
            <a:r>
              <a:rPr lang="ru-RU" dirty="0"/>
              <a:t>Математические функции </a:t>
            </a:r>
            <a:r>
              <a:rPr lang="en-US" dirty="0"/>
              <a:t>LabVIEW </a:t>
            </a:r>
            <a:r>
              <a:rPr lang="ru-RU" dirty="0"/>
              <a:t>выполняются аналогично – если вы подключили ко входу </a:t>
            </a:r>
            <a:r>
              <a:rPr lang="en-US" i="1" dirty="0"/>
              <a:t>x</a:t>
            </a:r>
            <a:r>
              <a:rPr lang="en-US" dirty="0"/>
              <a:t> </a:t>
            </a:r>
            <a:r>
              <a:rPr lang="ru-RU" dirty="0"/>
              <a:t>функции </a:t>
            </a:r>
            <a:r>
              <a:rPr lang="en-US" dirty="0"/>
              <a:t>Add </a:t>
            </a:r>
            <a:r>
              <a:rPr lang="ru-RU" dirty="0"/>
              <a:t>массив из 10 элементов, а ко входу </a:t>
            </a:r>
            <a:r>
              <a:rPr lang="en-US" i="1" dirty="0"/>
              <a:t>y</a:t>
            </a:r>
            <a:r>
              <a:rPr lang="en-US" dirty="0"/>
              <a:t> </a:t>
            </a:r>
            <a:r>
              <a:rPr lang="ru-RU" dirty="0"/>
              <a:t>этой же функции массив</a:t>
            </a:r>
            <a:r>
              <a:rPr lang="ru-RU" baseline="0" dirty="0"/>
              <a:t> из 5 элементов</a:t>
            </a:r>
            <a:r>
              <a:rPr lang="en-US" dirty="0"/>
              <a:t>, </a:t>
            </a:r>
            <a:r>
              <a:rPr lang="ru-RU" dirty="0"/>
              <a:t>то выходной массив будет содержать 5 элементов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ru-RU" dirty="0"/>
              <a:t>На</a:t>
            </a:r>
            <a:r>
              <a:rPr lang="ru-RU" baseline="0" dirty="0"/>
              <a:t> индикатор числа итераций выводится 4, </a:t>
            </a:r>
            <a:r>
              <a:rPr lang="ru-RU" dirty="0"/>
              <a:t>несмотря на то, цикл выполняется 5 раз, т.к. счет итераций начинается</a:t>
            </a:r>
            <a:r>
              <a:rPr lang="ru-RU" baseline="0" dirty="0"/>
              <a:t> с нуля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2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130D83E4-2D93-41FD-902B-DC9AC89D9808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210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7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07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lvl="1" defTabSz="879475" eaLnBrk="1" hangingPunct="1">
              <a:tabLst/>
            </a:pPr>
            <a:r>
              <a:rPr lang="ru-RU" dirty="0"/>
              <a:t>Ответ -</a:t>
            </a:r>
            <a:r>
              <a:rPr lang="en-US" dirty="0"/>
              <a:t> </a:t>
            </a:r>
            <a:r>
              <a:rPr lang="ru-RU" dirty="0"/>
              <a:t>Нет</a:t>
            </a:r>
            <a:r>
              <a:rPr lang="en-US" dirty="0"/>
              <a:t>. </a:t>
            </a:r>
            <a:r>
              <a:rPr lang="ru-RU" dirty="0"/>
              <a:t>Здесь нет</a:t>
            </a:r>
            <a:r>
              <a:rPr lang="ru-RU" baseline="0" dirty="0"/>
              <a:t> связи между переработанным (пользовательским) </a:t>
            </a:r>
            <a:r>
              <a:rPr lang="ru-RU" dirty="0"/>
              <a:t>элементом и экземплярами элемента управления или индикации в </a:t>
            </a:r>
            <a:r>
              <a:rPr lang="en-US" dirty="0"/>
              <a:t>VI. </a:t>
            </a:r>
            <a:r>
              <a:rPr lang="ru-RU" dirty="0"/>
              <a:t>Вы должны использовать </a:t>
            </a:r>
            <a:r>
              <a:rPr lang="en-US" dirty="0"/>
              <a:t>type definition </a:t>
            </a:r>
            <a:r>
              <a:rPr lang="ru-RU" dirty="0"/>
              <a:t>или </a:t>
            </a:r>
            <a:r>
              <a:rPr lang="en-US" dirty="0"/>
              <a:t>strict type definition </a:t>
            </a:r>
            <a:r>
              <a:rPr lang="ru-RU" dirty="0"/>
              <a:t>для</a:t>
            </a:r>
            <a:r>
              <a:rPr lang="ru-RU" baseline="0" dirty="0"/>
              <a:t> обновления экземпляров при обновлении оригинального </a:t>
            </a:r>
            <a:r>
              <a:rPr lang="ru-RU" dirty="0"/>
              <a:t>элемента </a:t>
            </a:r>
            <a:r>
              <a:rPr lang="en-US" dirty="0"/>
              <a:t>type definition </a:t>
            </a:r>
            <a:r>
              <a:rPr lang="ru-RU" dirty="0"/>
              <a:t>или </a:t>
            </a:r>
            <a:r>
              <a:rPr lang="en-US" dirty="0"/>
              <a:t>strict definition.</a:t>
            </a:r>
          </a:p>
          <a:p>
            <a:pPr defTabSz="879475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74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9DA3DD18-8A7F-410B-99F5-1A2067F1DE43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211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7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lvl="1" defTabSz="879475" eaLnBrk="1" hangingPunct="1">
              <a:tabLst/>
            </a:pPr>
            <a:r>
              <a:rPr lang="ru-RU" dirty="0"/>
              <a:t>Ответ -</a:t>
            </a:r>
            <a:r>
              <a:rPr lang="en-US" dirty="0"/>
              <a:t> </a:t>
            </a:r>
            <a:r>
              <a:rPr lang="ru-RU" dirty="0"/>
              <a:t>Нет</a:t>
            </a:r>
            <a:r>
              <a:rPr lang="en-US" dirty="0"/>
              <a:t>. </a:t>
            </a:r>
            <a:r>
              <a:rPr lang="ru-RU" dirty="0"/>
              <a:t>Здесь нет</a:t>
            </a:r>
            <a:r>
              <a:rPr lang="ru-RU" baseline="0" dirty="0"/>
              <a:t> связи между переработанным (пользовательским) </a:t>
            </a:r>
            <a:r>
              <a:rPr lang="ru-RU" dirty="0"/>
              <a:t>элементом и экземплярами элемента управления или индикации в </a:t>
            </a:r>
            <a:r>
              <a:rPr lang="en-US" dirty="0"/>
              <a:t>VI. </a:t>
            </a:r>
            <a:r>
              <a:rPr lang="ru-RU" dirty="0"/>
              <a:t>Вы должны использовать </a:t>
            </a:r>
            <a:r>
              <a:rPr lang="en-US" dirty="0"/>
              <a:t>type definition </a:t>
            </a:r>
            <a:r>
              <a:rPr lang="ru-RU" dirty="0"/>
              <a:t>или </a:t>
            </a:r>
            <a:r>
              <a:rPr lang="en-US" dirty="0"/>
              <a:t>strict type definition </a:t>
            </a:r>
            <a:r>
              <a:rPr lang="ru-RU" dirty="0"/>
              <a:t>для</a:t>
            </a:r>
            <a:r>
              <a:rPr lang="ru-RU" baseline="0" dirty="0"/>
              <a:t> обновления экземпляров при обновлении оригинального </a:t>
            </a:r>
            <a:r>
              <a:rPr lang="ru-RU" dirty="0"/>
              <a:t>элемента </a:t>
            </a:r>
            <a:r>
              <a:rPr lang="en-US" dirty="0"/>
              <a:t>type definition </a:t>
            </a:r>
            <a:r>
              <a:rPr lang="ru-RU" dirty="0"/>
              <a:t>или </a:t>
            </a:r>
            <a:r>
              <a:rPr lang="en-US" dirty="0"/>
              <a:t>strict definition.</a:t>
            </a:r>
          </a:p>
          <a:p>
            <a:pPr defTabSz="879475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DB4C197C-8D65-4A3E-B95E-8DA3EC6BE4E1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212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7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d.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0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B6A33F0B-96C0-46A0-B306-FB6D0746A27C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213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7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37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d.</a:t>
            </a:r>
          </a:p>
          <a:p>
            <a:pPr defTabSz="879475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4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2813">
              <a:tabLst/>
            </a:pPr>
            <a:r>
              <a:rPr lang="ru-RU" dirty="0"/>
              <a:t>На это занятие, вместе с упражнениями,</a:t>
            </a:r>
            <a:r>
              <a:rPr lang="ru-RU" baseline="0" dirty="0"/>
              <a:t> нужно </a:t>
            </a:r>
            <a:r>
              <a:rPr lang="en-US" dirty="0"/>
              <a:t>~2.5 </a:t>
            </a:r>
            <a:r>
              <a:rPr lang="ru-RU" dirty="0"/>
              <a:t>часа</a:t>
            </a:r>
            <a:r>
              <a:rPr lang="en-US" dirty="0"/>
              <a:t>.</a:t>
            </a:r>
          </a:p>
        </p:txBody>
      </p:sp>
      <p:sp>
        <p:nvSpPr>
          <p:cNvPr id="6748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3E81FE34-07CA-45F3-B2B0-280AF82CC0BE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214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5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Покажите в палитре </a:t>
            </a:r>
            <a:r>
              <a:rPr lang="en-US" dirty="0"/>
              <a:t>VI</a:t>
            </a:r>
            <a:r>
              <a:rPr lang="ru-RU" baseline="0" dirty="0"/>
              <a:t> высокого и низкого уровней</a:t>
            </a:r>
            <a:r>
              <a:rPr lang="en-US" dirty="0"/>
              <a:t>.</a:t>
            </a:r>
          </a:p>
          <a:p>
            <a:pPr eaLnBrk="1" hangingPunct="1"/>
            <a:r>
              <a:rPr lang="ru-RU" dirty="0"/>
              <a:t>Ключевые понятия,</a:t>
            </a:r>
            <a:r>
              <a:rPr lang="ru-RU" baseline="0" dirty="0"/>
              <a:t> используемые во многих областях, таких, как </a:t>
            </a:r>
            <a:r>
              <a:rPr lang="en-US" dirty="0"/>
              <a:t>DAQ, TCP/IP</a:t>
            </a:r>
            <a:r>
              <a:rPr lang="ru-RU" dirty="0"/>
              <a:t> и т.п.</a:t>
            </a:r>
            <a:endParaRPr lang="en-US" dirty="0"/>
          </a:p>
        </p:txBody>
      </p:sp>
      <p:sp>
        <p:nvSpPr>
          <p:cNvPr id="6758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4D937EBE-2E5D-4A98-BB53-646AE5C12997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218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6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10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defTabSz="912813" eaLnBrk="1" hangingPunct="1">
              <a:tabLst/>
            </a:pPr>
            <a:endParaRPr lang="en-US" dirty="0"/>
          </a:p>
        </p:txBody>
      </p:sp>
      <p:sp>
        <p:nvSpPr>
          <p:cNvPr id="6768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92A1880A-2919-4FC0-A573-8C65D20E5698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220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7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Объясните</a:t>
            </a:r>
            <a:r>
              <a:rPr lang="ru-RU" baseline="0" dirty="0"/>
              <a:t> принцип потоковой записи данных на диск</a:t>
            </a:r>
            <a:r>
              <a:rPr lang="en-US" dirty="0"/>
              <a:t>. </a:t>
            </a:r>
            <a:r>
              <a:rPr lang="ru-RU" dirty="0"/>
              <a:t>Сделайте акцент на то, что открытие и закрытие файла должно выполняться вне цикла</a:t>
            </a:r>
            <a:r>
              <a:rPr lang="en-US" dirty="0"/>
              <a:t>.</a:t>
            </a:r>
          </a:p>
        </p:txBody>
      </p:sp>
      <p:sp>
        <p:nvSpPr>
          <p:cNvPr id="6778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49F6F9D1-53B6-4035-A132-982F425065B0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221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2EEC3246-C2CD-4973-98F5-84C57B330BFF}" type="slidenum">
              <a:rPr lang="en-US" sz="1200" b="1">
                <a:solidFill>
                  <a:srgbClr val="FFFFFF"/>
                </a:solidFill>
                <a:latin typeface="Arial" charset="0"/>
              </a:rPr>
              <a:pPr algn="r" eaLnBrk="0" hangingPunct="0"/>
              <a:t>222</a:t>
            </a:fld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7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45 минут</a:t>
            </a:r>
            <a:endParaRPr lang="en-US" dirty="0"/>
          </a:p>
          <a:p>
            <a:pPr defTabSz="912813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79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2813">
              <a:tabLst/>
            </a:pPr>
            <a:r>
              <a:rPr lang="ru-RU" b="1" dirty="0"/>
              <a:t>Что произойдет, если вы используете </a:t>
            </a:r>
            <a:r>
              <a:rPr lang="en-US" b="1" dirty="0"/>
              <a:t>Express VI Write to Measurement File </a:t>
            </a:r>
            <a:r>
              <a:rPr lang="ru-RU" b="1" dirty="0"/>
              <a:t>внутри цикла </a:t>
            </a:r>
            <a:r>
              <a:rPr lang="en-US" b="1" dirty="0"/>
              <a:t>While</a:t>
            </a:r>
            <a:r>
              <a:rPr lang="ru-RU" b="1" dirty="0"/>
              <a:t>?</a:t>
            </a:r>
            <a:endParaRPr lang="en-US" b="1" dirty="0"/>
          </a:p>
          <a:p>
            <a:pPr defTabSz="912813" eaLnBrk="1" hangingPunct="1">
              <a:tabLst/>
            </a:pPr>
            <a:r>
              <a:rPr lang="en-US" dirty="0"/>
              <a:t>VI </a:t>
            </a:r>
            <a:r>
              <a:rPr lang="ru-RU" dirty="0"/>
              <a:t>будет выполняться медленнее и менее эффективно. Поскольку </a:t>
            </a:r>
            <a:r>
              <a:rPr lang="en-US" dirty="0"/>
              <a:t>Write to Measurement File Express VI </a:t>
            </a:r>
            <a:r>
              <a:rPr lang="ru-RU" dirty="0"/>
              <a:t>это </a:t>
            </a:r>
            <a:r>
              <a:rPr lang="en-US" dirty="0"/>
              <a:t>VI </a:t>
            </a:r>
            <a:r>
              <a:rPr lang="ru-RU" dirty="0"/>
              <a:t>высокого уровня</a:t>
            </a:r>
            <a:r>
              <a:rPr lang="en-US" dirty="0"/>
              <a:t>, </a:t>
            </a:r>
            <a:r>
              <a:rPr lang="ru-RU" dirty="0"/>
              <a:t>в каждой итерации цикла </a:t>
            </a:r>
            <a:r>
              <a:rPr lang="en-US" dirty="0"/>
              <a:t>While </a:t>
            </a:r>
            <a:r>
              <a:rPr lang="ru-RU" dirty="0"/>
              <a:t>файл будет открываться, записываться и закрываться</a:t>
            </a:r>
            <a:r>
              <a:rPr lang="en-US" dirty="0"/>
              <a:t>.</a:t>
            </a:r>
          </a:p>
          <a:p>
            <a:pPr defTabSz="912813" eaLnBrk="1" hangingPunct="1">
              <a:tabLst/>
            </a:pPr>
            <a:r>
              <a:rPr lang="ru-RU" dirty="0"/>
              <a:t>Когда производится потоковая запись в файл, вы должны использовать низкоуровневые</a:t>
            </a:r>
            <a:r>
              <a:rPr lang="ru-RU" baseline="0" dirty="0"/>
              <a:t> </a:t>
            </a:r>
            <a:r>
              <a:rPr lang="ru-RU" dirty="0"/>
              <a:t>функции файлового ввода-вывода</a:t>
            </a:r>
            <a:r>
              <a:rPr lang="en-US" dirty="0"/>
              <a:t>, </a:t>
            </a:r>
            <a:r>
              <a:rPr lang="ru-RU" dirty="0"/>
              <a:t>при этом файл открывается и закрывается только один</a:t>
            </a:r>
            <a:r>
              <a:rPr lang="ru-RU" baseline="0" dirty="0"/>
              <a:t> раз, соответственно, в начале и в конце выполнения </a:t>
            </a:r>
            <a:r>
              <a:rPr lang="en-US" dirty="0"/>
              <a:t>VI.</a:t>
            </a:r>
          </a:p>
        </p:txBody>
      </p:sp>
      <p:sp>
        <p:nvSpPr>
          <p:cNvPr id="6799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90804971-0661-4252-9484-9C277385A329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223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85" tIns="45642" rIns="91285" bIns="45642"/>
          <a:lstStyle/>
          <a:p>
            <a:pPr algn="r" eaLnBrk="0" hangingPunct="0"/>
            <a:fld id="{E144F289-453B-4264-908B-CC0B870608B6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224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68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0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Последним компонентом</a:t>
            </a:r>
            <a:r>
              <a:rPr lang="ru-RU" baseline="0" dirty="0"/>
              <a:t> законченной системы ввода-вывода является </a:t>
            </a:r>
            <a:r>
              <a:rPr lang="ru-RU" dirty="0"/>
              <a:t>программное обеспечение</a:t>
            </a:r>
            <a:r>
              <a:rPr lang="en-US" dirty="0"/>
              <a:t>. </a:t>
            </a:r>
            <a:r>
              <a:rPr lang="ru-RU" dirty="0"/>
              <a:t>В этом разделе мы обсудим различные уровни ПО </a:t>
            </a:r>
            <a:r>
              <a:rPr lang="en-US" dirty="0" err="1"/>
              <a:t>DAQmx</a:t>
            </a:r>
            <a:r>
              <a:rPr lang="ru-RU" dirty="0"/>
              <a:t>, которые используются при программировании </a:t>
            </a:r>
            <a:r>
              <a:rPr lang="en-US" dirty="0"/>
              <a:t>DAQ </a:t>
            </a:r>
            <a:r>
              <a:rPr lang="ru-RU" dirty="0"/>
              <a:t>устройств</a:t>
            </a:r>
            <a:r>
              <a:rPr lang="en-US" dirty="0"/>
              <a:t>. </a:t>
            </a:r>
            <a:r>
              <a:rPr lang="ru-RU" dirty="0"/>
              <a:t>Эти</a:t>
            </a:r>
            <a:r>
              <a:rPr lang="ru-RU" baseline="0" dirty="0"/>
              <a:t> три уровня - </a:t>
            </a:r>
            <a:r>
              <a:rPr lang="en-US" dirty="0"/>
              <a:t>NI-DAQmx, Measurement &amp; Automation Explorer (MAX) </a:t>
            </a:r>
            <a:r>
              <a:rPr lang="ru-RU" dirty="0"/>
              <a:t>и </a:t>
            </a:r>
            <a:r>
              <a:rPr lang="en-US" dirty="0"/>
              <a:t>LabVIEW. </a:t>
            </a:r>
            <a:r>
              <a:rPr lang="ru-RU" dirty="0"/>
              <a:t>Далее в этой главе приведен обзор </a:t>
            </a:r>
            <a:r>
              <a:rPr lang="en-US" dirty="0"/>
              <a:t>NI-DAQ </a:t>
            </a:r>
            <a:r>
              <a:rPr lang="ru-RU" dirty="0"/>
              <a:t>и </a:t>
            </a:r>
            <a:r>
              <a:rPr lang="en-US" dirty="0"/>
              <a:t>MAX. </a:t>
            </a:r>
            <a:r>
              <a:rPr lang="ru-RU" dirty="0"/>
              <a:t>В последующих главах акцент делается на использовании </a:t>
            </a:r>
            <a:r>
              <a:rPr lang="en-US" dirty="0"/>
              <a:t>LabVIEW.</a:t>
            </a:r>
          </a:p>
        </p:txBody>
      </p:sp>
    </p:spTree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en-US" dirty="0"/>
              <a:t>VISA </a:t>
            </a:r>
            <a:r>
              <a:rPr lang="ru-RU" dirty="0"/>
              <a:t>в</a:t>
            </a:r>
            <a:r>
              <a:rPr lang="en-US" dirty="0"/>
              <a:t> LabVIEW</a:t>
            </a:r>
            <a:r>
              <a:rPr lang="ru-RU" dirty="0"/>
              <a:t> – унифицированная библиотека функций для работы с </a:t>
            </a:r>
            <a:r>
              <a:rPr lang="en-US" dirty="0"/>
              <a:t>GPIB, </a:t>
            </a:r>
            <a:r>
              <a:rPr lang="ru-RU" dirty="0"/>
              <a:t>с устройствами с последовательным портом, </a:t>
            </a:r>
            <a:r>
              <a:rPr lang="en-US" dirty="0"/>
              <a:t>VXI</a:t>
            </a:r>
            <a:r>
              <a:rPr lang="ru-RU" dirty="0"/>
              <a:t>, компьютеризированными измерительными приборами. Вам не нужно использовать отдельные палитры</a:t>
            </a:r>
            <a:r>
              <a:rPr lang="ru-RU" baseline="0" dirty="0"/>
              <a:t> ввода-вывода </a:t>
            </a:r>
            <a:r>
              <a:rPr lang="ru-RU" dirty="0"/>
              <a:t>для программирования измерительного прибора</a:t>
            </a:r>
            <a:r>
              <a:rPr lang="en-US" dirty="0"/>
              <a:t>. </a:t>
            </a:r>
            <a:r>
              <a:rPr lang="ru-RU" dirty="0"/>
              <a:t>Например, некоторые приборы предоставляют выбор различных интерфейсов</a:t>
            </a:r>
            <a:r>
              <a:rPr lang="en-US" dirty="0"/>
              <a:t>. </a:t>
            </a:r>
            <a:r>
              <a:rPr lang="ru-RU" dirty="0"/>
              <a:t>Если драйвер прибора в </a:t>
            </a:r>
            <a:r>
              <a:rPr lang="en-US" dirty="0"/>
              <a:t>LabVIEW </a:t>
            </a:r>
            <a:r>
              <a:rPr lang="ru-RU" dirty="0"/>
              <a:t>написан с использованием функций палитры </a:t>
            </a:r>
            <a:r>
              <a:rPr lang="en-US" dirty="0"/>
              <a:t>GPIB, </a:t>
            </a:r>
            <a:r>
              <a:rPr lang="ru-RU" dirty="0"/>
              <a:t>эти </a:t>
            </a:r>
            <a:r>
              <a:rPr lang="en-US" dirty="0"/>
              <a:t>VI</a:t>
            </a:r>
            <a:r>
              <a:rPr lang="ru-RU" dirty="0"/>
              <a:t> драйвера измерительного прибора не будет работать с прибором, у которого есть только последовательный интерфейс</a:t>
            </a:r>
            <a:r>
              <a:rPr lang="en-US" dirty="0"/>
              <a:t>. VISA </a:t>
            </a:r>
            <a:r>
              <a:rPr lang="ru-RU" dirty="0"/>
              <a:t>решает эту проблему, предоставляя единственный комплект функций для работы с приборами, оснащенными любым типом интерфейса</a:t>
            </a:r>
            <a:r>
              <a:rPr lang="en-US" dirty="0"/>
              <a:t>. </a:t>
            </a:r>
            <a:r>
              <a:rPr lang="ru-RU" dirty="0"/>
              <a:t>Поэтому</a:t>
            </a:r>
            <a:r>
              <a:rPr lang="en-US" dirty="0"/>
              <a:t> </a:t>
            </a:r>
            <a:r>
              <a:rPr lang="ru-RU" dirty="0"/>
              <a:t>многие драйверы приборов в </a:t>
            </a:r>
            <a:r>
              <a:rPr lang="en-US" dirty="0"/>
              <a:t>LabVIEW </a:t>
            </a:r>
            <a:r>
              <a:rPr lang="ru-RU" dirty="0"/>
              <a:t>используют </a:t>
            </a:r>
            <a:r>
              <a:rPr lang="en-US" dirty="0"/>
              <a:t>VISA</a:t>
            </a:r>
            <a:r>
              <a:rPr lang="ru-RU" dirty="0"/>
              <a:t>, как язык ввода-вывода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</p:txBody>
      </p:sp>
      <p:sp>
        <p:nvSpPr>
          <p:cNvPr id="683011" name="Slide Image Placeholder 4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57238" y="452438"/>
            <a:ext cx="5483225" cy="41132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2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ru-RU" dirty="0"/>
              <a:t>Дескриптор прибора подобен телефонному номеру</a:t>
            </a:r>
            <a:r>
              <a:rPr lang="en-US" dirty="0"/>
              <a:t>, </a:t>
            </a:r>
            <a:r>
              <a:rPr lang="ru-RU" dirty="0"/>
              <a:t>ресурс – персоне, с которой вы хотите разговаривать, а сессия - телефонной линии</a:t>
            </a:r>
            <a:r>
              <a:rPr lang="en-US" dirty="0"/>
              <a:t>. </a:t>
            </a:r>
            <a:r>
              <a:rPr lang="ru-RU" dirty="0"/>
              <a:t>Каждый звонок использует свою телефонную</a:t>
            </a:r>
            <a:r>
              <a:rPr lang="ru-RU" baseline="0" dirty="0"/>
              <a:t> линию</a:t>
            </a:r>
            <a:r>
              <a:rPr lang="en-US" dirty="0"/>
              <a:t>, </a:t>
            </a:r>
            <a:r>
              <a:rPr lang="ru-RU" dirty="0"/>
              <a:t>а пересечение этих линий приводит к ошибке</a:t>
            </a:r>
            <a:r>
              <a:rPr lang="en-US" dirty="0"/>
              <a:t>.</a:t>
            </a:r>
          </a:p>
          <a:p>
            <a:pPr lvl="1" eaLnBrk="1" hangingPunct="1"/>
            <a:r>
              <a:rPr lang="ru-RU" dirty="0"/>
              <a:t>Вместо дескриптора прибора можно использовать псевдоним (имя), которое присвоено в </a:t>
            </a:r>
            <a:r>
              <a:rPr lang="en-US" dirty="0"/>
              <a:t>MAX.</a:t>
            </a:r>
          </a:p>
        </p:txBody>
      </p:sp>
      <p:sp>
        <p:nvSpPr>
          <p:cNvPr id="684035" name="Slide Image Placeholder 4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VISA Alias </a:t>
            </a:r>
          </a:p>
          <a:p>
            <a:pPr lvl="1" eaLnBrk="1" hangingPunct="1"/>
            <a:r>
              <a:rPr lang="ru-RU" dirty="0"/>
              <a:t>Псевдоним </a:t>
            </a:r>
            <a:r>
              <a:rPr lang="en-US" dirty="0"/>
              <a:t>VISA</a:t>
            </a:r>
            <a:r>
              <a:rPr lang="ru-RU" dirty="0"/>
              <a:t> – это имя, которое вы присваиваете</a:t>
            </a:r>
            <a:r>
              <a:rPr lang="ru-RU" baseline="0" dirty="0"/>
              <a:t> </a:t>
            </a:r>
            <a:r>
              <a:rPr lang="ru-RU" dirty="0"/>
              <a:t>дескриптору прибора, чтобы его можно было использовать вместо дескриптора для идентификации прибора и коммуникаций с ним.</a:t>
            </a:r>
            <a:r>
              <a:rPr lang="en-US" dirty="0"/>
              <a:t> </a:t>
            </a:r>
            <a:r>
              <a:rPr lang="ru-RU" dirty="0"/>
              <a:t>Например, вы можете напечатать </a:t>
            </a:r>
            <a:r>
              <a:rPr lang="en-US" sz="1000" dirty="0" err="1">
                <a:latin typeface="Courier New" pitchFamily="49" charset="0"/>
                <a:cs typeface="Courier New" pitchFamily="49" charset="0"/>
              </a:rPr>
              <a:t>dmm</a:t>
            </a:r>
            <a:r>
              <a:rPr lang="en-US" dirty="0"/>
              <a:t> </a:t>
            </a:r>
            <a:r>
              <a:rPr lang="ru-RU" dirty="0"/>
              <a:t>вместо 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GPIB0::22::INSTR </a:t>
            </a:r>
            <a:r>
              <a:rPr lang="ru-RU" dirty="0"/>
              <a:t>в поле ввода дескриптора прибора, если вы хотите обмениваться данными с цифровым мультиметром.</a:t>
            </a:r>
          </a:p>
          <a:p>
            <a:pPr lvl="1" eaLnBrk="1" hangingPunct="1"/>
            <a:endParaRPr lang="ru-RU" dirty="0"/>
          </a:p>
          <a:p>
            <a:pPr lvl="1" eaLnBrk="1" hangingPunct="1"/>
            <a:r>
              <a:rPr lang="ru-RU" dirty="0"/>
              <a:t>Вы можете присвоить дескриптору прибора псевдоним </a:t>
            </a:r>
            <a:r>
              <a:rPr lang="en-US" dirty="0"/>
              <a:t>VISA</a:t>
            </a:r>
            <a:r>
              <a:rPr lang="ru-RU" dirty="0"/>
              <a:t> в </a:t>
            </a:r>
            <a:r>
              <a:rPr lang="en-US" dirty="0"/>
              <a:t>MAX</a:t>
            </a:r>
            <a:r>
              <a:rPr lang="ru-RU" dirty="0"/>
              <a:t>. Запустите </a:t>
            </a:r>
            <a:r>
              <a:rPr lang="en-US" dirty="0"/>
              <a:t>MAX</a:t>
            </a:r>
            <a:r>
              <a:rPr lang="ru-RU" dirty="0"/>
              <a:t>, выберите прибор, которому вы хотите присвоить псевдоним, а затем выберите</a:t>
            </a:r>
            <a:r>
              <a:rPr lang="ru-RU" baseline="0" dirty="0"/>
              <a:t> </a:t>
            </a:r>
            <a:r>
              <a:rPr lang="en-US" dirty="0"/>
              <a:t>VISA Properties</a:t>
            </a:r>
            <a:r>
              <a:rPr lang="ru-RU" dirty="0"/>
              <a:t> (свойства </a:t>
            </a:r>
            <a:r>
              <a:rPr lang="en-US" dirty="0"/>
              <a:t>VISA</a:t>
            </a:r>
            <a:r>
              <a:rPr lang="ru-RU" dirty="0"/>
              <a:t>). После того, как введете имя прибора и щелкните</a:t>
            </a:r>
            <a:r>
              <a:rPr lang="ru-RU" baseline="0" dirty="0"/>
              <a:t> по кнопке ОК, вы можете использовать вместо </a:t>
            </a:r>
            <a:r>
              <a:rPr lang="ru-RU" dirty="0"/>
              <a:t>дескриптора прибора его псевдоним для идентификации прибора.</a:t>
            </a:r>
          </a:p>
          <a:p>
            <a:pPr lvl="1" eaLnBrk="1" hangingPunct="1"/>
            <a:r>
              <a:rPr lang="ru-RU" dirty="0"/>
              <a:t>В</a:t>
            </a:r>
            <a:r>
              <a:rPr lang="ru-RU" baseline="0" dirty="0"/>
              <a:t> следующем упражнении вы будете использовать МАХ для присвоения псе</a:t>
            </a:r>
            <a:r>
              <a:rPr lang="ru-RU" dirty="0"/>
              <a:t>вдонимов </a:t>
            </a:r>
            <a:r>
              <a:rPr lang="en-US" dirty="0"/>
              <a:t>VISA </a:t>
            </a:r>
            <a:r>
              <a:rPr lang="ru-RU" dirty="0"/>
              <a:t>всем вашим приборам.</a:t>
            </a:r>
          </a:p>
        </p:txBody>
      </p:sp>
      <p:sp>
        <p:nvSpPr>
          <p:cNvPr id="685059" name="Slide Image Placeholder 4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57238" y="452438"/>
            <a:ext cx="5483225" cy="41132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8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Основы программирования </a:t>
            </a:r>
            <a:r>
              <a:rPr lang="en-US" dirty="0"/>
              <a:t>VISA</a:t>
            </a:r>
          </a:p>
          <a:p>
            <a:pPr lvl="1" eaLnBrk="1" hangingPunct="1"/>
            <a:r>
              <a:rPr lang="en-US" dirty="0"/>
              <a:t>VISA </a:t>
            </a:r>
            <a:r>
              <a:rPr lang="ru-RU" dirty="0"/>
              <a:t>является программной основой для большинства используемых</a:t>
            </a:r>
            <a:r>
              <a:rPr lang="ru-RU" baseline="0" dirty="0"/>
              <a:t> вами </a:t>
            </a:r>
            <a:r>
              <a:rPr lang="ru-RU" dirty="0"/>
              <a:t>драйверов </a:t>
            </a:r>
            <a:r>
              <a:rPr lang="en-US" dirty="0"/>
              <a:t>LabVIEW </a:t>
            </a:r>
            <a:r>
              <a:rPr lang="ru-RU" dirty="0"/>
              <a:t>измерительных приборов.</a:t>
            </a:r>
            <a:r>
              <a:rPr lang="en-US" dirty="0"/>
              <a:t> </a:t>
            </a:r>
            <a:r>
              <a:rPr lang="ru-RU" dirty="0"/>
              <a:t>Понять драйверы будет проще, если вы познакомитесь с нижнем уровнем,</a:t>
            </a:r>
            <a:r>
              <a:rPr lang="en-US" dirty="0"/>
              <a:t> VISA.</a:t>
            </a:r>
          </a:p>
          <a:p>
            <a:pPr eaLnBrk="1" hangingPunct="1"/>
            <a:r>
              <a:rPr lang="ru-RU" dirty="0"/>
              <a:t>Операции </a:t>
            </a:r>
            <a:r>
              <a:rPr lang="en-US" dirty="0"/>
              <a:t>VISA</a:t>
            </a:r>
          </a:p>
          <a:p>
            <a:pPr lvl="1" eaLnBrk="1" hangingPunct="1"/>
            <a:r>
              <a:rPr lang="ru-RU" dirty="0"/>
              <a:t>Для доступа к операциям </a:t>
            </a:r>
            <a:r>
              <a:rPr lang="en-US" dirty="0"/>
              <a:t>VISA </a:t>
            </a:r>
            <a:r>
              <a:rPr lang="ru-RU" dirty="0"/>
              <a:t>в </a:t>
            </a:r>
            <a:r>
              <a:rPr lang="en-US" dirty="0"/>
              <a:t>LabVIEW </a:t>
            </a:r>
            <a:r>
              <a:rPr lang="ru-RU" dirty="0"/>
              <a:t>выберите палитру </a:t>
            </a:r>
            <a:r>
              <a:rPr lang="en-US" b="1" dirty="0"/>
              <a:t>Instrument I/O»VISA</a:t>
            </a:r>
            <a:r>
              <a:rPr lang="en-US" dirty="0"/>
              <a:t>.</a:t>
            </a:r>
          </a:p>
          <a:p>
            <a:pPr lvl="1" eaLnBrk="1" hangingPunct="1"/>
            <a:r>
              <a:rPr lang="ru-RU" dirty="0"/>
              <a:t>Блок-схема операций </a:t>
            </a:r>
            <a:r>
              <a:rPr lang="en-US" dirty="0"/>
              <a:t>VISA </a:t>
            </a:r>
            <a:r>
              <a:rPr lang="ru-RU" dirty="0"/>
              <a:t>похожа на блок-схему, по которой выполняются</a:t>
            </a:r>
            <a:r>
              <a:rPr lang="ru-RU" baseline="0" dirty="0"/>
              <a:t> операции файлового ввода-вывода в</a:t>
            </a:r>
            <a:r>
              <a:rPr lang="en-US" dirty="0"/>
              <a:t> LabVIEW Basics I. </a:t>
            </a:r>
            <a:r>
              <a:rPr lang="ru-RU" dirty="0"/>
              <a:t>Типовая программа </a:t>
            </a:r>
            <a:r>
              <a:rPr lang="en-US" dirty="0"/>
              <a:t>VISA </a:t>
            </a:r>
            <a:r>
              <a:rPr lang="ru-RU" dirty="0"/>
              <a:t>реализует следующую последовательность</a:t>
            </a:r>
            <a:r>
              <a:rPr lang="en-US" dirty="0"/>
              <a:t>:</a:t>
            </a:r>
          </a:p>
          <a:p>
            <a:pPr lvl="2" eaLnBrk="1" hangingPunct="1">
              <a:buFont typeface="Calibri" pitchFamily="34" charset="0"/>
              <a:buAutoNum type="arabicPeriod"/>
            </a:pPr>
            <a:r>
              <a:rPr lang="ru-RU" dirty="0"/>
              <a:t>Открывает имя ресурса </a:t>
            </a:r>
            <a:r>
              <a:rPr lang="en-US" dirty="0"/>
              <a:t>VISA </a:t>
            </a:r>
            <a:r>
              <a:rPr lang="ru-RU" dirty="0"/>
              <a:t>прибора</a:t>
            </a:r>
            <a:r>
              <a:rPr lang="en-US" dirty="0"/>
              <a:t>.</a:t>
            </a:r>
          </a:p>
          <a:p>
            <a:pPr lvl="2" eaLnBrk="1" hangingPunct="1">
              <a:buFont typeface="Calibri" pitchFamily="34" charset="0"/>
              <a:buAutoNum type="arabicPeriod"/>
            </a:pPr>
            <a:r>
              <a:rPr lang="ru-RU" dirty="0"/>
              <a:t>Выполняет операции ввода-вывода</a:t>
            </a:r>
            <a:r>
              <a:rPr lang="en-US" dirty="0"/>
              <a:t>. </a:t>
            </a:r>
            <a:r>
              <a:rPr lang="ru-RU" dirty="0"/>
              <a:t>Пишет строки команд в прибор и читает строки отклика из прибора.</a:t>
            </a:r>
            <a:r>
              <a:rPr lang="en-US" dirty="0"/>
              <a:t> </a:t>
            </a:r>
            <a:r>
              <a:rPr lang="ru-RU" dirty="0"/>
              <a:t>Вы можете также использовать свойства </a:t>
            </a:r>
            <a:r>
              <a:rPr lang="en-US" dirty="0"/>
              <a:t>VISA </a:t>
            </a:r>
            <a:r>
              <a:rPr lang="ru-RU" dirty="0"/>
              <a:t>(</a:t>
            </a:r>
            <a:r>
              <a:rPr lang="en-US" dirty="0"/>
              <a:t>Properties) </a:t>
            </a:r>
            <a:r>
              <a:rPr lang="ru-RU" dirty="0"/>
              <a:t>и</a:t>
            </a:r>
            <a:r>
              <a:rPr lang="ru-RU" baseline="0" dirty="0"/>
              <a:t> события </a:t>
            </a:r>
            <a:r>
              <a:rPr lang="en-US" dirty="0"/>
              <a:t>VISA </a:t>
            </a:r>
            <a:r>
              <a:rPr lang="ru-RU" dirty="0"/>
              <a:t>(</a:t>
            </a:r>
            <a:r>
              <a:rPr lang="en-US" dirty="0"/>
              <a:t>Events</a:t>
            </a:r>
            <a:r>
              <a:rPr lang="ru-RU" dirty="0"/>
              <a:t>)</a:t>
            </a:r>
            <a:r>
              <a:rPr lang="en-US" dirty="0"/>
              <a:t>. </a:t>
            </a:r>
            <a:r>
              <a:rPr lang="ru-RU" dirty="0"/>
              <a:t>О них речь пойдет позже в этой лекции</a:t>
            </a:r>
            <a:r>
              <a:rPr lang="en-US" dirty="0"/>
              <a:t>.</a:t>
            </a:r>
          </a:p>
          <a:p>
            <a:pPr lvl="2" eaLnBrk="1" hangingPunct="1">
              <a:buFont typeface="Calibri" pitchFamily="34" charset="0"/>
              <a:buAutoNum type="arabicPeriod"/>
            </a:pPr>
            <a:r>
              <a:rPr lang="ru-RU" dirty="0"/>
              <a:t>Закрывает сессию с прибором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686083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757238" y="452438"/>
            <a:ext cx="5483225" cy="4113212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dirty="0"/>
              <a:t>Операция </a:t>
            </a:r>
            <a:r>
              <a:rPr lang="en-US" dirty="0"/>
              <a:t>VISA Open</a:t>
            </a:r>
          </a:p>
          <a:p>
            <a:pPr lvl="1" eaLnBrk="1" hangingPunct="1">
              <a:defRPr/>
            </a:pPr>
            <a:r>
              <a:rPr lang="ru-RU" dirty="0"/>
              <a:t>Функция </a:t>
            </a:r>
            <a:r>
              <a:rPr lang="en-US" dirty="0"/>
              <a:t>VISA Open function </a:t>
            </a:r>
            <a:r>
              <a:rPr lang="ru-RU" dirty="0"/>
              <a:t>открывает ресурс </a:t>
            </a:r>
            <a:r>
              <a:rPr lang="en-US" dirty="0"/>
              <a:t>VISA </a:t>
            </a:r>
            <a:r>
              <a:rPr lang="ru-RU" dirty="0"/>
              <a:t>по имени устройства в системе</a:t>
            </a:r>
            <a:r>
              <a:rPr lang="en-US" dirty="0"/>
              <a:t>. </a:t>
            </a:r>
            <a:r>
              <a:rPr lang="ru-RU" dirty="0"/>
              <a:t>Это аналогично</a:t>
            </a:r>
            <a:r>
              <a:rPr lang="ru-RU" baseline="0" dirty="0"/>
              <a:t> открытию канала связи </a:t>
            </a:r>
            <a:r>
              <a:rPr lang="ru-RU" dirty="0"/>
              <a:t>с устройством</a:t>
            </a:r>
            <a:r>
              <a:rPr lang="en-US" dirty="0"/>
              <a:t>. </a:t>
            </a:r>
            <a:r>
              <a:rPr lang="ru-RU" dirty="0"/>
              <a:t>Обычно вы открываете только один канал связи с каждым устройством, поэтому вы вызываете функцию </a:t>
            </a:r>
            <a:r>
              <a:rPr lang="en-US" dirty="0"/>
              <a:t>VISA Open </a:t>
            </a:r>
            <a:r>
              <a:rPr lang="ru-RU" dirty="0"/>
              <a:t>один раз для каждого устройства</a:t>
            </a:r>
            <a:r>
              <a:rPr lang="en-US" dirty="0"/>
              <a:t>. </a:t>
            </a:r>
            <a:r>
              <a:rPr lang="ru-RU" dirty="0"/>
              <a:t>В качестве имени ресурса </a:t>
            </a:r>
            <a:r>
              <a:rPr lang="en-US" dirty="0"/>
              <a:t>VISA</a:t>
            </a:r>
            <a:r>
              <a:rPr lang="en-US" baseline="0" dirty="0"/>
              <a:t> </a:t>
            </a:r>
            <a:r>
              <a:rPr lang="ru-RU" baseline="0" dirty="0"/>
              <a:t>используйте возвращаемые функцией </a:t>
            </a:r>
            <a:r>
              <a:rPr lang="en-US" dirty="0"/>
              <a:t>VISA Find Resource </a:t>
            </a:r>
            <a:r>
              <a:rPr lang="ru-RU" dirty="0"/>
              <a:t>псевдоним </a:t>
            </a:r>
            <a:r>
              <a:rPr lang="en-US" dirty="0"/>
              <a:t>VISA </a:t>
            </a:r>
            <a:r>
              <a:rPr lang="ru-RU" dirty="0"/>
              <a:t>или строку дескриптора прибора</a:t>
            </a:r>
            <a:r>
              <a:rPr lang="en-US" dirty="0"/>
              <a:t>. </a:t>
            </a:r>
            <a:r>
              <a:rPr lang="ru-RU" dirty="0"/>
              <a:t>Имя ресурса </a:t>
            </a:r>
            <a:r>
              <a:rPr lang="en-US" dirty="0"/>
              <a:t>VISA </a:t>
            </a:r>
            <a:r>
              <a:rPr lang="ru-RU" dirty="0"/>
              <a:t>– это возвращаемая ссылка на канал связи – последовательно проходит через вызовы функций для этого прибора</a:t>
            </a:r>
            <a:r>
              <a:rPr lang="en-US" dirty="0"/>
              <a:t>.</a:t>
            </a:r>
          </a:p>
          <a:p>
            <a:pPr lvl="1" eaLnBrk="1" hangingPunct="1">
              <a:defRPr/>
            </a:pPr>
            <a:r>
              <a:rPr lang="ru-RU" dirty="0"/>
              <a:t>Вы можете</a:t>
            </a:r>
            <a:r>
              <a:rPr lang="ru-RU" baseline="0" dirty="0"/>
              <a:t> также использовать </a:t>
            </a:r>
            <a:r>
              <a:rPr lang="en-US" dirty="0"/>
              <a:t>Select VISA Class </a:t>
            </a:r>
            <a:r>
              <a:rPr lang="ru-RU" dirty="0"/>
              <a:t>для </a:t>
            </a:r>
            <a:r>
              <a:rPr lang="en-US" dirty="0"/>
              <a:t>VISA</a:t>
            </a:r>
            <a:r>
              <a:rPr lang="ru-RU" dirty="0"/>
              <a:t>,</a:t>
            </a:r>
            <a:r>
              <a:rPr lang="ru-RU" baseline="0" dirty="0"/>
              <a:t> чтобы узнать тип </a:t>
            </a:r>
            <a:r>
              <a:rPr lang="ru-RU" dirty="0"/>
              <a:t>прибора, с которым вы пытаетесь связаться</a:t>
            </a:r>
            <a:r>
              <a:rPr lang="en-US" dirty="0"/>
              <a:t>. </a:t>
            </a:r>
            <a:r>
              <a:rPr lang="ru-RU" dirty="0"/>
              <a:t>Класс </a:t>
            </a:r>
            <a:r>
              <a:rPr lang="en-US" dirty="0"/>
              <a:t>VISA Class </a:t>
            </a:r>
            <a:r>
              <a:rPr lang="ru-RU" dirty="0"/>
              <a:t>есть группа, которая инкапсулирует некоторые или</a:t>
            </a:r>
            <a:r>
              <a:rPr lang="ru-RU" baseline="0" dirty="0"/>
              <a:t> все операции </a:t>
            </a:r>
            <a:r>
              <a:rPr lang="en-US" dirty="0"/>
              <a:t>VISA. INSTR </a:t>
            </a:r>
            <a:r>
              <a:rPr lang="ru-RU" dirty="0"/>
              <a:t>– более общий класс, который охватывает все операции </a:t>
            </a:r>
            <a:r>
              <a:rPr lang="en-US" dirty="0"/>
              <a:t>VISA </a:t>
            </a:r>
            <a:r>
              <a:rPr lang="ru-RU" dirty="0"/>
              <a:t>прибора</a:t>
            </a:r>
            <a:r>
              <a:rPr lang="en-US" dirty="0"/>
              <a:t>. </a:t>
            </a:r>
            <a:r>
              <a:rPr lang="ru-RU" dirty="0"/>
              <a:t>Экземпляр класса включает </a:t>
            </a:r>
            <a:r>
              <a:rPr lang="en-US" dirty="0"/>
              <a:t>GPIB, GPIB-VXI, ASRL, VXI</a:t>
            </a:r>
            <a:r>
              <a:rPr lang="ru-RU" dirty="0"/>
              <a:t> и </a:t>
            </a:r>
            <a:r>
              <a:rPr lang="en-US" dirty="0"/>
              <a:t>EVENT. </a:t>
            </a:r>
            <a:r>
              <a:rPr lang="ru-RU" dirty="0"/>
              <a:t>Чтобы воспользоваться</a:t>
            </a:r>
            <a:r>
              <a:rPr lang="ru-RU" baseline="0" dirty="0"/>
              <a:t> </a:t>
            </a:r>
            <a:r>
              <a:rPr lang="en-US" dirty="0"/>
              <a:t>Select VISA Class, </a:t>
            </a:r>
            <a:r>
              <a:rPr lang="ru-RU" dirty="0"/>
              <a:t>щелкните правой кнопкой мыши по элементу ввода имени ресурса </a:t>
            </a:r>
            <a:r>
              <a:rPr lang="en-US" dirty="0"/>
              <a:t>VISA </a:t>
            </a:r>
            <a:r>
              <a:rPr lang="ru-RU" dirty="0"/>
              <a:t>на лицевой панели</a:t>
            </a:r>
            <a:r>
              <a:rPr lang="en-US" dirty="0"/>
              <a:t>, </a:t>
            </a:r>
            <a:r>
              <a:rPr lang="ru-RU" dirty="0"/>
              <a:t>или по терминалу имени ресурса </a:t>
            </a:r>
            <a:r>
              <a:rPr lang="en-US" dirty="0"/>
              <a:t>VISA </a:t>
            </a:r>
            <a:r>
              <a:rPr lang="ru-RU" dirty="0"/>
              <a:t>на блок диаграмме и выберите </a:t>
            </a:r>
            <a:r>
              <a:rPr lang="en-US" dirty="0"/>
              <a:t>Select VISA Class </a:t>
            </a:r>
            <a:r>
              <a:rPr lang="ru-RU" dirty="0"/>
              <a:t>из контекстного меню</a:t>
            </a:r>
            <a:r>
              <a:rPr lang="en-US" dirty="0"/>
              <a:t>. </a:t>
            </a:r>
            <a:r>
              <a:rPr lang="ru-RU" dirty="0"/>
              <a:t>По умолчанию - </a:t>
            </a:r>
            <a:r>
              <a:rPr lang="en-US" dirty="0"/>
              <a:t>INSTR. </a:t>
            </a:r>
          </a:p>
          <a:p>
            <a:pPr marL="457519" lvl="1" eaLnBrk="1" hangingPunct="1">
              <a:defRPr/>
            </a:pPr>
            <a:r>
              <a:rPr lang="ru-RU" b="1" dirty="0">
                <a:latin typeface="Arial Narrow" pitchFamily="34" charset="0"/>
              </a:rPr>
              <a:t>Примечание </a:t>
            </a:r>
            <a:r>
              <a:rPr lang="ru-RU" b="0" dirty="0">
                <a:latin typeface="Arial Narrow" pitchFamily="34" charset="0"/>
              </a:rPr>
              <a:t>Многократный</a:t>
            </a:r>
            <a:r>
              <a:rPr lang="ru-RU" b="0" baseline="0" dirty="0">
                <a:latin typeface="Arial Narrow" pitchFamily="34" charset="0"/>
              </a:rPr>
              <a:t> вызов функции </a:t>
            </a:r>
            <a:r>
              <a:rPr lang="en-US" dirty="0"/>
              <a:t>VISA Open </a:t>
            </a:r>
            <a:r>
              <a:rPr lang="ru-RU" dirty="0"/>
              <a:t>создает на каждый</a:t>
            </a:r>
            <a:r>
              <a:rPr lang="ru-RU" baseline="0" dirty="0"/>
              <a:t> вызов новую </a:t>
            </a:r>
            <a:r>
              <a:rPr lang="ru-RU" dirty="0"/>
              <a:t>сессию</a:t>
            </a:r>
            <a:r>
              <a:rPr lang="en-US" dirty="0"/>
              <a:t>. </a:t>
            </a:r>
            <a:r>
              <a:rPr lang="ru-RU" dirty="0"/>
              <a:t>Поэтому вы должны закрывать каждую сессию</a:t>
            </a:r>
            <a:r>
              <a:rPr lang="en-US" dirty="0"/>
              <a:t>.</a:t>
            </a:r>
          </a:p>
          <a:p>
            <a:pPr eaLnBrk="1" hangingPunct="1">
              <a:defRPr/>
            </a:pPr>
            <a:r>
              <a:rPr lang="en-US" dirty="0"/>
              <a:t> </a:t>
            </a:r>
          </a:p>
          <a:p>
            <a:pPr eaLnBrk="1" hangingPunct="1">
              <a:defRPr/>
            </a:pPr>
            <a:endParaRPr lang="en-US" dirty="0"/>
          </a:p>
        </p:txBody>
      </p:sp>
      <p:sp>
        <p:nvSpPr>
          <p:cNvPr id="687107" name="Slide Image Placeholder 4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pic>
        <p:nvPicPr>
          <p:cNvPr id="687108" name="Picture 2" descr="D:\Perforce\CustomerEducation\CourseMaterial\InDevelopment\LabVIEW Instrument Control\8.5\English\Slides\note-bw.ep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5650" y="7613650"/>
            <a:ext cx="215900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Операции ввода-вывода </a:t>
            </a:r>
            <a:r>
              <a:rPr lang="en-US" dirty="0"/>
              <a:t>VISA</a:t>
            </a:r>
          </a:p>
          <a:p>
            <a:pPr lvl="1" eaLnBrk="1" hangingPunct="1"/>
            <a:r>
              <a:rPr lang="ru-RU" dirty="0"/>
              <a:t>После открытия сессии с прибором вы можете использовать функции для передачи и приема данных в/из прибора. Используйте функцию </a:t>
            </a:r>
            <a:r>
              <a:rPr lang="en-US" dirty="0"/>
              <a:t>VISA Write</a:t>
            </a:r>
            <a:r>
              <a:rPr lang="ru-RU" dirty="0"/>
              <a:t>, как показано выше, для отправки в прибор строки команды или запроса</a:t>
            </a:r>
            <a:r>
              <a:rPr lang="en-US" dirty="0"/>
              <a:t>. </a:t>
            </a:r>
            <a:r>
              <a:rPr lang="ru-RU" dirty="0"/>
              <a:t>Соедините имя ресурса </a:t>
            </a:r>
            <a:r>
              <a:rPr lang="en-US" dirty="0"/>
              <a:t>VISA </a:t>
            </a:r>
            <a:r>
              <a:rPr lang="ru-RU" dirty="0"/>
              <a:t>от функции </a:t>
            </a:r>
            <a:r>
              <a:rPr lang="en-US" dirty="0"/>
              <a:t>VISA Open </a:t>
            </a:r>
            <a:r>
              <a:rPr lang="ru-RU" dirty="0"/>
              <a:t>и запишите строку в буфер</a:t>
            </a:r>
            <a:r>
              <a:rPr lang="en-US" dirty="0"/>
              <a:t>. </a:t>
            </a:r>
            <a:r>
              <a:rPr lang="ru-RU" dirty="0"/>
              <a:t>Возвращается копия имени ресурса </a:t>
            </a:r>
            <a:r>
              <a:rPr lang="en-US" dirty="0"/>
              <a:t>VISA </a:t>
            </a:r>
            <a:r>
              <a:rPr lang="ru-RU" dirty="0"/>
              <a:t>вместе с количеством отправленных прибору байт</a:t>
            </a:r>
            <a:r>
              <a:rPr lang="en-US" dirty="0"/>
              <a:t>. </a:t>
            </a:r>
          </a:p>
          <a:p>
            <a:pPr lvl="1" eaLnBrk="1" hangingPunct="1"/>
            <a:r>
              <a:rPr lang="ru-RU" dirty="0"/>
              <a:t>Используйте функцию </a:t>
            </a:r>
            <a:r>
              <a:rPr lang="en-US" dirty="0"/>
              <a:t>VISA Read</a:t>
            </a:r>
            <a:r>
              <a:rPr lang="ru-RU" dirty="0"/>
              <a:t>, как показано выше, для чтения ответа из прибора</a:t>
            </a:r>
            <a:r>
              <a:rPr lang="en-US" dirty="0"/>
              <a:t>. </a:t>
            </a:r>
            <a:r>
              <a:rPr lang="ru-RU" dirty="0"/>
              <a:t>Вход имени ресурса </a:t>
            </a:r>
            <a:r>
              <a:rPr lang="en-US" dirty="0"/>
              <a:t>VISA </a:t>
            </a:r>
            <a:r>
              <a:rPr lang="ru-RU" dirty="0"/>
              <a:t>и количество байт сообщают, сколько символов нужно</a:t>
            </a:r>
            <a:r>
              <a:rPr lang="ru-RU" baseline="0" dirty="0"/>
              <a:t> </a:t>
            </a:r>
            <a:r>
              <a:rPr lang="ru-RU" dirty="0"/>
              <a:t>прочесть</a:t>
            </a:r>
            <a:r>
              <a:rPr lang="en-US" dirty="0"/>
              <a:t>. </a:t>
            </a:r>
            <a:r>
              <a:rPr lang="ru-RU" dirty="0"/>
              <a:t>По умолчанию количество байт равно нулю</a:t>
            </a:r>
            <a:r>
              <a:rPr lang="en-US" dirty="0"/>
              <a:t>. </a:t>
            </a:r>
            <a:r>
              <a:rPr lang="ru-RU" dirty="0"/>
              <a:t>Вы должны ввести положительное целое число для функции чтения данных</a:t>
            </a:r>
            <a:r>
              <a:rPr lang="en-US" dirty="0"/>
              <a:t>. </a:t>
            </a:r>
            <a:r>
              <a:rPr lang="ru-RU" dirty="0"/>
              <a:t>Эта функция возвращает копию имени ресурса </a:t>
            </a:r>
            <a:r>
              <a:rPr lang="en-US" dirty="0"/>
              <a:t>VISA, </a:t>
            </a:r>
            <a:r>
              <a:rPr lang="ru-RU" dirty="0"/>
              <a:t>строку,</a:t>
            </a:r>
            <a:r>
              <a:rPr lang="ru-RU" baseline="0" dirty="0"/>
              <a:t> прочитанную из буфера и содержащую информацию из прибора</a:t>
            </a:r>
            <a:r>
              <a:rPr lang="en-US" dirty="0"/>
              <a:t>, </a:t>
            </a:r>
            <a:r>
              <a:rPr lang="ru-RU" dirty="0"/>
              <a:t>а также количество считанных из прибора байт</a:t>
            </a:r>
            <a:r>
              <a:rPr lang="en-US" dirty="0"/>
              <a:t>. </a:t>
            </a:r>
          </a:p>
          <a:p>
            <a:pPr lvl="1" eaLnBrk="1" hangingPunct="1"/>
            <a:r>
              <a:rPr lang="ru-RU" dirty="0"/>
              <a:t>Желательно использовать входной и выходной кластеры ошибок этих функций наряду с операциями ввода и вывода</a:t>
            </a:r>
            <a:r>
              <a:rPr lang="en-US" dirty="0"/>
              <a:t>.</a:t>
            </a:r>
          </a:p>
        </p:txBody>
      </p:sp>
      <p:sp>
        <p:nvSpPr>
          <p:cNvPr id="688131" name="Slide Image Placeholder 4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Операция </a:t>
            </a:r>
            <a:r>
              <a:rPr lang="en-US" dirty="0"/>
              <a:t>VISA Close</a:t>
            </a:r>
          </a:p>
          <a:p>
            <a:pPr lvl="1" eaLnBrk="1" hangingPunct="1"/>
            <a:r>
              <a:rPr lang="ru-RU" dirty="0"/>
              <a:t>Открытие имени ресурса </a:t>
            </a:r>
            <a:r>
              <a:rPr lang="en-US" dirty="0"/>
              <a:t>VISA </a:t>
            </a:r>
            <a:r>
              <a:rPr lang="ru-RU" dirty="0"/>
              <a:t>использует ресурсы системы</a:t>
            </a:r>
            <a:r>
              <a:rPr lang="en-US" dirty="0"/>
              <a:t>. </a:t>
            </a:r>
            <a:r>
              <a:rPr lang="ru-RU" dirty="0"/>
              <a:t>Поэтому вы должны закрывать имена всех ресурсов </a:t>
            </a:r>
            <a:r>
              <a:rPr lang="en-US" dirty="0"/>
              <a:t>VISA</a:t>
            </a:r>
            <a:r>
              <a:rPr lang="ru-RU" dirty="0"/>
              <a:t>, если вы завершаете связь с этим прибором или если</a:t>
            </a:r>
            <a:r>
              <a:rPr lang="ru-RU" baseline="0" dirty="0"/>
              <a:t> завершаете выполнение программы</a:t>
            </a:r>
            <a:r>
              <a:rPr lang="en-US" dirty="0"/>
              <a:t>. </a:t>
            </a:r>
            <a:r>
              <a:rPr lang="ru-RU" dirty="0"/>
              <a:t>Используйте функцию </a:t>
            </a:r>
            <a:r>
              <a:rPr lang="en-US" dirty="0"/>
              <a:t>VISA Close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как показано выше, для закрытия имени ресурса </a:t>
            </a:r>
            <a:r>
              <a:rPr lang="en-US" dirty="0"/>
              <a:t>VISA. </a:t>
            </a:r>
            <a:r>
              <a:rPr lang="ru-RU" dirty="0"/>
              <a:t>Обязательный вход функции </a:t>
            </a:r>
            <a:r>
              <a:rPr lang="en-US" dirty="0"/>
              <a:t>VISA Close </a:t>
            </a:r>
            <a:r>
              <a:rPr lang="ru-RU" dirty="0"/>
              <a:t>– имя ресурса </a:t>
            </a:r>
            <a:r>
              <a:rPr lang="en-US" dirty="0"/>
              <a:t>VISA</a:t>
            </a:r>
            <a:r>
              <a:rPr lang="ru-RU" dirty="0"/>
              <a:t>, соответствующее сессии, которую нужно закрыть</a:t>
            </a:r>
            <a:r>
              <a:rPr lang="en-US" dirty="0"/>
              <a:t>.</a:t>
            </a:r>
          </a:p>
          <a:p>
            <a:pPr lvl="1" eaLnBrk="1" hangingPunct="1"/>
            <a:r>
              <a:rPr lang="ru-RU" dirty="0"/>
              <a:t>Ввод-вывод</a:t>
            </a:r>
            <a:r>
              <a:rPr lang="ru-RU" baseline="0" dirty="0"/>
              <a:t> ошибок в этой функции выполняется однозначно</a:t>
            </a:r>
            <a:r>
              <a:rPr lang="en-US" dirty="0"/>
              <a:t>. </a:t>
            </a:r>
            <a:r>
              <a:rPr lang="ru-RU" dirty="0"/>
              <a:t>Функция закрывает сессии с устройством независимо от того, обнаружены ли ошибки в предшествующих операциях</a:t>
            </a:r>
            <a:r>
              <a:rPr lang="en-US" dirty="0"/>
              <a:t>. </a:t>
            </a:r>
            <a:r>
              <a:rPr lang="ru-RU" dirty="0"/>
              <a:t>Каждую открытую</a:t>
            </a:r>
            <a:r>
              <a:rPr lang="ru-RU" baseline="0" dirty="0"/>
              <a:t> вами </a:t>
            </a:r>
            <a:r>
              <a:rPr lang="ru-RU" dirty="0"/>
              <a:t>сессию</a:t>
            </a:r>
            <a:r>
              <a:rPr lang="ru-RU" baseline="0" dirty="0"/>
              <a:t> </a:t>
            </a:r>
            <a:r>
              <a:rPr lang="en-US" dirty="0"/>
              <a:t>VISA</a:t>
            </a:r>
            <a:r>
              <a:rPr lang="ru-RU" dirty="0"/>
              <a:t> необходимо закрывать при завершении работы</a:t>
            </a:r>
            <a:r>
              <a:rPr lang="en-US" dirty="0"/>
              <a:t>. </a:t>
            </a:r>
            <a:r>
              <a:rPr lang="ru-RU" dirty="0"/>
              <a:t>Эта функция совместима со всеми доступными классами</a:t>
            </a:r>
            <a:r>
              <a:rPr lang="en-US" dirty="0"/>
              <a:t>. </a:t>
            </a:r>
            <a:r>
              <a:rPr lang="ru-RU" dirty="0"/>
              <a:t>Выходя из </a:t>
            </a:r>
            <a:r>
              <a:rPr lang="en-US" dirty="0"/>
              <a:t>LabVIEW</a:t>
            </a:r>
            <a:r>
              <a:rPr lang="ru-RU" dirty="0"/>
              <a:t>, закрывайте все открытые сессии </a:t>
            </a:r>
            <a:r>
              <a:rPr lang="en-US" dirty="0"/>
              <a:t>VISA.</a:t>
            </a:r>
          </a:p>
        </p:txBody>
      </p:sp>
      <p:sp>
        <p:nvSpPr>
          <p:cNvPr id="689155" name="Slide Image Placeholder 4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Примеры </a:t>
            </a:r>
            <a:r>
              <a:rPr lang="en-US" dirty="0"/>
              <a:t>VISA Write </a:t>
            </a:r>
            <a:r>
              <a:rPr lang="ru-RU" dirty="0"/>
              <a:t>и </a:t>
            </a:r>
            <a:r>
              <a:rPr lang="en-US" dirty="0"/>
              <a:t>Read</a:t>
            </a:r>
            <a:endParaRPr lang="ru-RU" dirty="0"/>
          </a:p>
          <a:p>
            <a:pPr eaLnBrk="1" hangingPunct="1"/>
            <a:r>
              <a:rPr lang="ru-RU" dirty="0"/>
              <a:t>На изображенной выше диаграмме показано, как можно устанавливать связь с измерительным прибором с помощью </a:t>
            </a:r>
            <a:r>
              <a:rPr lang="en-US" dirty="0"/>
              <a:t>VISA </a:t>
            </a:r>
            <a:r>
              <a:rPr lang="ru-RU" dirty="0"/>
              <a:t>функций</a:t>
            </a:r>
            <a:r>
              <a:rPr lang="en-US" dirty="0"/>
              <a:t>. </a:t>
            </a:r>
            <a:r>
              <a:rPr lang="ru-RU" dirty="0"/>
              <a:t>Большинство приборов обмениваются данными методом запроса/ответа. Сначала вы отправляете прибору команду или запрос</a:t>
            </a:r>
            <a:r>
              <a:rPr lang="en-US" dirty="0"/>
              <a:t>, </a:t>
            </a:r>
            <a:r>
              <a:rPr lang="ru-RU" dirty="0"/>
              <a:t>затем прибор выполняет соответствующие настройки и возвращает запрошенную информацию.</a:t>
            </a:r>
            <a:r>
              <a:rPr lang="en-US" dirty="0"/>
              <a:t> </a:t>
            </a:r>
            <a:r>
              <a:rPr lang="ru-RU" dirty="0"/>
              <a:t>Например</a:t>
            </a:r>
            <a:r>
              <a:rPr lang="en-US" dirty="0"/>
              <a:t>, </a:t>
            </a:r>
            <a:r>
              <a:rPr lang="ru-RU" dirty="0"/>
              <a:t>для чтения информации из мультиметра </a:t>
            </a:r>
            <a:r>
              <a:rPr lang="en-US" dirty="0"/>
              <a:t>HP34401A </a:t>
            </a:r>
            <a:r>
              <a:rPr lang="ru-RU" dirty="0"/>
              <a:t>вы можете послать команду 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MEAS:DC?</a:t>
            </a:r>
            <a:r>
              <a:rPr lang="en-US" dirty="0"/>
              <a:t> </a:t>
            </a:r>
            <a:r>
              <a:rPr lang="ru-RU" dirty="0"/>
              <a:t>(измерение напряжения постоянного тока) прежде, чем сможете прочитать что-нибудь из мультиметра</a:t>
            </a:r>
            <a:r>
              <a:rPr lang="en-US" dirty="0"/>
              <a:t>. </a:t>
            </a:r>
          </a:p>
          <a:p>
            <a:pPr lvl="1" eaLnBrk="1" hangingPunct="1"/>
            <a:r>
              <a:rPr lang="ru-RU" dirty="0"/>
              <a:t>Некоторым прибором нужно время для выполнения задания</a:t>
            </a:r>
            <a:r>
              <a:rPr lang="en-US" dirty="0"/>
              <a:t>. </a:t>
            </a:r>
            <a:r>
              <a:rPr lang="ru-RU" dirty="0"/>
              <a:t>Например</a:t>
            </a:r>
            <a:r>
              <a:rPr lang="en-US" dirty="0"/>
              <a:t>, </a:t>
            </a:r>
            <a:r>
              <a:rPr lang="ru-RU" dirty="0"/>
              <a:t>осциллографу может потребоваться несколько секунд для запоминания осциллограммы в буфере, прежде, чем он отправит вам какие-либо данные</a:t>
            </a:r>
            <a:r>
              <a:rPr lang="en-US" dirty="0"/>
              <a:t>. </a:t>
            </a:r>
            <a:r>
              <a:rPr lang="ru-RU" dirty="0"/>
              <a:t>В примере на рисунке выше возвращается ошибка таймаута до тех пор, пока вы не увеличите время таймаута</a:t>
            </a:r>
            <a:r>
              <a:rPr lang="en-US" dirty="0"/>
              <a:t>. </a:t>
            </a:r>
            <a:r>
              <a:rPr lang="ru-RU" dirty="0"/>
              <a:t>Далее описывается,</a:t>
            </a:r>
            <a:r>
              <a:rPr lang="ru-RU" baseline="0" dirty="0"/>
              <a:t> как можно изменить </a:t>
            </a:r>
            <a:r>
              <a:rPr lang="ru-RU" dirty="0"/>
              <a:t>время таймаута, но вначале вы должны создать </a:t>
            </a:r>
            <a:r>
              <a:rPr lang="en-US" dirty="0"/>
              <a:t>VI</a:t>
            </a:r>
            <a:r>
              <a:rPr lang="ru-RU" dirty="0"/>
              <a:t>, в котором используются функции </a:t>
            </a:r>
            <a:r>
              <a:rPr lang="en-US" dirty="0"/>
              <a:t>VISA </a:t>
            </a:r>
            <a:r>
              <a:rPr lang="ru-RU" dirty="0"/>
              <a:t>для связи с прибором</a:t>
            </a:r>
            <a:r>
              <a:rPr lang="en-US" dirty="0"/>
              <a:t>.</a:t>
            </a:r>
          </a:p>
        </p:txBody>
      </p:sp>
      <p:sp>
        <p:nvSpPr>
          <p:cNvPr id="690179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VISA </a:t>
            </a:r>
            <a:r>
              <a:rPr lang="ru-RU" dirty="0"/>
              <a:t>и последовательный порт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en-US" dirty="0"/>
              <a:t>VISA Configure Serial Port VI </a:t>
            </a:r>
            <a:r>
              <a:rPr lang="ru-RU" dirty="0"/>
              <a:t>инициализирует порт, определенный именем ресурса </a:t>
            </a:r>
            <a:r>
              <a:rPr lang="en-US" dirty="0"/>
              <a:t>VISA </a:t>
            </a:r>
            <a:r>
              <a:rPr lang="ru-RU" dirty="0"/>
              <a:t>, в соответствии с заданными настройками.</a:t>
            </a:r>
            <a:endParaRPr lang="en-US" dirty="0"/>
          </a:p>
          <a:p>
            <a:pPr lvl="1" eaLnBrk="1" hangingPunct="1"/>
            <a:r>
              <a:rPr lang="en-US" dirty="0"/>
              <a:t>Timeout </a:t>
            </a:r>
            <a:r>
              <a:rPr lang="ru-RU" dirty="0"/>
              <a:t>устанавливает значение времени</a:t>
            </a:r>
            <a:r>
              <a:rPr lang="ru-RU" baseline="0" dirty="0"/>
              <a:t> ожидания при обмене данными через последовательный порт</a:t>
            </a:r>
            <a:r>
              <a:rPr lang="en-US" dirty="0"/>
              <a:t>. Baud rate (</a:t>
            </a:r>
            <a:r>
              <a:rPr lang="ru-RU" dirty="0"/>
              <a:t>скорость передачи)</a:t>
            </a:r>
            <a:r>
              <a:rPr lang="en-US" dirty="0"/>
              <a:t>, data bits</a:t>
            </a:r>
            <a:r>
              <a:rPr lang="ru-RU" dirty="0"/>
              <a:t> (биты данных)</a:t>
            </a:r>
            <a:r>
              <a:rPr lang="en-US" dirty="0"/>
              <a:t>, parity</a:t>
            </a:r>
            <a:r>
              <a:rPr lang="ru-RU" dirty="0"/>
              <a:t> (контроль четности) и управление потоками данных задают соответствующие параметры для последовательного порта. Входной</a:t>
            </a:r>
            <a:r>
              <a:rPr lang="ru-RU" baseline="0" dirty="0"/>
              <a:t> и выходной кластеры ошибок содержат информацию об условиях появления ошибок в </a:t>
            </a:r>
            <a:r>
              <a:rPr lang="ru-RU" dirty="0"/>
              <a:t>этом </a:t>
            </a:r>
            <a:r>
              <a:rPr lang="en-US" dirty="0"/>
              <a:t>VI.</a:t>
            </a:r>
          </a:p>
          <a:p>
            <a:pPr lvl="1" eaLnBrk="1" hangingPunct="1"/>
            <a:r>
              <a:rPr lang="ru-RU" dirty="0"/>
              <a:t>В примере показано, как отправить команду запроса идентификации 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*IDN? </a:t>
            </a:r>
            <a:r>
              <a:rPr lang="ru-RU" sz="1000" dirty="0">
                <a:latin typeface="Courier New" pitchFamily="49" charset="0"/>
                <a:cs typeface="Courier New" pitchFamily="49" charset="0"/>
              </a:rPr>
              <a:t>прибору, подключенному к последовательному порту</a:t>
            </a:r>
            <a:r>
              <a:rPr lang="ru-RU" sz="1000" baseline="0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/>
              <a:t>COM2. VISA Configure Serial Port VI </a:t>
            </a:r>
            <a:r>
              <a:rPr lang="ru-RU" dirty="0"/>
              <a:t>открывает</a:t>
            </a:r>
            <a:r>
              <a:rPr lang="ru-RU" baseline="0" dirty="0"/>
              <a:t> связь </a:t>
            </a:r>
            <a:r>
              <a:rPr lang="ru-RU" dirty="0"/>
              <a:t>с портом </a:t>
            </a:r>
            <a:r>
              <a:rPr lang="en-US" dirty="0"/>
              <a:t>COM2 </a:t>
            </a:r>
            <a:r>
              <a:rPr lang="ru-RU" dirty="0"/>
              <a:t>и устанавливает следующие настройки: </a:t>
            </a:r>
            <a:r>
              <a:rPr lang="en-US" dirty="0"/>
              <a:t>9,600 </a:t>
            </a:r>
            <a:r>
              <a:rPr lang="ru-RU" dirty="0"/>
              <a:t>бод</a:t>
            </a:r>
            <a:r>
              <a:rPr lang="en-US" dirty="0"/>
              <a:t>, </a:t>
            </a:r>
            <a:r>
              <a:rPr lang="ru-RU" dirty="0"/>
              <a:t>8 бит данных</a:t>
            </a:r>
            <a:r>
              <a:rPr lang="en-US" dirty="0"/>
              <a:t>, </a:t>
            </a:r>
            <a:r>
              <a:rPr lang="ru-RU" dirty="0"/>
              <a:t>контроль нечетности</a:t>
            </a:r>
            <a:r>
              <a:rPr lang="en-US" dirty="0"/>
              <a:t>, 1 </a:t>
            </a:r>
            <a:r>
              <a:rPr lang="ru-RU" dirty="0"/>
              <a:t>стоп бит и программное квитирование </a:t>
            </a:r>
            <a:r>
              <a:rPr lang="en-US" dirty="0"/>
              <a:t>XON/XOFF. </a:t>
            </a:r>
            <a:r>
              <a:rPr lang="ru-RU" dirty="0"/>
              <a:t>Затем функция </a:t>
            </a:r>
            <a:r>
              <a:rPr lang="en-US" dirty="0"/>
              <a:t>VISA Write </a:t>
            </a:r>
            <a:r>
              <a:rPr lang="ru-RU" dirty="0"/>
              <a:t>отправляет команду</a:t>
            </a:r>
            <a:r>
              <a:rPr lang="en-US" dirty="0"/>
              <a:t>. </a:t>
            </a:r>
            <a:r>
              <a:rPr lang="ru-RU" dirty="0"/>
              <a:t>Функция </a:t>
            </a:r>
            <a:r>
              <a:rPr lang="en-US" dirty="0"/>
              <a:t>VISA Read </a:t>
            </a:r>
            <a:r>
              <a:rPr lang="ru-RU" dirty="0"/>
              <a:t>считывает до 200 байт в буфер чтения</a:t>
            </a:r>
            <a:r>
              <a:rPr lang="en-US" dirty="0"/>
              <a:t>, </a:t>
            </a:r>
            <a:r>
              <a:rPr lang="ru-RU" dirty="0"/>
              <a:t>а </a:t>
            </a:r>
            <a:r>
              <a:rPr lang="en-US" dirty="0"/>
              <a:t>Simple Error Handler VI </a:t>
            </a:r>
            <a:r>
              <a:rPr lang="ru-RU" dirty="0"/>
              <a:t>проверяет условия возникновения</a:t>
            </a:r>
            <a:r>
              <a:rPr lang="ru-RU" baseline="0" dirty="0"/>
              <a:t> ошибки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Что такое драйвер измерительного прибора</a:t>
            </a:r>
            <a:r>
              <a:rPr lang="en-US" dirty="0"/>
              <a:t>?</a:t>
            </a:r>
          </a:p>
          <a:p>
            <a:pPr lvl="1" eaLnBrk="1" hangingPunct="1"/>
            <a:r>
              <a:rPr lang="ru-RU" dirty="0"/>
              <a:t>Драйвер измерительного прибора – это набор функций высокого уровня,</a:t>
            </a:r>
            <a:r>
              <a:rPr lang="ru-RU" baseline="0" dirty="0"/>
              <a:t> которые обеспечивают связь с </a:t>
            </a:r>
            <a:r>
              <a:rPr lang="ru-RU" sz="1100" dirty="0"/>
              <a:t>программируемым измерительным прибором</a:t>
            </a:r>
            <a:r>
              <a:rPr lang="ru-RU" baseline="0" dirty="0"/>
              <a:t> и управление им</a:t>
            </a:r>
            <a:r>
              <a:rPr lang="en-US" dirty="0"/>
              <a:t>. </a:t>
            </a:r>
            <a:r>
              <a:rPr lang="ru-RU" dirty="0"/>
              <a:t>В </a:t>
            </a:r>
            <a:r>
              <a:rPr lang="en-US" dirty="0"/>
              <a:t>LabVIEW</a:t>
            </a:r>
            <a:r>
              <a:rPr lang="ru-RU" dirty="0"/>
              <a:t> драйвер прибора представляет собой набор </a:t>
            </a:r>
            <a:r>
              <a:rPr lang="en-US" dirty="0"/>
              <a:t>VI</a:t>
            </a:r>
            <a:r>
              <a:rPr lang="ru-RU" dirty="0"/>
              <a:t>, использующих для связи с прибором </a:t>
            </a:r>
            <a:r>
              <a:rPr lang="ru-RU" baseline="0" dirty="0"/>
              <a:t>встроенные в </a:t>
            </a:r>
            <a:r>
              <a:rPr lang="en-US" dirty="0"/>
              <a:t>LabVIEW </a:t>
            </a:r>
            <a:r>
              <a:rPr lang="ru-RU" dirty="0"/>
              <a:t>функции ввода-вывода </a:t>
            </a:r>
            <a:r>
              <a:rPr lang="en-US" dirty="0"/>
              <a:t>VISA. </a:t>
            </a:r>
            <a:r>
              <a:rPr lang="ru-RU" dirty="0"/>
              <a:t>Каждый </a:t>
            </a:r>
            <a:r>
              <a:rPr lang="en-US" dirty="0"/>
              <a:t>VI </a:t>
            </a:r>
            <a:r>
              <a:rPr lang="ru-RU" dirty="0"/>
              <a:t>предназначен для</a:t>
            </a:r>
            <a:r>
              <a:rPr lang="ru-RU" baseline="0" dirty="0"/>
              <a:t> программно реализуемой операции, такой, как конфигурирование</a:t>
            </a:r>
            <a:r>
              <a:rPr lang="en-US" dirty="0"/>
              <a:t>, </a:t>
            </a:r>
            <a:r>
              <a:rPr lang="ru-RU" dirty="0"/>
              <a:t>чтение</a:t>
            </a:r>
            <a:r>
              <a:rPr lang="en-US" dirty="0"/>
              <a:t>, </a:t>
            </a:r>
            <a:r>
              <a:rPr lang="ru-RU" dirty="0"/>
              <a:t>запись или запуск</a:t>
            </a:r>
            <a:r>
              <a:rPr lang="ru-RU" baseline="0" dirty="0"/>
              <a:t> прибора</a:t>
            </a:r>
            <a:r>
              <a:rPr lang="en-US" dirty="0"/>
              <a:t>. </a:t>
            </a:r>
            <a:r>
              <a:rPr lang="ru-RU" dirty="0"/>
              <a:t>Драйверы прибора не требуют знаний об использовании</a:t>
            </a:r>
            <a:r>
              <a:rPr lang="ru-RU" baseline="0" dirty="0"/>
              <a:t> прибора</a:t>
            </a:r>
            <a:r>
              <a:rPr lang="en-US" dirty="0"/>
              <a:t>. </a:t>
            </a:r>
            <a:r>
              <a:rPr lang="ru-RU" dirty="0"/>
              <a:t>Однако преимущество драйверов состоит</a:t>
            </a:r>
            <a:r>
              <a:rPr lang="ru-RU" baseline="0" dirty="0"/>
              <a:t> в том, что они упрощают управление прибором и уменьшают время разработки программ испытаний</a:t>
            </a:r>
            <a:r>
              <a:rPr lang="en-US" dirty="0"/>
              <a:t>, </a:t>
            </a:r>
            <a:r>
              <a:rPr lang="ru-RU" dirty="0"/>
              <a:t>исключая необходимость изучения сложных команд программирования низкого уровня для каждого отдельного прибора</a:t>
            </a:r>
            <a:r>
              <a:rPr lang="en-US" dirty="0"/>
              <a:t>. </a:t>
            </a:r>
            <a:r>
              <a:rPr lang="ru-RU" dirty="0"/>
              <a:t>Оформленный графически простой в применении драйвер берет на себя непонятные команды прибора и изменения </a:t>
            </a:r>
            <a:r>
              <a:rPr lang="ru-RU" baseline="0" dirty="0"/>
              <a:t>протокола </a:t>
            </a:r>
            <a:r>
              <a:rPr lang="ru-RU" dirty="0"/>
              <a:t>коммуникаций</a:t>
            </a:r>
            <a:r>
              <a:rPr lang="ru-RU" baseline="0" dirty="0"/>
              <a:t> по шине</a:t>
            </a:r>
            <a:r>
              <a:rPr lang="en-US" dirty="0"/>
              <a:t>, </a:t>
            </a:r>
            <a:r>
              <a:rPr lang="ru-RU" dirty="0"/>
              <a:t>предоставляя пользователю простую для понимания среду управления измерительным прибором</a:t>
            </a:r>
            <a:r>
              <a:rPr lang="en-US" dirty="0"/>
              <a:t>.</a:t>
            </a:r>
            <a:endParaRPr lang="ru-RU" dirty="0"/>
          </a:p>
          <a:p>
            <a:pPr lvl="1" eaLnBrk="1" hangingPunct="1"/>
            <a:r>
              <a:rPr lang="ru-RU" dirty="0"/>
              <a:t>Например</a:t>
            </a:r>
            <a:r>
              <a:rPr lang="en-US" dirty="0"/>
              <a:t>, </a:t>
            </a:r>
            <a:r>
              <a:rPr lang="ru-RU" dirty="0"/>
              <a:t>вместо попытки отправки в порт </a:t>
            </a:r>
            <a:r>
              <a:rPr lang="en-US" dirty="0"/>
              <a:t>RS-232 </a:t>
            </a:r>
            <a:r>
              <a:rPr lang="ru-RU" dirty="0"/>
              <a:t>строку 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*TST?</a:t>
            </a:r>
            <a:r>
              <a:rPr lang="ru-RU" dirty="0"/>
              <a:t>, пользователь просто видит </a:t>
            </a:r>
            <a:r>
              <a:rPr lang="en-US" dirty="0"/>
              <a:t>LabVIEW subVI </a:t>
            </a:r>
            <a:r>
              <a:rPr lang="en-US" sz="1000" dirty="0">
                <a:latin typeface="Courier New" pitchFamily="49" charset="0"/>
                <a:cs typeface="Courier New" pitchFamily="49" charset="0"/>
              </a:rPr>
              <a:t>Self-test.vi</a:t>
            </a:r>
            <a:r>
              <a:rPr lang="en-US" dirty="0"/>
              <a:t>. </a:t>
            </a:r>
          </a:p>
        </p:txBody>
      </p:sp>
      <p:sp>
        <p:nvSpPr>
          <p:cNvPr id="692227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ru-RU" dirty="0"/>
              <a:t>Используемый вами драйвер измерительного прибора содержит программный код, специфичный для данного прибора.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ru-RU" dirty="0"/>
              <a:t>Поэтому когда вы заменяете прибор, замените и </a:t>
            </a:r>
            <a:r>
              <a:rPr lang="en-US" dirty="0"/>
              <a:t>VI </a:t>
            </a:r>
            <a:r>
              <a:rPr lang="ru-RU" dirty="0"/>
              <a:t>драйвера заменяемого прибора на </a:t>
            </a:r>
            <a:r>
              <a:rPr lang="en-US" dirty="0"/>
              <a:t>VI</a:t>
            </a:r>
            <a:r>
              <a:rPr lang="ru-RU" dirty="0"/>
              <a:t> драйвера нового прибора, это существенно сократит время переработки проекта. Драйвер прибора помогает сделать тестовое приложение проще для сопровождения, поскольку драйвер содержит все функции ввода-вывода прибора в одной библиотеке,</a:t>
            </a:r>
            <a:r>
              <a:rPr lang="ru-RU" baseline="0" dirty="0"/>
              <a:t> отдельно от остального кода. При замене оборудования обновление программного приложения упрощается, т.к.  драйвер прибора содержит весь специфичный для данного прибора код. </a:t>
            </a:r>
            <a:endParaRPr lang="en-US" dirty="0"/>
          </a:p>
          <a:p>
            <a:pPr eaLnBrk="1" hangingPunct="1"/>
            <a:endParaRPr lang="en-US" dirty="0"/>
          </a:p>
        </p:txBody>
      </p:sp>
      <p:sp>
        <p:nvSpPr>
          <p:cNvPr id="693251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2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 некоторых следующих слайдах обсудим основные типы данных</a:t>
            </a:r>
            <a:r>
              <a:rPr lang="en-US" dirty="0"/>
              <a:t>: </a:t>
            </a:r>
            <a:r>
              <a:rPr lang="ru-RU" dirty="0"/>
              <a:t>числовой,</a:t>
            </a:r>
            <a:r>
              <a:rPr lang="ru-RU" baseline="0" dirty="0"/>
              <a:t> строковый и булевский</a:t>
            </a:r>
            <a:r>
              <a:rPr lang="en-US" dirty="0"/>
              <a:t>. </a:t>
            </a:r>
            <a:r>
              <a:rPr lang="ru-RU" dirty="0"/>
              <a:t>Здесь же рассмотрим сведения, имеющие отношение только для лицевой панели, -</a:t>
            </a:r>
            <a:r>
              <a:rPr lang="en-US" dirty="0"/>
              <a:t> </a:t>
            </a:r>
            <a:r>
              <a:rPr lang="ru-RU" dirty="0"/>
              <a:t>внешний вид и тип данных элементов управления/индикации</a:t>
            </a:r>
            <a:r>
              <a:rPr lang="en-US" dirty="0"/>
              <a:t>.</a:t>
            </a:r>
          </a:p>
          <a:p>
            <a:pPr eaLnBrk="1" hangingPunct="1"/>
            <a:r>
              <a:rPr lang="ru-RU" dirty="0"/>
              <a:t>Представление данных, механические действия и строковые</a:t>
            </a:r>
            <a:r>
              <a:rPr lang="ru-RU" baseline="0" dirty="0"/>
              <a:t> индикаторы м</a:t>
            </a:r>
            <a:r>
              <a:rPr lang="ru-RU" dirty="0"/>
              <a:t>ы обсудим в следующей лекции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42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Блок-диаграмма инициализирует цифровой мультиметр </a:t>
            </a:r>
            <a:r>
              <a:rPr lang="en-US" dirty="0"/>
              <a:t>Agilent 34401 (DMM), </a:t>
            </a:r>
            <a:r>
              <a:rPr lang="ru-RU" dirty="0"/>
              <a:t>используя </a:t>
            </a:r>
            <a:r>
              <a:rPr lang="en-US" dirty="0"/>
              <a:t>VI </a:t>
            </a:r>
            <a:r>
              <a:rPr lang="ru-RU" dirty="0"/>
              <a:t>конфигурирования для выбора разрешающей способности</a:t>
            </a:r>
            <a:r>
              <a:rPr lang="ru-RU" baseline="0" dirty="0"/>
              <a:t> и диапазона,</a:t>
            </a:r>
            <a:r>
              <a:rPr lang="en-US" dirty="0"/>
              <a:t> </a:t>
            </a:r>
            <a:r>
              <a:rPr lang="ru-RU" dirty="0"/>
              <a:t>выбора функции, разрешения или запрещения автоматического выбора диапазона</a:t>
            </a:r>
            <a:r>
              <a:rPr lang="en-US" dirty="0"/>
              <a:t>, </a:t>
            </a:r>
            <a:r>
              <a:rPr lang="ru-RU" dirty="0"/>
              <a:t>использует </a:t>
            </a:r>
            <a:r>
              <a:rPr lang="en-US" dirty="0"/>
              <a:t>VI </a:t>
            </a:r>
            <a:r>
              <a:rPr lang="ru-RU" dirty="0"/>
              <a:t>для чтения результата</a:t>
            </a:r>
            <a:r>
              <a:rPr lang="ru-RU" baseline="0" dirty="0"/>
              <a:t> однократного измерения, закрывает прибор и проверяет ошибки.</a:t>
            </a:r>
            <a:endParaRPr lang="en-US" dirty="0"/>
          </a:p>
        </p:txBody>
      </p:sp>
      <p:sp>
        <p:nvSpPr>
          <p:cNvPr id="6942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60119D2A-C462-4F80-BB33-9D07BCC4A0B1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246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2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20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defTabSz="912813" eaLnBrk="1" hangingPunct="1">
              <a:tabLst/>
            </a:pPr>
            <a:endParaRPr lang="en-US" dirty="0"/>
          </a:p>
        </p:txBody>
      </p:sp>
      <p:sp>
        <p:nvSpPr>
          <p:cNvPr id="6953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2AF6F50D-480E-457B-84EF-238C81E65572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247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63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В Упражнении </a:t>
            </a:r>
            <a:r>
              <a:rPr lang="en-US" b="1" dirty="0"/>
              <a:t>6-3</a:t>
            </a:r>
            <a:r>
              <a:rPr lang="ru-RU" b="1" dirty="0"/>
              <a:t> </a:t>
            </a:r>
            <a:r>
              <a:rPr lang="en-US" b="1" dirty="0"/>
              <a:t>, VI</a:t>
            </a:r>
            <a:r>
              <a:rPr lang="ru-RU" b="1" dirty="0"/>
              <a:t> каких типов выполняются вне цикла </a:t>
            </a:r>
            <a:r>
              <a:rPr lang="en-US" b="1" dirty="0"/>
              <a:t>While?</a:t>
            </a:r>
          </a:p>
          <a:p>
            <a:pPr eaLnBrk="1" hangingPunct="1"/>
            <a:r>
              <a:rPr lang="en-US" dirty="0"/>
              <a:t>VI</a:t>
            </a:r>
            <a:r>
              <a:rPr lang="ru-RU" dirty="0"/>
              <a:t>, которые</a:t>
            </a:r>
            <a:r>
              <a:rPr lang="ru-RU" baseline="0" dirty="0"/>
              <a:t> нужны только для однократного вызова </a:t>
            </a:r>
            <a:r>
              <a:rPr lang="en-US" dirty="0"/>
              <a:t>(</a:t>
            </a:r>
            <a:r>
              <a:rPr lang="ru-RU" dirty="0"/>
              <a:t>не непрерывного</a:t>
            </a:r>
            <a:r>
              <a:rPr lang="en-US" dirty="0"/>
              <a:t>)</a:t>
            </a:r>
            <a:r>
              <a:rPr lang="ru-RU" dirty="0"/>
              <a:t>, такие, как </a:t>
            </a:r>
            <a:r>
              <a:rPr lang="en-US" dirty="0" err="1"/>
              <a:t>DAQmx</a:t>
            </a:r>
            <a:r>
              <a:rPr lang="en-US" dirty="0"/>
              <a:t> Create Virtual Channel </a:t>
            </a:r>
            <a:r>
              <a:rPr lang="ru-RU" dirty="0"/>
              <a:t>и </a:t>
            </a:r>
            <a:r>
              <a:rPr lang="en-US" dirty="0" err="1"/>
              <a:t>DAQmx</a:t>
            </a:r>
            <a:r>
              <a:rPr lang="en-US" dirty="0"/>
              <a:t> Clear Task.</a:t>
            </a:r>
          </a:p>
          <a:p>
            <a:r>
              <a:rPr lang="ru-RU" b="1" dirty="0"/>
              <a:t>В Упражнении </a:t>
            </a:r>
            <a:r>
              <a:rPr lang="en-US" b="1" dirty="0"/>
              <a:t>6-4, </a:t>
            </a:r>
            <a:r>
              <a:rPr lang="ru-RU" b="1" dirty="0"/>
              <a:t>как нужно модифицировать примеры программ, если вы хотите собирать данные непрерывно</a:t>
            </a:r>
            <a:r>
              <a:rPr lang="en-US" b="1" dirty="0"/>
              <a:t>?</a:t>
            </a:r>
          </a:p>
          <a:p>
            <a:r>
              <a:rPr lang="ru-RU" dirty="0"/>
              <a:t>Расположите цикл </a:t>
            </a:r>
            <a:r>
              <a:rPr lang="en-US" dirty="0"/>
              <a:t>While </a:t>
            </a:r>
            <a:r>
              <a:rPr lang="ru-RU" dirty="0"/>
              <a:t>вокруг функции чтения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</p:txBody>
      </p:sp>
      <p:sp>
        <p:nvSpPr>
          <p:cNvPr id="6963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39826E41-A1D3-446F-B844-DED79FF23B92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248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34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1F67ABDC-858E-4627-B184-35DBEAF06A6B}" type="slidenum">
              <a:rPr lang="en-US" sz="1200" b="1">
                <a:solidFill>
                  <a:srgbClr val="FFFFFF"/>
                </a:solidFill>
                <a:latin typeface="Arial" charset="0"/>
              </a:rPr>
              <a:pPr algn="r" eaLnBrk="0" hangingPunct="0"/>
              <a:t>249</a:t>
            </a:fld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9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73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a.</a:t>
            </a:r>
          </a:p>
        </p:txBody>
      </p:sp>
    </p:spTree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37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75F37795-A0B2-4387-A241-E0FB900D9325}" type="slidenum">
              <a:rPr lang="en-US" sz="1200" b="1">
                <a:solidFill>
                  <a:srgbClr val="FFFFFF"/>
                </a:solidFill>
                <a:latin typeface="Arial" charset="0"/>
              </a:rPr>
              <a:pPr algn="r" eaLnBrk="0" hangingPunct="0"/>
              <a:t>250</a:t>
            </a:fld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9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a.</a:t>
            </a:r>
          </a:p>
        </p:txBody>
      </p:sp>
    </p:spTree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3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CA11D23C-74D5-4599-8D1D-5E9E2AFA2E2F}" type="slidenum">
              <a:rPr lang="en-US" sz="1200" b="1">
                <a:solidFill>
                  <a:srgbClr val="FFFFFF"/>
                </a:solidFill>
                <a:latin typeface="Arial" charset="0"/>
              </a:rPr>
              <a:pPr algn="r" eaLnBrk="0" hangingPunct="0"/>
              <a:t>251</a:t>
            </a:fld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69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9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a.</a:t>
            </a:r>
          </a:p>
        </p:txBody>
      </p:sp>
    </p:spTree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1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3F04472D-EE8C-4563-A7E2-2A9A41FFFA22}" type="slidenum">
              <a:rPr lang="en-US" sz="1200" b="1">
                <a:solidFill>
                  <a:srgbClr val="FFFFFF"/>
                </a:solidFill>
                <a:latin typeface="Arial" charset="0"/>
              </a:rPr>
              <a:pPr algn="r" eaLnBrk="0" hangingPunct="0"/>
              <a:t>252</a:t>
            </a:fld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0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04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Ответ - - </a:t>
            </a:r>
            <a:r>
              <a:rPr lang="en-US" dirty="0"/>
              <a:t>is a.</a:t>
            </a:r>
          </a:p>
          <a:p>
            <a:pPr defTabSz="912813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D8CBAC50-BB2F-4CAD-AB6D-8FED16A294F9}" type="slidenum">
              <a:rPr lang="en-US" sz="1200" b="1">
                <a:solidFill>
                  <a:srgbClr val="FFFFFF"/>
                </a:solidFill>
                <a:latin typeface="Arial" charset="0"/>
              </a:rPr>
              <a:pPr algn="r" eaLnBrk="0" hangingPunct="0"/>
              <a:t>253</a:t>
            </a:fld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0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d.</a:t>
            </a:r>
          </a:p>
          <a:p>
            <a:pPr defTabSz="912813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6CB7DABD-204C-469D-8266-546FE67D694B}" type="slidenum">
              <a:rPr lang="en-US" sz="1200" b="1">
                <a:solidFill>
                  <a:srgbClr val="FFFFFF"/>
                </a:solidFill>
                <a:latin typeface="Arial" charset="0"/>
              </a:rPr>
              <a:pPr algn="r" eaLnBrk="0" hangingPunct="0"/>
              <a:t>254</a:t>
            </a:fld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0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24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d.</a:t>
            </a:r>
          </a:p>
          <a:p>
            <a:pPr defTabSz="912813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F5DF9E75-AABC-40FF-8AC9-E7FF5966E002}" type="slidenum">
              <a:rPr lang="en-US" sz="1200" b="1">
                <a:solidFill>
                  <a:srgbClr val="FFFFFF"/>
                </a:solidFill>
                <a:latin typeface="Arial" charset="0"/>
              </a:rPr>
              <a:pPr algn="r" eaLnBrk="0" hangingPunct="0"/>
              <a:t>255</a:t>
            </a:fld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0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a.</a:t>
            </a:r>
          </a:p>
          <a:p>
            <a:pPr defTabSz="912813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3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33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Использование булевских объектов обсудим позднее</a:t>
            </a:r>
            <a:r>
              <a:rPr lang="en-US" dirty="0"/>
              <a:t>, </a:t>
            </a:r>
            <a:r>
              <a:rPr lang="ru-RU" dirty="0"/>
              <a:t>здесь их только обозначим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51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C43ECEC3-058A-4FCB-ACC1-5E180A09BD28}" type="slidenum">
              <a:rPr lang="en-US" sz="1200" b="1">
                <a:solidFill>
                  <a:srgbClr val="FFFFFF"/>
                </a:solidFill>
                <a:latin typeface="Arial" charset="0"/>
              </a:rPr>
              <a:pPr algn="r" eaLnBrk="0" hangingPunct="0"/>
              <a:t>256</a:t>
            </a:fld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0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a.</a:t>
            </a:r>
          </a:p>
        </p:txBody>
      </p:sp>
    </p:spTree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5B46B281-F0A9-45C5-91C0-1F0028368510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257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0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На эту лекцию вместе с упражнениями</a:t>
            </a:r>
            <a:r>
              <a:rPr lang="ru-RU" baseline="0" dirty="0"/>
              <a:t> нужно </a:t>
            </a:r>
            <a:r>
              <a:rPr lang="en-US" dirty="0"/>
              <a:t>~</a:t>
            </a:r>
            <a:r>
              <a:rPr lang="ru-RU" dirty="0"/>
              <a:t>1</a:t>
            </a:r>
            <a:r>
              <a:rPr lang="en-US" dirty="0"/>
              <a:t> </a:t>
            </a:r>
            <a:r>
              <a:rPr lang="ru-RU" dirty="0"/>
              <a:t>час</a:t>
            </a:r>
            <a:r>
              <a:rPr lang="en-US" dirty="0"/>
              <a:t>.</a:t>
            </a:r>
          </a:p>
          <a:p>
            <a:pPr defTabSz="912813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781F516D-5479-4E40-BCCB-44E0D837BF2D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258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0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58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9A680FF2-A95B-4771-AC90-2EC94968985C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259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0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61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EBCA466C-35DF-48B6-8450-F6AE029E0552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260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0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6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96C649FF-1460-4885-9C92-9AFFF2AE118E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261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0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65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F1790B90-17DB-4035-B25C-759557CD2871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262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1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06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16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Вы можете назначить каждый вход обязательным,</a:t>
            </a:r>
            <a:r>
              <a:rPr lang="en-US" dirty="0"/>
              <a:t> </a:t>
            </a:r>
            <a:r>
              <a:rPr lang="ru-RU" dirty="0"/>
              <a:t>рекомендованным и необязательным в вашем </a:t>
            </a:r>
            <a:r>
              <a:rPr lang="en-US" dirty="0"/>
              <a:t>subVI</a:t>
            </a:r>
          </a:p>
          <a:p>
            <a:pPr eaLnBrk="1" hangingPunct="1"/>
            <a:r>
              <a:rPr lang="ru-RU" dirty="0"/>
              <a:t>Щелкните правой кнопкой по терминалу на панели подключения и выберите </a:t>
            </a:r>
            <a:r>
              <a:rPr lang="en-US" b="1" dirty="0"/>
              <a:t>This Connection Is</a:t>
            </a:r>
            <a:r>
              <a:rPr lang="en-US" dirty="0"/>
              <a:t>.</a:t>
            </a:r>
          </a:p>
          <a:p>
            <a:pPr eaLnBrk="1" hangingPunct="1"/>
            <a:r>
              <a:rPr lang="ru-RU" dirty="0"/>
              <a:t>Выберите</a:t>
            </a:r>
            <a:r>
              <a:rPr lang="ru-RU" baseline="0" dirty="0"/>
              <a:t> </a:t>
            </a:r>
            <a:r>
              <a:rPr lang="en-US" dirty="0"/>
              <a:t>Required</a:t>
            </a:r>
            <a:r>
              <a:rPr lang="ru-RU" dirty="0"/>
              <a:t> (обязательный)</a:t>
            </a:r>
            <a:r>
              <a:rPr lang="en-US" dirty="0"/>
              <a:t>, Recommended</a:t>
            </a:r>
            <a:r>
              <a:rPr lang="ru-RU" dirty="0"/>
              <a:t> (рекомендованный) или </a:t>
            </a:r>
            <a:r>
              <a:rPr lang="en-US" dirty="0"/>
              <a:t>Optional</a:t>
            </a:r>
            <a:r>
              <a:rPr lang="ru-RU" dirty="0"/>
              <a:t> (необязательный)</a:t>
            </a:r>
            <a:r>
              <a:rPr lang="en-US" dirty="0"/>
              <a:t>.</a:t>
            </a:r>
          </a:p>
          <a:p>
            <a:pPr eaLnBrk="1" hangingPunct="1"/>
            <a:r>
              <a:rPr lang="ru-RU" dirty="0"/>
              <a:t>По умолчанию </a:t>
            </a:r>
            <a:r>
              <a:rPr lang="en-US" dirty="0"/>
              <a:t>LabVIEW </a:t>
            </a:r>
            <a:r>
              <a:rPr lang="ru-RU" dirty="0"/>
              <a:t>устанавливает входы (и выходы?) создаваемого </a:t>
            </a:r>
            <a:r>
              <a:rPr lang="en-US" dirty="0"/>
              <a:t>VI</a:t>
            </a:r>
            <a:r>
              <a:rPr lang="ru-RU" dirty="0"/>
              <a:t>, как рекомендованные</a:t>
            </a:r>
            <a:r>
              <a:rPr lang="en-US" dirty="0"/>
              <a:t>.</a:t>
            </a:r>
          </a:p>
          <a:p>
            <a:pPr eaLnBrk="1" hangingPunct="1"/>
            <a:r>
              <a:rPr lang="ru-RU" dirty="0"/>
              <a:t>Назначайте терминал обязательным, только если такое свойство этого входа необходимо, чтобы </a:t>
            </a:r>
            <a:r>
              <a:rPr lang="en-US" dirty="0"/>
              <a:t>VI</a:t>
            </a:r>
            <a:r>
              <a:rPr lang="ru-RU" dirty="0"/>
              <a:t> работал правильно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70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3D9413DB-A7C4-44AA-A4DD-4C83B0A81D34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277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1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27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25 минут</a:t>
            </a:r>
            <a:endParaRPr lang="en-US" dirty="0"/>
          </a:p>
        </p:txBody>
      </p:sp>
    </p:spTree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37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2813">
              <a:tabLst/>
            </a:pPr>
            <a:r>
              <a:rPr lang="ru-RU" b="1" dirty="0"/>
              <a:t>Что нужно сделать, если для этого </a:t>
            </a:r>
            <a:r>
              <a:rPr lang="en-US" b="1" dirty="0"/>
              <a:t>subVI </a:t>
            </a:r>
            <a:r>
              <a:rPr lang="ru-RU" b="1" dirty="0"/>
              <a:t>необходимо </a:t>
            </a:r>
            <a:r>
              <a:rPr lang="en-US" b="1" dirty="0"/>
              <a:t>20 </a:t>
            </a:r>
            <a:r>
              <a:rPr lang="ru-RU" b="1" dirty="0"/>
              <a:t>входов и выходов</a:t>
            </a:r>
            <a:r>
              <a:rPr lang="en-US" b="1" dirty="0"/>
              <a:t>?</a:t>
            </a:r>
          </a:p>
          <a:p>
            <a:pPr defTabSz="912813">
              <a:tabLst/>
            </a:pPr>
            <a:r>
              <a:rPr lang="ru-RU" dirty="0"/>
              <a:t>Есть несколько возможностей</a:t>
            </a:r>
            <a:r>
              <a:rPr lang="en-US" dirty="0"/>
              <a:t>.  </a:t>
            </a:r>
            <a:r>
              <a:rPr lang="ru-RU" dirty="0"/>
              <a:t>Можно разбить </a:t>
            </a:r>
            <a:r>
              <a:rPr lang="en-US" dirty="0"/>
              <a:t>subVI </a:t>
            </a:r>
            <a:r>
              <a:rPr lang="ru-RU" dirty="0"/>
              <a:t>на несколько </a:t>
            </a:r>
            <a:r>
              <a:rPr lang="en-US" dirty="0"/>
              <a:t>subVI</a:t>
            </a:r>
            <a:r>
              <a:rPr lang="ru-RU" dirty="0"/>
              <a:t>, если </a:t>
            </a:r>
            <a:r>
              <a:rPr lang="ru-RU" dirty="0">
                <a:solidFill>
                  <a:srgbClr val="FF0000"/>
                </a:solidFill>
              </a:rPr>
              <a:t>код не модульный</a:t>
            </a:r>
            <a:r>
              <a:rPr lang="en-US" dirty="0"/>
              <a:t>. </a:t>
            </a:r>
            <a:r>
              <a:rPr lang="ru-RU" dirty="0"/>
              <a:t>Если данные</a:t>
            </a:r>
            <a:r>
              <a:rPr lang="ru-RU" baseline="0" dirty="0"/>
              <a:t> для </a:t>
            </a:r>
            <a:r>
              <a:rPr lang="ru-RU" dirty="0"/>
              <a:t>этих 20</a:t>
            </a:r>
            <a:r>
              <a:rPr lang="ru-RU" baseline="0" dirty="0"/>
              <a:t> </a:t>
            </a:r>
            <a:r>
              <a:rPr lang="ru-RU" dirty="0"/>
              <a:t>входов и выходов позволяют, можно объединить несколько входов и несколько выходов в массивы или кластеры</a:t>
            </a:r>
            <a:r>
              <a:rPr lang="en-US" dirty="0"/>
              <a:t>. </a:t>
            </a:r>
            <a:r>
              <a:rPr lang="ru-RU" dirty="0"/>
              <a:t>Вы можете также выбрать панель подключения с 20 входами и выходами, но такой </a:t>
            </a:r>
            <a:r>
              <a:rPr lang="en-US" dirty="0"/>
              <a:t>subVI </a:t>
            </a:r>
            <a:r>
              <a:rPr lang="ru-RU" dirty="0"/>
              <a:t>будет сложно подключать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4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Типы индикаторов раскрываются</a:t>
            </a:r>
            <a:r>
              <a:rPr lang="ru-RU" baseline="0" dirty="0"/>
              <a:t> позднее. Здесь только рассматриваются основные принципы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75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46790516-83D4-4C55-8C7A-8035973CC080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279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1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47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a.</a:t>
            </a:r>
          </a:p>
        </p:txBody>
      </p:sp>
    </p:spTree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3B965C77-F2A2-41BF-AA02-783258E6522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280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1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a.</a:t>
            </a:r>
          </a:p>
          <a:p>
            <a:pPr defTabSz="912813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E60AAC06-D097-4D51-B886-45333C487A54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281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168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0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False. </a:t>
            </a:r>
            <a:r>
              <a:rPr lang="ru-RU" dirty="0"/>
              <a:t>Нет необходимости создавать специальную иконку</a:t>
            </a:r>
            <a:r>
              <a:rPr lang="en-US" dirty="0"/>
              <a:t> </a:t>
            </a:r>
            <a:r>
              <a:rPr lang="ru-RU" dirty="0"/>
              <a:t>для использования </a:t>
            </a:r>
            <a:r>
              <a:rPr lang="en-US" dirty="0"/>
              <a:t>VI </a:t>
            </a:r>
            <a:r>
              <a:rPr lang="ru-RU" dirty="0"/>
              <a:t>в качестве </a:t>
            </a:r>
            <a:r>
              <a:rPr lang="en-US" dirty="0"/>
              <a:t>subVI, </a:t>
            </a:r>
            <a:r>
              <a:rPr lang="ru-RU" dirty="0"/>
              <a:t>но</a:t>
            </a:r>
            <a:r>
              <a:rPr lang="ru-RU" baseline="0" dirty="0"/>
              <a:t> это настоятельно рекомендуется для того, чтобы ваш код был более читабельным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8653873F-69BF-4A47-9E42-56C1D061B147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282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1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8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False. </a:t>
            </a:r>
            <a:r>
              <a:rPr lang="ru-RU" dirty="0"/>
              <a:t>Нет необходимости создавать специальную иконку</a:t>
            </a:r>
            <a:r>
              <a:rPr lang="en-US" dirty="0"/>
              <a:t> </a:t>
            </a:r>
            <a:r>
              <a:rPr lang="ru-RU" dirty="0"/>
              <a:t>для использования </a:t>
            </a:r>
            <a:r>
              <a:rPr lang="en-US" dirty="0"/>
              <a:t>VI </a:t>
            </a:r>
            <a:r>
              <a:rPr lang="ru-RU" dirty="0"/>
              <a:t>в качестве </a:t>
            </a:r>
            <a:r>
              <a:rPr lang="en-US" dirty="0"/>
              <a:t>subVI, </a:t>
            </a:r>
            <a:r>
              <a:rPr lang="ru-RU" dirty="0"/>
              <a:t>но</a:t>
            </a:r>
            <a:r>
              <a:rPr lang="ru-RU" baseline="0" dirty="0"/>
              <a:t> это настоятельно рекомендуется для того, чтобы ваш код был более читабельным</a:t>
            </a:r>
            <a:r>
              <a:rPr lang="en-US" dirty="0"/>
              <a:t>.</a:t>
            </a:r>
          </a:p>
          <a:p>
            <a:pPr defTabSz="912813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8A0E8D3C-D1A9-4F45-A25B-C605CEFB5FCA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283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1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2813" eaLnBrk="1" hangingPunct="1">
              <a:tabLst/>
            </a:pPr>
            <a:r>
              <a:rPr lang="ru-RU" dirty="0"/>
              <a:t>На эту лекцию вместе с упражнениями</a:t>
            </a:r>
            <a:r>
              <a:rPr lang="ru-RU" baseline="0" dirty="0"/>
              <a:t> нужно </a:t>
            </a:r>
            <a:r>
              <a:rPr lang="en-US" dirty="0"/>
              <a:t>~</a:t>
            </a:r>
            <a:r>
              <a:rPr lang="ru-RU" dirty="0"/>
              <a:t>1</a:t>
            </a:r>
            <a:r>
              <a:rPr lang="en-US" dirty="0"/>
              <a:t> </a:t>
            </a:r>
            <a:r>
              <a:rPr lang="ru-RU" dirty="0"/>
              <a:t>час</a:t>
            </a:r>
            <a:r>
              <a:rPr lang="en-US" dirty="0"/>
              <a:t> 10 </a:t>
            </a:r>
            <a:r>
              <a:rPr lang="ru-RU" dirty="0"/>
              <a:t>минут</a:t>
            </a:r>
            <a:r>
              <a:rPr lang="en-US" dirty="0"/>
              <a:t>.</a:t>
            </a:r>
          </a:p>
          <a:p>
            <a:pPr defTabSz="912813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F42E2999-D9B0-4E41-8B28-DC21BBA37123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284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1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A0A23AD7-6E10-4EB5-989D-5E8D69793CB6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285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2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09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3541F89C-3C3C-47F2-B30E-9B6A80C2E2AD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286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2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19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Вначале обсуждается структура </a:t>
            </a:r>
            <a:r>
              <a:rPr lang="en-US" dirty="0"/>
              <a:t>Sequence. </a:t>
            </a:r>
            <a:r>
              <a:rPr lang="ru-RU" dirty="0"/>
              <a:t>Это имеет значение для начинающих программистов</a:t>
            </a:r>
            <a:r>
              <a:rPr lang="en-US" dirty="0"/>
              <a:t>, </a:t>
            </a:r>
            <a:r>
              <a:rPr lang="ru-RU" dirty="0"/>
              <a:t>до тех пор, пока они не смогут определять ситуации, в которых нужно использовать последовательности.</a:t>
            </a:r>
            <a:r>
              <a:rPr lang="ru-RU" baseline="0" dirty="0"/>
              <a:t> </a:t>
            </a:r>
            <a:endParaRPr lang="en-US" dirty="0"/>
          </a:p>
        </p:txBody>
      </p:sp>
    </p:spTree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EF74CEBA-9F2D-4441-8AC9-5697A0848A2D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287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229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29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BBA2DCC7-3A35-462D-A4BC-2A83C9C60AC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288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2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5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9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49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Здесь обратите внимание, что использование элемента управления типа </a:t>
            </a:r>
            <a:r>
              <a:rPr lang="en-US" dirty="0"/>
              <a:t>defined</a:t>
            </a:r>
            <a:r>
              <a:rPr lang="ru-RU" dirty="0"/>
              <a:t> </a:t>
            </a:r>
            <a:r>
              <a:rPr lang="en-US" dirty="0"/>
              <a:t>enumerated </a:t>
            </a:r>
            <a:r>
              <a:rPr lang="ru-RU" dirty="0"/>
              <a:t>предоставляет хороший способ управления конечным автоматом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0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60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Используйте реализацию метеостанции для демонстрации выполнения конечного автомата в проекте с использованием элемента управления типа </a:t>
            </a:r>
            <a:r>
              <a:rPr lang="en-US" dirty="0"/>
              <a:t>type-defined enumerated.  </a:t>
            </a:r>
            <a:r>
              <a:rPr lang="ru-RU" dirty="0"/>
              <a:t>Обратите внимание на соответствие между диаграммой состояний-переходов и конечным автоматом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CC339B4D-8B4F-4388-B881-D4EE8D82E571}" type="slidenum">
              <a:rPr lang="en-US" sz="1200" b="1">
                <a:solidFill>
                  <a:srgbClr val="FFFFFF"/>
                </a:solidFill>
              </a:rPr>
              <a:pPr algn="r" eaLnBrk="0" hangingPunct="0"/>
              <a:t>299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2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45 минут</a:t>
            </a:r>
            <a:endParaRPr lang="en-US" dirty="0"/>
          </a:p>
          <a:p>
            <a:pPr defTabSz="912813" eaLnBrk="1" hangingPunct="1">
              <a:tabLst/>
            </a:pPr>
            <a:r>
              <a:rPr lang="ru-RU" dirty="0"/>
              <a:t>Это очень простой </a:t>
            </a:r>
            <a:r>
              <a:rPr lang="en-US" dirty="0"/>
              <a:t>VI</a:t>
            </a:r>
            <a:r>
              <a:rPr lang="ru-RU" dirty="0"/>
              <a:t>, который студенты создают с нуля</a:t>
            </a:r>
            <a:r>
              <a:rPr lang="en-US" dirty="0"/>
              <a:t>. </a:t>
            </a:r>
            <a:r>
              <a:rPr lang="ru-RU" dirty="0"/>
              <a:t>Его содержание заключается не столько в конечном автомате,</a:t>
            </a:r>
            <a:r>
              <a:rPr lang="ru-RU" baseline="0" dirty="0"/>
              <a:t> сколько в его инфраструктуре</a:t>
            </a:r>
            <a:r>
              <a:rPr lang="en-US" dirty="0"/>
              <a:t>. </a:t>
            </a:r>
            <a:r>
              <a:rPr lang="ru-RU" dirty="0"/>
              <a:t>Студенты должны также создать меню кластера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80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defTabSz="912813">
              <a:tabLst/>
            </a:pPr>
            <a:r>
              <a:rPr lang="ru-RU" b="1" dirty="0"/>
              <a:t>Если вы хотите добавить </a:t>
            </a:r>
            <a:r>
              <a:rPr lang="en-US" b="1" dirty="0"/>
              <a:t>Process 3 </a:t>
            </a:r>
            <a:r>
              <a:rPr lang="ru-RU" b="1" dirty="0"/>
              <a:t>в программу</a:t>
            </a:r>
            <a:r>
              <a:rPr lang="en-US" b="1" dirty="0"/>
              <a:t>, </a:t>
            </a:r>
            <a:r>
              <a:rPr lang="ru-RU" b="1" dirty="0"/>
              <a:t>как нужно модифицировать </a:t>
            </a:r>
            <a:r>
              <a:rPr lang="en-US" b="1" dirty="0"/>
              <a:t>VI?</a:t>
            </a:r>
          </a:p>
          <a:p>
            <a:pPr defTabSz="912813">
              <a:tabLst/>
            </a:pPr>
            <a:r>
              <a:rPr lang="ru-RU" dirty="0"/>
              <a:t>Добавить кнопку </a:t>
            </a:r>
            <a:r>
              <a:rPr lang="en-US" dirty="0"/>
              <a:t>Process 3 </a:t>
            </a:r>
            <a:r>
              <a:rPr lang="ru-RU" dirty="0"/>
              <a:t>в кластер на лицевой панели</a:t>
            </a:r>
            <a:r>
              <a:rPr lang="en-US" dirty="0"/>
              <a:t>.</a:t>
            </a:r>
          </a:p>
          <a:p>
            <a:pPr defTabSz="912813">
              <a:tabLst/>
            </a:pPr>
            <a:r>
              <a:rPr lang="ru-RU" dirty="0"/>
              <a:t>Добавить элемент </a:t>
            </a:r>
            <a:r>
              <a:rPr lang="en-US" dirty="0"/>
              <a:t>Process 3 </a:t>
            </a:r>
            <a:r>
              <a:rPr lang="ru-RU" dirty="0"/>
              <a:t>в константу </a:t>
            </a:r>
            <a:r>
              <a:rPr lang="en-US" dirty="0"/>
              <a:t>enumerated type-def.</a:t>
            </a:r>
          </a:p>
          <a:p>
            <a:pPr defTabSz="912813">
              <a:tabLst/>
            </a:pPr>
            <a:r>
              <a:rPr lang="ru-RU" dirty="0"/>
              <a:t>Добавить фрейм </a:t>
            </a:r>
            <a:r>
              <a:rPr lang="en-US" dirty="0"/>
              <a:t>Process 3 </a:t>
            </a:r>
            <a:r>
              <a:rPr lang="ru-RU" dirty="0"/>
              <a:t> в структуру </a:t>
            </a:r>
            <a:r>
              <a:rPr lang="en-US" dirty="0"/>
              <a:t>Case </a:t>
            </a:r>
            <a:r>
              <a:rPr lang="ru-RU" dirty="0"/>
              <a:t>и соответствующий код в этот фрейм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1AA8D1E6-7FD6-407E-8A3C-BFF8738A18A1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301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2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90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>
              <a:tabLst/>
            </a:pPr>
            <a:r>
              <a:rPr lang="en-US" dirty="0"/>
              <a:t>False</a:t>
            </a:r>
            <a:r>
              <a:rPr lang="ru-RU" dirty="0"/>
              <a:t> (Нет)</a:t>
            </a:r>
            <a:r>
              <a:rPr lang="en-US" dirty="0"/>
              <a:t>. </a:t>
            </a:r>
            <a:r>
              <a:rPr lang="ru-RU" dirty="0"/>
              <a:t>В</a:t>
            </a:r>
            <a:r>
              <a:rPr lang="ru-RU" sz="1100" dirty="0"/>
              <a:t>ы не можете остановить выполнение на любой стадии последовательности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11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191E874F-9D04-4F4E-9A34-3CEDD7514E6D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302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3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01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defTabSz="912813">
              <a:tabLst/>
            </a:pPr>
            <a:r>
              <a:rPr lang="en-US" dirty="0"/>
              <a:t>False</a:t>
            </a:r>
            <a:r>
              <a:rPr lang="ru-RU" dirty="0"/>
              <a:t> (Нет)</a:t>
            </a:r>
            <a:r>
              <a:rPr lang="en-US" dirty="0"/>
              <a:t>. </a:t>
            </a:r>
            <a:r>
              <a:rPr lang="ru-RU" dirty="0"/>
              <a:t>В</a:t>
            </a:r>
            <a:r>
              <a:rPr lang="ru-RU" sz="1100" dirty="0"/>
              <a:t>ы не можете остановить выполнение на любой стадии последовательности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13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4A4C7168-86CF-4186-89EF-ADD7E4DEA108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303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3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11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a, b, c</a:t>
            </a:r>
            <a:r>
              <a:rPr lang="ru-RU" dirty="0"/>
              <a:t> и </a:t>
            </a:r>
            <a:r>
              <a:rPr lang="en-US" dirty="0"/>
              <a:t>d.</a:t>
            </a:r>
          </a:p>
        </p:txBody>
      </p:sp>
    </p:spTree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1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r" eaLnBrk="0" hangingPunct="0"/>
            <a:fld id="{6BB59EAC-AECA-44C8-9F85-D77A2CBD1EE3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304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3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21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a, b, c</a:t>
            </a:r>
            <a:r>
              <a:rPr lang="ru-RU" dirty="0"/>
              <a:t> и </a:t>
            </a:r>
            <a:r>
              <a:rPr lang="en-US" dirty="0"/>
              <a:t>d.</a:t>
            </a:r>
          </a:p>
          <a:p>
            <a:pPr defTabSz="912813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18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BF578CB-4F37-4ECF-AF65-BDD8C00FE8BB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305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3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77925" y="695325"/>
            <a:ext cx="4643438" cy="34813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tabLst/>
            </a:pPr>
            <a:r>
              <a:rPr lang="ru-RU" dirty="0"/>
              <a:t>На эту лекцию вместе с упражнениями</a:t>
            </a:r>
            <a:r>
              <a:rPr lang="ru-RU" baseline="0" dirty="0"/>
              <a:t> нужно </a:t>
            </a:r>
            <a:r>
              <a:rPr lang="en-US" dirty="0"/>
              <a:t>~</a:t>
            </a:r>
            <a:r>
              <a:rPr lang="ru-RU" dirty="0"/>
              <a:t>2.5</a:t>
            </a:r>
            <a:r>
              <a:rPr lang="en-US" dirty="0"/>
              <a:t> </a:t>
            </a:r>
            <a:r>
              <a:rPr lang="ru-RU" dirty="0"/>
              <a:t>часа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2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42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6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2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52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2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62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82" name="Slide Image Placeholder 6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283" name="Notes Placeholder 7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ru-RU" dirty="0"/>
              <a:t>Вместо этого</a:t>
            </a:r>
            <a:r>
              <a:rPr lang="ru-RU" baseline="0" dirty="0"/>
              <a:t> можно найти ячейку в памяти, куда напрямую будет сохраняться и откуда будет считываться состояние кнопки </a:t>
            </a:r>
            <a:r>
              <a:rPr lang="en-US" dirty="0"/>
              <a:t>Stop</a:t>
            </a:r>
            <a:r>
              <a:rPr lang="ru-RU" dirty="0"/>
              <a:t>.</a:t>
            </a:r>
            <a:endParaRPr lang="en-US" dirty="0"/>
          </a:p>
          <a:p>
            <a:pPr lvl="1" eaLnBrk="1" hangingPunct="1"/>
            <a:r>
              <a:rPr lang="ru-RU" dirty="0"/>
              <a:t>В лекции</a:t>
            </a:r>
            <a:r>
              <a:rPr lang="en-US" dirty="0"/>
              <a:t> 9 </a:t>
            </a:r>
            <a:r>
              <a:rPr lang="ru-RU" dirty="0"/>
              <a:t>вы изучите несколько способов реализации описанного выше – это переменные, квитанции и очереди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3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83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ru-RU" dirty="0"/>
              <a:t>Действие булевского элемента </a:t>
            </a:r>
            <a:r>
              <a:rPr lang="en-US" dirty="0"/>
              <a:t>latch action </a:t>
            </a:r>
            <a:r>
              <a:rPr lang="ru-RU" dirty="0"/>
              <a:t>(защелкнуть) несовместимо с локальными переменными. Если булевский элемент управления связан с локальными переменными, он не может быть настроен на механическое действие </a:t>
            </a:r>
            <a:r>
              <a:rPr lang="en-US" dirty="0"/>
              <a:t>latch </a:t>
            </a:r>
            <a:r>
              <a:rPr lang="ru-RU" dirty="0"/>
              <a:t>(защелка), потому что первая</a:t>
            </a:r>
            <a:r>
              <a:rPr lang="ru-RU" baseline="0" dirty="0"/>
              <a:t> локальная переменная, </a:t>
            </a:r>
            <a:r>
              <a:rPr lang="ru-RU" dirty="0"/>
              <a:t>сконфигурированная для чтения состояния элемента-защелки</a:t>
            </a:r>
            <a:r>
              <a:rPr lang="ru-RU" baseline="0" dirty="0"/>
              <a:t> </a:t>
            </a:r>
            <a:r>
              <a:rPr lang="ru-RU" dirty="0"/>
              <a:t>должна сбрасывать элемент в значение по умолчанию,</a:t>
            </a:r>
            <a:r>
              <a:rPr lang="ru-RU" baseline="0" dirty="0"/>
              <a:t> а это нежелательно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33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0411AD52-9599-41A1-B807-353A4C0FC3FC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315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393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93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40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3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03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Какую функцию реализует локальная переменная в этом приложении</a:t>
            </a:r>
            <a:r>
              <a:rPr lang="en-US" b="1" dirty="0"/>
              <a:t>?</a:t>
            </a:r>
          </a:p>
          <a:p>
            <a:pPr eaLnBrk="1" hangingPunct="1"/>
            <a:r>
              <a:rPr lang="ru-RU" dirty="0"/>
              <a:t>Если верхний предел ниже нижнего,</a:t>
            </a:r>
            <a:r>
              <a:rPr lang="ru-RU" baseline="0" dirty="0"/>
              <a:t> локальная переменная используется для изменения нижнего предела (</a:t>
            </a:r>
            <a:r>
              <a:rPr lang="en-US" dirty="0"/>
              <a:t>Lower Limit</a:t>
            </a:r>
            <a:r>
              <a:rPr lang="ru-RU" dirty="0"/>
              <a:t>)</a:t>
            </a:r>
            <a:r>
              <a:rPr lang="en-US" dirty="0"/>
              <a:t> </a:t>
            </a:r>
            <a:r>
              <a:rPr lang="ru-RU" dirty="0"/>
              <a:t>– ему присваивается значение,</a:t>
            </a:r>
            <a:r>
              <a:rPr lang="ru-RU" baseline="0" dirty="0"/>
              <a:t> равное верхнему пределу (</a:t>
            </a:r>
            <a:r>
              <a:rPr lang="en-US" dirty="0"/>
              <a:t>Upper Limit</a:t>
            </a:r>
            <a:r>
              <a:rPr lang="ru-RU" dirty="0"/>
              <a:t>)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3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13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4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24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Этот </a:t>
            </a:r>
            <a:r>
              <a:rPr lang="en-US" dirty="0"/>
              <a:t>VI </a:t>
            </a:r>
            <a:r>
              <a:rPr lang="ru-RU" dirty="0"/>
              <a:t>– пример (используемый</a:t>
            </a:r>
            <a:r>
              <a:rPr lang="ru-RU" baseline="0" dirty="0"/>
              <a:t> при аттестации) </a:t>
            </a:r>
            <a:r>
              <a:rPr lang="ru-RU" dirty="0"/>
              <a:t>программы регулирования движения, спроектированной</a:t>
            </a:r>
            <a:r>
              <a:rPr lang="ru-RU" baseline="0" dirty="0"/>
              <a:t> для того, чтобы сообщать, для какого из направлений дороги – восточного, южного, западного или северного должны включаться зеленый, желтый или красный свет.</a:t>
            </a:r>
            <a:r>
              <a:rPr lang="en-US" dirty="0"/>
              <a:t> </a:t>
            </a:r>
            <a:r>
              <a:rPr lang="ru-RU" dirty="0"/>
              <a:t>В этом примере используются конечный автомат, управляемый терминалом итераций, и </a:t>
            </a:r>
            <a:r>
              <a:rPr lang="ru-RU" sz="1000" cap="all" baseline="0" dirty="0"/>
              <a:t>комплект</a:t>
            </a:r>
            <a:r>
              <a:rPr lang="ru-RU" sz="1000" dirty="0"/>
              <a:t> переменных</a:t>
            </a:r>
            <a:r>
              <a:rPr lang="en-US" dirty="0"/>
              <a:t>. </a:t>
            </a:r>
            <a:r>
              <a:rPr lang="ru-RU" dirty="0"/>
              <a:t>Код не очень понятный, тяжело читаемый</a:t>
            </a:r>
            <a:r>
              <a:rPr lang="en-US" dirty="0"/>
              <a:t> </a:t>
            </a:r>
            <a:r>
              <a:rPr lang="ru-RU" dirty="0"/>
              <a:t>и может привести к состязаниям</a:t>
            </a:r>
            <a:r>
              <a:rPr lang="en-US" dirty="0"/>
              <a:t>. </a:t>
            </a:r>
            <a:r>
              <a:rPr lang="ru-RU" dirty="0"/>
              <a:t>На следующем слайде показана более совершенная реализация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3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Функциональность точно такая же, как в </a:t>
            </a:r>
            <a:r>
              <a:rPr lang="en-US" dirty="0"/>
              <a:t>VI </a:t>
            </a:r>
            <a:r>
              <a:rPr lang="ru-RU" dirty="0"/>
              <a:t>на предыдущем слайде,</a:t>
            </a:r>
            <a:r>
              <a:rPr lang="ru-RU" baseline="0" dirty="0"/>
              <a:t> но код </a:t>
            </a:r>
            <a:r>
              <a:rPr lang="en-US" baseline="0" dirty="0"/>
              <a:t>VI </a:t>
            </a:r>
            <a:r>
              <a:rPr lang="ru-RU" baseline="0" dirty="0"/>
              <a:t>более ясный, </a:t>
            </a:r>
            <a:r>
              <a:rPr lang="ru-RU" dirty="0"/>
              <a:t>аккуратный</a:t>
            </a:r>
            <a:r>
              <a:rPr lang="en-US" dirty="0"/>
              <a:t>, </a:t>
            </a:r>
            <a:r>
              <a:rPr lang="ru-RU" dirty="0"/>
              <a:t>проще для чтения и не использует переменных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4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На этом рисунке показана распространенная ошибка, допускаемая при использовании переменных</a:t>
            </a:r>
            <a:r>
              <a:rPr lang="en-US" dirty="0"/>
              <a:t>. </a:t>
            </a:r>
            <a:r>
              <a:rPr lang="ru-RU" dirty="0"/>
              <a:t>Переменная </a:t>
            </a:r>
            <a:r>
              <a:rPr lang="en-US" dirty="0"/>
              <a:t>Shared variable </a:t>
            </a:r>
            <a:r>
              <a:rPr lang="ru-RU" dirty="0"/>
              <a:t>синхронизирует условия останова двух циклов</a:t>
            </a:r>
            <a:r>
              <a:rPr lang="en-US" dirty="0"/>
              <a:t>. </a:t>
            </a:r>
            <a:r>
              <a:rPr lang="ru-RU" dirty="0"/>
              <a:t>При первом запуске этот </a:t>
            </a:r>
            <a:r>
              <a:rPr lang="en-US" dirty="0"/>
              <a:t>VI</a:t>
            </a:r>
            <a:r>
              <a:rPr lang="ru-RU" dirty="0"/>
              <a:t> выполняется</a:t>
            </a:r>
            <a:r>
              <a:rPr lang="en-US" dirty="0"/>
              <a:t>, </a:t>
            </a:r>
            <a:r>
              <a:rPr lang="ru-RU" dirty="0"/>
              <a:t>поскольку значение по умолчанию булевского элемента</a:t>
            </a:r>
            <a:r>
              <a:rPr lang="ru-RU" baseline="0" dirty="0"/>
              <a:t> равно </a:t>
            </a:r>
            <a:r>
              <a:rPr lang="en-US" dirty="0"/>
              <a:t>False. </a:t>
            </a:r>
            <a:r>
              <a:rPr lang="ru-RU" dirty="0"/>
              <a:t>Однако при каждом</a:t>
            </a:r>
            <a:r>
              <a:rPr lang="ru-RU" baseline="0" dirty="0"/>
              <a:t> запуске этого </a:t>
            </a:r>
            <a:r>
              <a:rPr lang="en-US" dirty="0"/>
              <a:t>VI </a:t>
            </a:r>
            <a:r>
              <a:rPr lang="ru-RU" dirty="0"/>
              <a:t>после нажатия кнопки </a:t>
            </a:r>
            <a:r>
              <a:rPr lang="en-US" dirty="0"/>
              <a:t>Stop </a:t>
            </a:r>
            <a:r>
              <a:rPr lang="ru-RU" dirty="0"/>
              <a:t>в переменную записывается значение </a:t>
            </a:r>
            <a:r>
              <a:rPr lang="en-US" dirty="0"/>
              <a:t>True. </a:t>
            </a:r>
            <a:r>
              <a:rPr lang="ru-RU" dirty="0"/>
              <a:t>Поэтому при повторном и последующих запусках этого</a:t>
            </a:r>
            <a:r>
              <a:rPr lang="ru-RU" baseline="0" dirty="0"/>
              <a:t> </a:t>
            </a:r>
            <a:r>
              <a:rPr lang="en-US" dirty="0"/>
              <a:t>VI, </a:t>
            </a:r>
            <a:r>
              <a:rPr lang="ru-RU" dirty="0"/>
              <a:t>нижний цикл останавливается после первой же итерации, хотя </a:t>
            </a:r>
            <a:r>
              <a:rPr lang="ru-RU" baseline="0" dirty="0"/>
              <a:t>верхний цикл обновляет переменную достаточно быстро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ru-RU" dirty="0"/>
              <a:t>На следующем слайде показан скорректированный</a:t>
            </a:r>
            <a:r>
              <a:rPr lang="ru-RU" baseline="0" dirty="0"/>
              <a:t> </a:t>
            </a:r>
            <a:r>
              <a:rPr lang="en-US" baseline="0" dirty="0"/>
              <a:t>VI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742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5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Вы можете использовать неинициализированные сдвиговые регистры</a:t>
            </a:r>
            <a:r>
              <a:rPr lang="en-US" dirty="0"/>
              <a:t> </a:t>
            </a:r>
            <a:r>
              <a:rPr lang="ru-RU" dirty="0"/>
              <a:t>в циклах </a:t>
            </a:r>
            <a:r>
              <a:rPr lang="en-US" dirty="0"/>
              <a:t>For </a:t>
            </a:r>
            <a:r>
              <a:rPr lang="ru-RU" dirty="0"/>
              <a:t>или </a:t>
            </a:r>
            <a:r>
              <a:rPr lang="en-US" dirty="0"/>
              <a:t>While </a:t>
            </a:r>
            <a:r>
              <a:rPr lang="ru-RU" dirty="0"/>
              <a:t>для сохранения данных до тех пор, пока </a:t>
            </a:r>
            <a:r>
              <a:rPr lang="en-US" dirty="0"/>
              <a:t>VI </a:t>
            </a:r>
            <a:r>
              <a:rPr lang="ru-RU" dirty="0"/>
              <a:t>не будет выгружен из памяти.</a:t>
            </a:r>
            <a:endParaRPr lang="en-US" dirty="0"/>
          </a:p>
          <a:p>
            <a:pPr eaLnBrk="1" hangingPunct="1"/>
            <a:r>
              <a:rPr lang="ru-RU" dirty="0"/>
              <a:t>Поместите цикл с </a:t>
            </a:r>
            <a:r>
              <a:rPr lang="en-US" dirty="0"/>
              <a:t>subVI </a:t>
            </a:r>
            <a:r>
              <a:rPr lang="ru-RU" dirty="0"/>
              <a:t>и используйте сдвиговые регистры</a:t>
            </a:r>
            <a:r>
              <a:rPr lang="en-US" dirty="0"/>
              <a:t> </a:t>
            </a:r>
            <a:r>
              <a:rPr lang="ru-RU" dirty="0"/>
              <a:t>для хранения данных, чтобы в них можно было писать и из них можно было читать так же, как и в случае использования глобальных переменных.</a:t>
            </a:r>
            <a:endParaRPr lang="en-US" dirty="0"/>
          </a:p>
          <a:p>
            <a:pPr eaLnBrk="1" hangingPunct="1"/>
            <a:r>
              <a:rPr lang="ru-RU" dirty="0"/>
              <a:t>Такой метод обмена данными называют методом</a:t>
            </a:r>
            <a:r>
              <a:rPr lang="ru-RU" baseline="0" dirty="0"/>
              <a:t> </a:t>
            </a:r>
            <a:r>
              <a:rPr lang="ru-RU" dirty="0"/>
              <a:t>функциональной глобальной переменной. </a:t>
            </a:r>
            <a:endParaRPr lang="en-US" dirty="0"/>
          </a:p>
          <a:p>
            <a:pPr eaLnBrk="1" hangingPunct="1"/>
            <a:r>
              <a:rPr lang="ru-RU" dirty="0"/>
              <a:t>Преимущество применения</a:t>
            </a:r>
            <a:r>
              <a:rPr lang="ru-RU" baseline="0" dirty="0"/>
              <a:t> этого метода по сравнению с методом глобальной переменной состоит в том, что вы можете управлять доступом данных в сдвиговый регистр.</a:t>
            </a:r>
            <a:endParaRPr lang="en-US" dirty="0"/>
          </a:p>
        </p:txBody>
      </p:sp>
    </p:spTree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6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Объясните</a:t>
            </a:r>
            <a:r>
              <a:rPr lang="ru-RU" baseline="0" dirty="0"/>
              <a:t> содержимое </a:t>
            </a:r>
            <a:r>
              <a:rPr lang="ru-RU" dirty="0"/>
              <a:t>функциональной глобальной переменной </a:t>
            </a:r>
            <a:r>
              <a:rPr lang="en-US" dirty="0"/>
              <a:t>Timer. </a:t>
            </a:r>
            <a:r>
              <a:rPr lang="ru-RU" dirty="0"/>
              <a:t>Запустите </a:t>
            </a:r>
            <a:r>
              <a:rPr lang="en-US" dirty="0"/>
              <a:t>CallingVI.vi </a:t>
            </a:r>
            <a:r>
              <a:rPr lang="ru-RU" dirty="0"/>
              <a:t>и объясните, как этот </a:t>
            </a:r>
            <a:r>
              <a:rPr lang="en-US" dirty="0"/>
              <a:t>VI</a:t>
            </a:r>
            <a:r>
              <a:rPr lang="ru-RU" dirty="0"/>
              <a:t> использует функциональную глобальную переменную </a:t>
            </a:r>
            <a:r>
              <a:rPr lang="en-US" dirty="0"/>
              <a:t>Timer.</a:t>
            </a:r>
          </a:p>
          <a:p>
            <a:pPr eaLnBrk="1" hangingPunct="1"/>
            <a:r>
              <a:rPr lang="ru-RU" dirty="0"/>
              <a:t>Эти</a:t>
            </a:r>
            <a:r>
              <a:rPr lang="ru-RU" baseline="0" dirty="0"/>
              <a:t> </a:t>
            </a:r>
            <a:r>
              <a:rPr lang="en-US" dirty="0"/>
              <a:t>VI</a:t>
            </a:r>
            <a:r>
              <a:rPr lang="ru-RU" baseline="0" dirty="0"/>
              <a:t> находятся в папке </a:t>
            </a:r>
            <a:r>
              <a:rPr lang="en-US" dirty="0"/>
              <a:t>&lt;Exercises&gt;\Demonstrations\Functional Global Variables.</a:t>
            </a:r>
          </a:p>
        </p:txBody>
      </p:sp>
    </p:spTree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117F79B9-C2F9-492E-B84C-387A77963D3E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331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475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752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30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8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Каково назначение первой переменной </a:t>
            </a:r>
            <a:r>
              <a:rPr lang="en-US" b="1" dirty="0"/>
              <a:t>Stop </a:t>
            </a:r>
            <a:r>
              <a:rPr lang="ru-RU" b="1" dirty="0"/>
              <a:t>в </a:t>
            </a:r>
            <a:r>
              <a:rPr lang="en-US" b="1" dirty="0"/>
              <a:t>Generate Data</a:t>
            </a:r>
            <a:r>
              <a:rPr lang="ru-RU" b="1" dirty="0"/>
              <a:t> </a:t>
            </a:r>
            <a:r>
              <a:rPr lang="en-US" b="1" dirty="0"/>
              <a:t>VI ?</a:t>
            </a:r>
          </a:p>
          <a:p>
            <a:pPr eaLnBrk="1" hangingPunct="1"/>
            <a:r>
              <a:rPr lang="ru-RU" dirty="0"/>
              <a:t>Инициализирует переменную </a:t>
            </a:r>
            <a:r>
              <a:rPr lang="en-US" dirty="0"/>
              <a:t>Stop </a:t>
            </a:r>
            <a:r>
              <a:rPr lang="ru-RU" dirty="0"/>
              <a:t>значением </a:t>
            </a:r>
            <a:r>
              <a:rPr lang="en-US" dirty="0"/>
              <a:t>False.</a:t>
            </a:r>
          </a:p>
        </p:txBody>
      </p:sp>
    </p:spTree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49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Состязания обычно часто возникают, когда две задачи имеют доступ и по чтению, и по записи к одному ресурсу.</a:t>
            </a:r>
            <a:endParaRPr lang="en-US" dirty="0"/>
          </a:p>
          <a:p>
            <a:pPr eaLnBrk="1" hangingPunct="1"/>
            <a:r>
              <a:rPr lang="ru-RU" dirty="0"/>
              <a:t>Ресурс – это некоторый объект, являющийся общим для процессов</a:t>
            </a:r>
            <a:r>
              <a:rPr lang="en-US" dirty="0"/>
              <a:t>; </a:t>
            </a:r>
            <a:r>
              <a:rPr lang="ru-RU" dirty="0"/>
              <a:t>чаще всего ресурсы имеет общее хранилище данных,</a:t>
            </a:r>
            <a:r>
              <a:rPr lang="ru-RU" baseline="0" dirty="0"/>
              <a:t> например, переменную</a:t>
            </a:r>
            <a:r>
              <a:rPr lang="ru-RU" dirty="0"/>
              <a:t>.</a:t>
            </a:r>
            <a:endParaRPr lang="en-US" dirty="0"/>
          </a:p>
          <a:p>
            <a:pPr eaLnBrk="1" hangingPunct="1"/>
            <a:r>
              <a:rPr lang="ru-RU" dirty="0"/>
              <a:t>Минимизируйте</a:t>
            </a:r>
            <a:r>
              <a:rPr lang="ru-RU" baseline="0" dirty="0"/>
              <a:t> разделяемые (общие) ресурсы </a:t>
            </a:r>
            <a:r>
              <a:rPr lang="ru-RU" dirty="0"/>
              <a:t>и ограничивайте количество источников записи данных для оставшихся общих ресурсов.</a:t>
            </a:r>
            <a:endParaRPr lang="en-US" dirty="0"/>
          </a:p>
          <a:p>
            <a:pPr eaLnBrk="1" hangingPunct="1"/>
            <a:r>
              <a:rPr lang="ru-RU" dirty="0"/>
              <a:t>Как правило, условия состязаний возникают</a:t>
            </a:r>
            <a:r>
              <a:rPr lang="ru-RU" baseline="0" dirty="0"/>
              <a:t> только, когда в ресурс пишут несколько источников</a:t>
            </a:r>
            <a:r>
              <a:rPr lang="ru-RU" dirty="0"/>
              <a:t>.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ru-RU" dirty="0"/>
              <a:t>На верхнем рисунке приемник считывает любые данные,</a:t>
            </a:r>
            <a:r>
              <a:rPr lang="ru-RU" baseline="0" dirty="0"/>
              <a:t> последними записанные в ресурс</a:t>
            </a:r>
            <a:r>
              <a:rPr lang="en-US" dirty="0"/>
              <a:t>. </a:t>
            </a:r>
            <a:r>
              <a:rPr lang="ru-RU" dirty="0"/>
              <a:t>На нижнем рисунке все приемники считывают значение </a:t>
            </a:r>
            <a:r>
              <a:rPr lang="en-US" dirty="0"/>
              <a:t>A.</a:t>
            </a:r>
          </a:p>
        </p:txBody>
      </p:sp>
    </p:spTree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0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Используйте этот слайд для объяснения концепции семафоров</a:t>
            </a:r>
            <a:r>
              <a:rPr lang="en-US" dirty="0"/>
              <a:t>. </a:t>
            </a:r>
            <a:r>
              <a:rPr lang="ru-RU" dirty="0"/>
              <a:t>Для</a:t>
            </a:r>
            <a:r>
              <a:rPr lang="ru-RU" baseline="0" dirty="0"/>
              <a:t> студентов это только введение в семафоры</a:t>
            </a:r>
            <a:r>
              <a:rPr lang="en-US" dirty="0"/>
              <a:t>. </a:t>
            </a:r>
            <a:r>
              <a:rPr lang="ru-RU" dirty="0"/>
              <a:t>Подходящий случай открыть </a:t>
            </a:r>
            <a:r>
              <a:rPr lang="en-US" dirty="0"/>
              <a:t>LabVIEW, </a:t>
            </a:r>
            <a:r>
              <a:rPr lang="ru-RU" dirty="0"/>
              <a:t>затем показать семафоры в палитре и открыть </a:t>
            </a:r>
            <a:r>
              <a:rPr lang="en-US" dirty="0"/>
              <a:t>Context Help. </a:t>
            </a:r>
            <a:r>
              <a:rPr lang="ru-RU" dirty="0"/>
              <a:t>Неплохо было бы показать</a:t>
            </a:r>
            <a:r>
              <a:rPr lang="en-US" dirty="0"/>
              <a:t>: Obtain Semaphore Reference VI, Acquire Semaphore VI, Release Semaphore VI </a:t>
            </a:r>
            <a:r>
              <a:rPr lang="ru-RU" dirty="0"/>
              <a:t>и </a:t>
            </a:r>
            <a:r>
              <a:rPr lang="en-US" dirty="0"/>
              <a:t>Destroy Semaphore VI. </a:t>
            </a:r>
            <a:r>
              <a:rPr lang="ru-RU" dirty="0"/>
              <a:t>Объясните, что пользователь управляет количеством семафоров, которые могут быть получены одновременно</a:t>
            </a:r>
            <a:r>
              <a:rPr lang="en-US" dirty="0"/>
              <a:t>. </a:t>
            </a:r>
            <a:r>
              <a:rPr lang="ru-RU" dirty="0"/>
              <a:t>По умолчанию – только один</a:t>
            </a:r>
            <a:r>
              <a:rPr lang="en-US" dirty="0"/>
              <a:t>. </a:t>
            </a:r>
            <a:r>
              <a:rPr lang="ru-RU" dirty="0"/>
              <a:t>Это означает, что</a:t>
            </a:r>
            <a:r>
              <a:rPr lang="ru-RU" baseline="0" dirty="0"/>
              <a:t> из нескольких </a:t>
            </a:r>
            <a:r>
              <a:rPr lang="ru-RU" dirty="0"/>
              <a:t>сегментов кода, заключенных между </a:t>
            </a:r>
            <a:r>
              <a:rPr lang="en-US" dirty="0"/>
              <a:t>Acquire Semaphore </a:t>
            </a:r>
            <a:r>
              <a:rPr lang="ru-RU" dirty="0"/>
              <a:t>и </a:t>
            </a:r>
            <a:r>
              <a:rPr lang="en-US" dirty="0"/>
              <a:t>Release Semaphore, </a:t>
            </a:r>
            <a:r>
              <a:rPr lang="ru-RU" dirty="0"/>
              <a:t>в каждый</a:t>
            </a:r>
            <a:r>
              <a:rPr lang="ru-RU" baseline="0" dirty="0"/>
              <a:t> момент времени </a:t>
            </a:r>
            <a:r>
              <a:rPr lang="ru-RU" dirty="0"/>
              <a:t>может выполняться только один сегмент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1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Объясните все потенциально возможные результаты в этом фрагменте кода и как его можно исправить путем простого упорядочения</a:t>
            </a:r>
            <a:r>
              <a:rPr lang="en-US" dirty="0"/>
              <a:t>. </a:t>
            </a:r>
            <a:r>
              <a:rPr lang="ru-RU" dirty="0"/>
              <a:t>Если необходимо</a:t>
            </a:r>
            <a:r>
              <a:rPr lang="en-US" dirty="0"/>
              <a:t>, </a:t>
            </a:r>
            <a:r>
              <a:rPr lang="ru-RU" dirty="0"/>
              <a:t>создайте код и продемонстрируйте его,</a:t>
            </a:r>
            <a:r>
              <a:rPr lang="ru-RU" baseline="0" dirty="0"/>
              <a:t> используя подсветку выполнения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6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D79B4C37-1830-4E28-A082-8F1999C1D81C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342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5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2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30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ru-RU" dirty="0"/>
              <a:t>Если студент не видит условий, при которых возникают состязания, пусть проверит, включен ли режим подсветки выполнения.</a:t>
            </a:r>
            <a:r>
              <a:rPr lang="en-US" dirty="0"/>
              <a:t> </a:t>
            </a:r>
            <a:r>
              <a:rPr lang="ru-RU" dirty="0"/>
              <a:t>Эти условия легко могут</a:t>
            </a:r>
            <a:r>
              <a:rPr lang="ru-RU" baseline="0" dirty="0"/>
              <a:t> быть обнаружены только в таком режиме</a:t>
            </a:r>
            <a:r>
              <a:rPr lang="en-US" dirty="0"/>
              <a:t>.</a:t>
            </a:r>
          </a:p>
          <a:p>
            <a:pPr eaLnBrk="1" hangingPunct="1"/>
            <a:r>
              <a:rPr lang="ru-RU" dirty="0"/>
              <a:t>После того, как студенты введут в это упражнение семафоры, предложите использовать окно </a:t>
            </a:r>
            <a:r>
              <a:rPr lang="en-US" dirty="0"/>
              <a:t>Context Help </a:t>
            </a:r>
            <a:r>
              <a:rPr lang="ru-RU" dirty="0"/>
              <a:t>для изучения</a:t>
            </a:r>
            <a:r>
              <a:rPr lang="ru-RU" baseline="0" dirty="0"/>
              <a:t> отдельных функций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36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Что можно использовать вместо семафора для защиты кода</a:t>
            </a:r>
            <a:r>
              <a:rPr lang="en-US" b="1" dirty="0"/>
              <a:t>?</a:t>
            </a:r>
          </a:p>
          <a:p>
            <a:pPr eaLnBrk="1" hangingPunct="1"/>
            <a:r>
              <a:rPr lang="en-US" dirty="0"/>
              <a:t>Functional Global Variable</a:t>
            </a:r>
          </a:p>
        </p:txBody>
      </p:sp>
    </p:spTree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69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BB8F648-CD20-45F7-B92D-0E6CEFF7833E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344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546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46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– </a:t>
            </a:r>
            <a:r>
              <a:rPr lang="en-US" dirty="0"/>
              <a:t>False. </a:t>
            </a:r>
            <a:r>
              <a:rPr lang="ru-RU" dirty="0"/>
              <a:t>Переменные нужно использовать только, когда это необходимо</a:t>
            </a:r>
            <a:r>
              <a:rPr lang="en-US" dirty="0"/>
              <a:t>. </a:t>
            </a:r>
            <a:r>
              <a:rPr lang="ru-RU" dirty="0"/>
              <a:t>Где только возможно,</a:t>
            </a:r>
            <a:r>
              <a:rPr lang="ru-RU" baseline="0" dirty="0"/>
              <a:t> и</a:t>
            </a:r>
            <a:r>
              <a:rPr lang="ru-RU" dirty="0"/>
              <a:t>спользуйте проводники для передачи данных.</a:t>
            </a:r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4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84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71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0819717F-414B-4EFA-8FDA-E888DFE03C69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345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55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5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ru-RU" dirty="0"/>
              <a:t>Ответ – </a:t>
            </a:r>
            <a:r>
              <a:rPr lang="en-US" dirty="0"/>
              <a:t>False. </a:t>
            </a:r>
            <a:r>
              <a:rPr lang="ru-RU" dirty="0"/>
              <a:t>Переменные нужно использовать только, когда это необходимо</a:t>
            </a:r>
            <a:r>
              <a:rPr lang="en-US" dirty="0"/>
              <a:t>. </a:t>
            </a:r>
            <a:r>
              <a:rPr lang="ru-RU" dirty="0"/>
              <a:t>Где только возможно,</a:t>
            </a:r>
            <a:r>
              <a:rPr lang="ru-RU" baseline="0" dirty="0"/>
              <a:t> и</a:t>
            </a:r>
            <a:r>
              <a:rPr lang="ru-RU" dirty="0"/>
              <a:t>спользуйте проводники для передачи данных.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DECDA527-63E2-4E30-9820-B738C2E1DAAF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346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5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67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a.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07827DCA-8D59-44B8-BB9D-BAF483F6F537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347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57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a.</a:t>
            </a:r>
          </a:p>
        </p:txBody>
      </p:sp>
    </p:spTree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78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0F63371-F04F-487F-82BB-00FF275EC847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348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58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8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d.</a:t>
            </a:r>
          </a:p>
        </p:txBody>
      </p:sp>
    </p:spTree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6FB56266-8D8F-4B44-BD23-6818B710A594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349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59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9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d.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8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4FFEA7C6-D906-4084-A6AA-93137BA115E9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350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6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0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a.</a:t>
            </a:r>
          </a:p>
        </p:txBody>
      </p:sp>
    </p:spTree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85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151C432C-AC2D-4FAD-9A2C-81516B2ACE77}" type="slidenum">
              <a:rPr lang="en-US" sz="1200" b="1">
                <a:solidFill>
                  <a:srgbClr val="FFFFFF"/>
                </a:solidFill>
              </a:rPr>
              <a:pPr algn="r" eaLnBrk="0" hangingPunct="0"/>
              <a:t>351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761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1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a.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2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577" tIns="45789" rIns="91577" bIns="45789"/>
          <a:lstStyle/>
          <a:p>
            <a:pPr eaLnBrk="0" hangingPunct="0"/>
            <a:endParaRPr lang="en-US" sz="1200" b="1">
              <a:solidFill>
                <a:srgbClr val="FFFFFF"/>
              </a:solidFill>
            </a:endParaRPr>
          </a:p>
          <a:p>
            <a:pPr eaLnBrk="0" hangingPunct="0"/>
            <a:r>
              <a:rPr lang="en-US" sz="1200" b="1">
                <a:solidFill>
                  <a:srgbClr val="FFFFFF"/>
                </a:solidFill>
              </a:rPr>
              <a:t>	</a:t>
            </a:r>
            <a:r>
              <a:rPr lang="en-US" sz="800" b="1">
                <a:solidFill>
                  <a:srgbClr val="FFFFFF"/>
                </a:solidFill>
              </a:rPr>
              <a:t>Lesson # Lesson Title</a:t>
            </a:r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62883" name="Rectangle 4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89050" y="527050"/>
            <a:ext cx="4456113" cy="33416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2884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577" tIns="45789" rIns="91577" bIns="45789"/>
          <a:lstStyle/>
          <a:p>
            <a:pPr eaLnBrk="0" hangingPunct="0"/>
            <a:endParaRPr lang="en-US" sz="1200" b="1">
              <a:solidFill>
                <a:srgbClr val="FFFFFF"/>
              </a:solidFill>
            </a:endParaRPr>
          </a:p>
          <a:p>
            <a:pPr eaLnBrk="0" hangingPunct="0"/>
            <a:r>
              <a:rPr lang="en-US" sz="1200" b="1">
                <a:solidFill>
                  <a:srgbClr val="FFFFFF"/>
                </a:solidFill>
              </a:rPr>
              <a:t>	</a:t>
            </a:r>
            <a:r>
              <a:rPr lang="en-US" sz="800" b="1">
                <a:solidFill>
                  <a:srgbClr val="FFFFFF"/>
                </a:solidFill>
              </a:rPr>
              <a:t>Lesson # Lesson Title</a:t>
            </a:r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63907" name="Rectangle 4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89050" y="527050"/>
            <a:ext cx="4456113" cy="33416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3908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77925" y="695325"/>
            <a:ext cx="4641850" cy="34813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4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1294" tIns="45647" rIns="91294" bIns="45647"/>
          <a:lstStyle/>
          <a:p>
            <a:pPr algn="ctr" eaLnBrk="0" hangingPunct="0"/>
            <a:fld id="{2FFE08CA-D243-49F3-BDA2-FFF2E0538746}" type="slidenum">
              <a:rPr lang="en-US"/>
              <a:pPr algn="ctr" eaLnBrk="0" hangingPunct="0"/>
              <a:t>3</a:t>
            </a:fld>
            <a:endParaRPr lang="en-US"/>
          </a:p>
        </p:txBody>
      </p:sp>
      <p:sp>
        <p:nvSpPr>
          <p:cNvPr id="450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ru-RU" dirty="0"/>
              <a:t>Коннекторный блок служит для подключения сигналов. Он состоит из винтовых или пружинных клемм для подключения сигналов и разъема для подключения кабеля связи коннекторного блока с </a:t>
            </a:r>
            <a:r>
              <a:rPr lang="en-US" dirty="0"/>
              <a:t>DAQ </a:t>
            </a:r>
            <a:r>
              <a:rPr lang="ru-RU" dirty="0"/>
              <a:t>устройством.</a:t>
            </a:r>
            <a:endParaRPr lang="en-US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ru-RU" dirty="0"/>
              <a:t>Выбор типа коннекторного блока зависит от</a:t>
            </a:r>
            <a:r>
              <a:rPr lang="ru-RU" baseline="0" dirty="0"/>
              <a:t> двух факторов – особенностей устройства и количества измеряемых сигналов.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ru-RU" baseline="0" dirty="0"/>
              <a:t>По кабелю сигналы передаются от </a:t>
            </a:r>
            <a:r>
              <a:rPr lang="ru-RU" dirty="0"/>
              <a:t>коннекторного блока к </a:t>
            </a:r>
            <a:r>
              <a:rPr lang="en-US" dirty="0"/>
              <a:t>DAQ </a:t>
            </a:r>
            <a:r>
              <a:rPr lang="ru-RU" dirty="0"/>
              <a:t>устройству.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ru-RU" dirty="0"/>
              <a:t>Коннекторный блок и кабель могут быть экранированными и неэкранированными.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4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94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954" name="Rectangle 2"/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93177" tIns="46589" rIns="93177" bIns="46589"/>
          <a:lstStyle/>
          <a:p>
            <a:pPr eaLnBrk="0" hangingPunct="0"/>
            <a:endParaRPr lang="en-US" sz="1200" b="1">
              <a:solidFill>
                <a:srgbClr val="FFFFFF"/>
              </a:solidFill>
            </a:endParaRPr>
          </a:p>
          <a:p>
            <a:pPr eaLnBrk="0" hangingPunct="0"/>
            <a:r>
              <a:rPr lang="en-US" sz="1200" b="1">
                <a:solidFill>
                  <a:srgbClr val="FFFFFF"/>
                </a:solidFill>
              </a:rPr>
              <a:t>	</a:t>
            </a:r>
            <a:r>
              <a:rPr lang="en-US" sz="800" b="1">
                <a:solidFill>
                  <a:srgbClr val="FFFFFF"/>
                </a:solidFill>
              </a:rPr>
              <a:t>Lesson # Lesson Title</a:t>
            </a:r>
            <a:endParaRPr lang="en-US" sz="1200" b="1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765955" name="Rectangle 4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89050" y="527050"/>
            <a:ext cx="4456113" cy="3341688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5956" name="Rectangle 5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Инструкция</a:t>
            </a:r>
            <a:r>
              <a:rPr lang="ru-RU" baseline="0" dirty="0"/>
              <a:t> к анкете курсов «</a:t>
            </a:r>
            <a:r>
              <a:rPr lang="en-US" dirty="0"/>
              <a:t>Online</a:t>
            </a:r>
            <a:r>
              <a:rPr lang="ru-RU"/>
              <a:t>»</a:t>
            </a:r>
            <a:endParaRPr lang="en-US" dirty="0"/>
          </a:p>
          <a:p>
            <a:pPr eaLnBrk="1" hangingPunct="1"/>
            <a:r>
              <a:rPr lang="en-US" dirty="0"/>
              <a:t>http://decibel.ni.com/content/docs/DOC-6262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04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Вкратце сообщается о назначении компонентов панели инструментов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Если вы хотите, сейчас подходящее время показать студентам,</a:t>
            </a:r>
            <a:r>
              <a:rPr lang="ru-RU" baseline="0" dirty="0"/>
              <a:t> как можно изменить внешний вид терминала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25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Обсуждаются визуальные различия между терминалами элементов управления и индикации на блок-диаграммы, отличия в назначении элементов управления, констант и элементов индикации. Константы доступны только на блок-диаграмме.</a:t>
            </a:r>
            <a:r>
              <a:rPr lang="ru-RU" baseline="0" dirty="0"/>
              <a:t> Щелкните правой кнопки мыши, чтобы изменить назначение…</a:t>
            </a:r>
            <a:endParaRPr 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35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45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6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56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Кратко объясняется, что такое </a:t>
            </a:r>
            <a:r>
              <a:rPr lang="en-US" dirty="0"/>
              <a:t>subVI. </a:t>
            </a:r>
            <a:r>
              <a:rPr lang="ru-RU" dirty="0"/>
              <a:t>В 7-ой лекции студенты научатся</a:t>
            </a:r>
            <a:r>
              <a:rPr lang="ru-RU" baseline="0" dirty="0"/>
              <a:t> создавать </a:t>
            </a:r>
            <a:r>
              <a:rPr lang="en-US" dirty="0"/>
              <a:t>subVI, </a:t>
            </a:r>
            <a:r>
              <a:rPr lang="ru-RU" dirty="0"/>
              <a:t>но они должны быть уже знакомы с назначением </a:t>
            </a:r>
            <a:r>
              <a:rPr lang="en-US" dirty="0"/>
              <a:t>subVI</a:t>
            </a:r>
            <a:r>
              <a:rPr lang="ru-RU" dirty="0"/>
              <a:t> и с тем, как их использовать</a:t>
            </a:r>
            <a:r>
              <a:rPr lang="en-US" dirty="0"/>
              <a:t>. 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6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66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76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6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86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363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7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971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07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007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7810" tIns="43905" rIns="87810" bIns="43905"/>
          <a:lstStyle/>
          <a:p>
            <a:pPr algn="r" eaLnBrk="0" hangingPunct="0"/>
            <a:fld id="{2FD5DEBD-6DAF-4090-8615-69E435EC8CF3}" type="slidenum">
              <a:rPr lang="en-US" sz="1200" b="1">
                <a:solidFill>
                  <a:srgbClr val="FFFFFF"/>
                </a:solidFill>
              </a:rPr>
              <a:pPr algn="r" eaLnBrk="0" hangingPunct="0"/>
              <a:t>44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F2D909FB-C23A-42BC-903B-E2C551A1B56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45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017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7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12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27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Что такое константы и когда их нужно использовать?</a:t>
            </a:r>
            <a:endParaRPr lang="en-US" b="1" dirty="0"/>
          </a:p>
          <a:p>
            <a:pPr eaLnBrk="1" hangingPunct="1"/>
            <a:r>
              <a:rPr lang="ru-RU" dirty="0"/>
              <a:t>Константы</a:t>
            </a:r>
            <a:r>
              <a:rPr lang="ru-RU" baseline="0" dirty="0"/>
              <a:t> – это терминалы, предоставляющие фиксированные значения данных для блок-диаграммы.</a:t>
            </a:r>
            <a:r>
              <a:rPr lang="en-US" dirty="0"/>
              <a:t> </a:t>
            </a:r>
            <a:r>
              <a:rPr lang="ru-RU" dirty="0"/>
              <a:t>Используйте константы, когда </a:t>
            </a:r>
            <a:r>
              <a:rPr lang="en-US" dirty="0"/>
              <a:t>VI</a:t>
            </a:r>
            <a:r>
              <a:rPr lang="ru-RU" dirty="0"/>
              <a:t> нужны одни и те же значения в любое время функционирования </a:t>
            </a:r>
            <a:r>
              <a:rPr lang="en-US" dirty="0"/>
              <a:t>VI.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ru-RU" b="1" dirty="0"/>
              <a:t>Что такое свободные метки и когда их нужно использовать?</a:t>
            </a:r>
            <a:endParaRPr lang="en-US" b="1" dirty="0"/>
          </a:p>
          <a:p>
            <a:pPr eaLnBrk="1" hangingPunct="1"/>
            <a:r>
              <a:rPr lang="ru-RU" dirty="0"/>
              <a:t>Свободные метки не прикреплены</a:t>
            </a:r>
            <a:r>
              <a:rPr lang="ru-RU" baseline="0" dirty="0"/>
              <a:t> к какому-либо объекту, вы их можете создавать, перемещать, вращать или удалять независимо от объекта</a:t>
            </a:r>
            <a:r>
              <a:rPr lang="en-US" dirty="0"/>
              <a:t>. </a:t>
            </a:r>
            <a:r>
              <a:rPr lang="ru-RU" dirty="0"/>
              <a:t>Используйте</a:t>
            </a:r>
            <a:r>
              <a:rPr lang="ru-RU" baseline="0" dirty="0"/>
              <a:t> их для комментариев на лицевой панели или блок-диаграмме.</a:t>
            </a:r>
            <a:r>
              <a:rPr lang="en-US" dirty="0"/>
              <a:t> </a:t>
            </a:r>
            <a:r>
              <a:rPr lang="ru-RU" dirty="0"/>
              <a:t>Свободные метки полезны для документирования кода блок-диаграммы и для составления списка инструкций пользователю на лицевой панели.</a:t>
            </a:r>
            <a:r>
              <a:rPr lang="en-US" dirty="0"/>
              <a:t> </a:t>
            </a:r>
            <a:r>
              <a:rPr lang="ru-RU" dirty="0"/>
              <a:t>Щелкните дважды на свободном поле или используйте инструмент </a:t>
            </a:r>
            <a:r>
              <a:rPr lang="en-US" dirty="0"/>
              <a:t>Labeling </a:t>
            </a:r>
            <a:r>
              <a:rPr lang="ru-RU" dirty="0"/>
              <a:t>для создания </a:t>
            </a:r>
            <a:r>
              <a:rPr lang="ru-RU" baseline="0" dirty="0"/>
              <a:t>или редактирования меток.</a:t>
            </a:r>
            <a:r>
              <a:rPr lang="ru-RU" dirty="0"/>
              <a:t> </a:t>
            </a:r>
            <a:endParaRPr lang="en-US" dirty="0"/>
          </a:p>
          <a:p>
            <a:endParaRPr lang="en-US" dirty="0"/>
          </a:p>
          <a:p>
            <a:r>
              <a:rPr lang="ru-RU" dirty="0"/>
              <a:t>Примечание</a:t>
            </a:r>
            <a:r>
              <a:rPr lang="en-US" dirty="0"/>
              <a:t>: </a:t>
            </a:r>
            <a:r>
              <a:rPr lang="ru-RU" dirty="0"/>
              <a:t>Константы</a:t>
            </a:r>
            <a:r>
              <a:rPr lang="ru-RU" baseline="0" dirty="0"/>
              <a:t> и с</a:t>
            </a:r>
            <a:r>
              <a:rPr lang="ru-RU" dirty="0"/>
              <a:t>вободные метки еще не рассматривались</a:t>
            </a:r>
            <a:r>
              <a:rPr lang="en-US" dirty="0"/>
              <a:t>, </a:t>
            </a:r>
            <a:r>
              <a:rPr lang="ru-RU" dirty="0"/>
              <a:t>так что теперь самое время вкратце их описать и сообщить об их назначении.</a:t>
            </a:r>
            <a:endParaRPr lang="en-US" dirty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38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8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08401593-7C90-4C02-81E1-2ADB6085342C}" type="slidenum">
              <a:rPr lang="en-US" sz="1200" b="1">
                <a:solidFill>
                  <a:srgbClr val="FFFFFF"/>
                </a:solidFill>
              </a:rPr>
              <a:pPr algn="r" eaLnBrk="0" hangingPunct="0"/>
              <a:t>48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04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4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10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58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b="1" dirty="0"/>
              <a:t>Почему желательно добавлять функции в категорию </a:t>
            </a:r>
            <a:r>
              <a:rPr lang="en-US" b="1" dirty="0"/>
              <a:t>Favorites </a:t>
            </a:r>
            <a:r>
              <a:rPr lang="ru-RU" b="1" dirty="0"/>
              <a:t>палитры </a:t>
            </a:r>
            <a:r>
              <a:rPr lang="en-US" b="1" dirty="0"/>
              <a:t>Functions?</a:t>
            </a:r>
          </a:p>
          <a:p>
            <a:pPr eaLnBrk="1" hangingPunct="1">
              <a:tabLst/>
            </a:pPr>
            <a:r>
              <a:rPr lang="ru-RU" dirty="0"/>
              <a:t>Вы сможете извлекать часто используемые функции из простой для доступа категории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688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90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8F3FF93E-18F1-460E-A19E-7DA319A14858}" type="slidenum">
              <a:rPr lang="en-US" sz="1200" b="1">
                <a:solidFill>
                  <a:srgbClr val="FFFFFF"/>
                </a:solidFill>
              </a:rPr>
              <a:pPr algn="r" eaLnBrk="0" hangingPunct="0"/>
              <a:t>51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079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79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15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eaLnBrk="1" hangingPunct="1">
              <a:tabLst/>
            </a:pPr>
            <a:endParaRPr lang="en-US" dirty="0"/>
          </a:p>
          <a:p>
            <a:pPr eaLnBrk="1" hangingPunct="1">
              <a:tabLst/>
            </a:pPr>
            <a:r>
              <a:rPr lang="ru-RU" dirty="0"/>
              <a:t>Это первое упражнение, в котором используются все инструменты </a:t>
            </a:r>
            <a:r>
              <a:rPr lang="en-US" dirty="0"/>
              <a:t>LabVIEW.  </a:t>
            </a:r>
            <a:r>
              <a:rPr lang="ru-RU" dirty="0"/>
              <a:t>Здесь надо будет выбирать объекты, изменять их размеры, перемещать, подключать их и т.д. Если необходимо, потратьте дополнительное время, пока студенты не почувствуют себя комфортно при работе в режиме автоматического выбора инструмента.</a:t>
            </a:r>
            <a:endParaRPr 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89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tabLst/>
            </a:pPr>
            <a:r>
              <a:rPr lang="ru-RU" b="1" dirty="0"/>
              <a:t>Как включить режим автоматического выбора инструмента</a:t>
            </a:r>
            <a:r>
              <a:rPr lang="en-US" b="1" dirty="0"/>
              <a:t>?</a:t>
            </a:r>
          </a:p>
          <a:p>
            <a:pPr eaLnBrk="1" hangingPunct="1">
              <a:tabLst/>
            </a:pPr>
            <a:r>
              <a:rPr lang="ru-RU" dirty="0"/>
              <a:t>Убедитесь, что режим автоматического выбора инструмента в палитре инструментов включен</a:t>
            </a:r>
            <a:r>
              <a:rPr lang="en-US" dirty="0"/>
              <a:t>. </a:t>
            </a:r>
            <a:r>
              <a:rPr lang="ru-RU" dirty="0"/>
              <a:t>Чтобы увидеть палитру инструментов вы можете выбрать в меню </a:t>
            </a:r>
            <a:r>
              <a:rPr lang="en-US" b="1" dirty="0" err="1"/>
              <a:t>View»Tools</a:t>
            </a:r>
            <a:r>
              <a:rPr lang="en-US" b="1" dirty="0"/>
              <a:t> Palette </a:t>
            </a:r>
            <a:r>
              <a:rPr lang="ru-RU" b="0" dirty="0"/>
              <a:t>или </a:t>
            </a:r>
            <a:r>
              <a:rPr lang="ru-RU" dirty="0"/>
              <a:t>щелкнуть правой кнопкой мыши</a:t>
            </a:r>
            <a:r>
              <a:rPr lang="ru-RU" b="0" dirty="0"/>
              <a:t>, удерживая клавишу </a:t>
            </a:r>
            <a:r>
              <a:rPr lang="en-US" dirty="0"/>
              <a:t>Shift.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465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99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Заметки</a:t>
            </a:r>
            <a:r>
              <a:rPr lang="ru-RU" baseline="0" dirty="0"/>
              <a:t> для преподавателя</a:t>
            </a:r>
            <a:r>
              <a:rPr lang="en-US" dirty="0"/>
              <a:t>:</a:t>
            </a:r>
          </a:p>
          <a:p>
            <a:pPr eaLnBrk="1" hangingPunct="1">
              <a:buFontTx/>
              <a:buChar char="•"/>
            </a:pPr>
            <a:r>
              <a:rPr lang="en-US" dirty="0"/>
              <a:t> LabVIEW </a:t>
            </a:r>
            <a:r>
              <a:rPr lang="ru-RU" dirty="0"/>
              <a:t>управляется НЕ потоком команд</a:t>
            </a:r>
            <a:r>
              <a:rPr lang="en-US" dirty="0"/>
              <a:t>. Visual Basic, C++, JAVA</a:t>
            </a:r>
            <a:r>
              <a:rPr lang="ru-RU" dirty="0"/>
              <a:t> и большинство других текстовых языков программирования основаны на модели управления выполнением программы последовательностью</a:t>
            </a:r>
            <a:r>
              <a:rPr lang="ru-RU" baseline="0" dirty="0"/>
              <a:t> команд</a:t>
            </a:r>
            <a:r>
              <a:rPr lang="en-US" dirty="0"/>
              <a:t>.</a:t>
            </a:r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Последовательный порядок расположения элементов определяет порядок их выполнения</a:t>
            </a:r>
            <a:r>
              <a:rPr lang="en-US" dirty="0"/>
              <a:t>.</a:t>
            </a:r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  <a:defRPr/>
            </a:pPr>
            <a:r>
              <a:rPr lang="en-US" dirty="0"/>
              <a:t> LabVIEW </a:t>
            </a:r>
            <a:r>
              <a:rPr lang="ru-RU" dirty="0"/>
              <a:t>использует модель потока данных для управления исполнением </a:t>
            </a:r>
            <a:r>
              <a:rPr lang="en-US" dirty="0"/>
              <a:t>VI.</a:t>
            </a:r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Узел блок-диаграммы выполняется, когда он получает все необходимые входные данные</a:t>
            </a:r>
            <a:r>
              <a:rPr lang="en-US" dirty="0"/>
              <a:t>.</a:t>
            </a:r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Когда выполнены операции узла, данные поступают на его выход и проходят на следующий в потоке данных узел</a:t>
            </a:r>
            <a:r>
              <a:rPr lang="en-US" dirty="0"/>
              <a:t>.</a:t>
            </a:r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Продвижение</a:t>
            </a:r>
            <a:r>
              <a:rPr lang="ru-RU" baseline="0" dirty="0"/>
              <a:t> данных через узлы определяет порядок выполнения </a:t>
            </a:r>
            <a:r>
              <a:rPr lang="en-US" dirty="0"/>
              <a:t>VI</a:t>
            </a:r>
            <a:r>
              <a:rPr lang="ru-RU" dirty="0"/>
              <a:t> и функций на блок-диаграмме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097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На этот вопрос нет правильного ответа</a:t>
            </a:r>
            <a:r>
              <a:rPr lang="en-US" dirty="0"/>
              <a:t>, </a:t>
            </a:r>
            <a:r>
              <a:rPr lang="ru-RU" dirty="0"/>
              <a:t>но неверных ответов – несколько</a:t>
            </a:r>
            <a:r>
              <a:rPr lang="en-US" dirty="0"/>
              <a:t>. </a:t>
            </a:r>
            <a:r>
              <a:rPr lang="ru-RU" dirty="0"/>
              <a:t>Этот вопрос умышленно стимулирует студентов задуматься о сути потоке данных</a:t>
            </a:r>
            <a:r>
              <a:rPr lang="en-US" dirty="0"/>
              <a:t>...</a:t>
            </a: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0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AE147ABD-E314-4854-89C1-B63BC7028AEB}" type="slidenum">
              <a:rPr lang="en-US" sz="1200" b="1">
                <a:solidFill>
                  <a:srgbClr val="FFFFFF"/>
                </a:solidFill>
              </a:rPr>
              <a:pPr algn="r" eaLnBrk="0" hangingPunct="0"/>
              <a:t>56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13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30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5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eaLnBrk="1" hangingPunct="1">
              <a:tabLst/>
            </a:pPr>
            <a:r>
              <a:rPr lang="ru-RU" dirty="0"/>
              <a:t>Очень коротко</a:t>
            </a:r>
            <a:r>
              <a:rPr lang="en-US" dirty="0"/>
              <a:t>.  </a:t>
            </a:r>
            <a:r>
              <a:rPr lang="ru-RU" dirty="0"/>
              <a:t>В этом упражнении – только симуляция</a:t>
            </a:r>
            <a:r>
              <a:rPr lang="en-US" dirty="0"/>
              <a:t>. </a:t>
            </a:r>
            <a:r>
              <a:rPr lang="ru-RU" dirty="0"/>
              <a:t>Если студенту концепция представляется непонятной,</a:t>
            </a:r>
            <a:r>
              <a:rPr lang="ru-RU" baseline="0" dirty="0"/>
              <a:t> вы можете предложить открыть </a:t>
            </a:r>
            <a:r>
              <a:rPr lang="en-US" dirty="0"/>
              <a:t>VI </a:t>
            </a:r>
            <a:r>
              <a:rPr lang="ru-RU" dirty="0"/>
              <a:t>и посмотреть, как происходит выполнение в режиме подсветки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40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tabLst/>
            </a:pPr>
            <a:r>
              <a:rPr lang="ru-RU" b="1" dirty="0"/>
              <a:t>Должна ли хорошо спроектированная блок-диаграмма «течь» в определенном направлении</a:t>
            </a:r>
            <a:r>
              <a:rPr lang="en-US" b="1" dirty="0"/>
              <a:t>?</a:t>
            </a:r>
          </a:p>
          <a:p>
            <a:pPr eaLnBrk="1" hangingPunct="1">
              <a:tabLst/>
            </a:pPr>
            <a:r>
              <a:rPr lang="ru-RU" dirty="0"/>
              <a:t>Да, хорошо спроектированная блок-диаграмма должна «протекать» слева направо</a:t>
            </a:r>
            <a:r>
              <a:rPr lang="en-US" dirty="0"/>
              <a:t>. </a:t>
            </a:r>
            <a:r>
              <a:rPr lang="ru-RU" dirty="0"/>
              <a:t>При этом упрощается</a:t>
            </a:r>
            <a:r>
              <a:rPr lang="ru-RU" baseline="0" dirty="0"/>
              <a:t> визуальное прослеживание потока данных в блок-диаграмме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50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Большинство </a:t>
            </a:r>
            <a:r>
              <a:rPr lang="en-US" dirty="0"/>
              <a:t>VI</a:t>
            </a:r>
            <a:r>
              <a:rPr lang="ru-RU" baseline="0" dirty="0"/>
              <a:t> </a:t>
            </a:r>
            <a:r>
              <a:rPr lang="en-US" dirty="0"/>
              <a:t>LabVIEW </a:t>
            </a:r>
            <a:r>
              <a:rPr lang="ru-RU" dirty="0"/>
              <a:t>решают три основные задачи</a:t>
            </a:r>
            <a:r>
              <a:rPr lang="en-US" dirty="0"/>
              <a:t>:</a:t>
            </a:r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Сбор данных</a:t>
            </a:r>
            <a:endParaRPr lang="en-US" dirty="0"/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Обработка собранных данных</a:t>
            </a:r>
            <a:endParaRPr lang="en-US" dirty="0"/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Представление результатов</a:t>
            </a:r>
            <a:endParaRPr lang="en-US" dirty="0"/>
          </a:p>
          <a:p>
            <a:pPr eaLnBrk="1" hangingPunct="1"/>
            <a:r>
              <a:rPr lang="en-US" dirty="0"/>
              <a:t>Express VI</a:t>
            </a:r>
            <a:r>
              <a:rPr lang="ru-RU" baseline="0" dirty="0"/>
              <a:t> спроектированы для комплексного решения наиболее распространенных, часто используемых </a:t>
            </a:r>
            <a:r>
              <a:rPr lang="ru-RU" dirty="0"/>
              <a:t>задач </a:t>
            </a:r>
            <a:r>
              <a:rPr lang="ru-RU" baseline="0" dirty="0"/>
              <a:t>каждого из этих трех типов</a:t>
            </a:r>
            <a:endParaRPr lang="ru-RU" dirty="0"/>
          </a:p>
          <a:p>
            <a:pPr eaLnBrk="1" hangingPunct="1"/>
            <a:endParaRPr lang="ru-RU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0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60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71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81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91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Введение в управление измерительными приборами</a:t>
            </a:r>
          </a:p>
          <a:p>
            <a:pPr eaLnBrk="1" hangingPunct="1"/>
            <a:endParaRPr lang="ru-RU" dirty="0"/>
          </a:p>
          <a:p>
            <a:pPr lvl="1" eaLnBrk="1" hangingPunct="1"/>
            <a:r>
              <a:rPr lang="ru-RU" dirty="0"/>
              <a:t>Термин "управление измерительными приборами"</a:t>
            </a:r>
            <a:r>
              <a:rPr lang="ru-RU" baseline="0" dirty="0"/>
              <a:t> относится к использованию ПО персонального компьютера (РС) для управления прибором через шину управления. </a:t>
            </a:r>
          </a:p>
          <a:p>
            <a:pPr lvl="1" eaLnBrk="1" hangingPunct="1"/>
            <a:endParaRPr lang="ru-RU" baseline="0" dirty="0"/>
          </a:p>
          <a:p>
            <a:pPr lvl="1" eaLnBrk="1" hangingPunct="1"/>
            <a:r>
              <a:rPr lang="ru-RU" dirty="0"/>
              <a:t>Собственно измерительные приборы обычно имеют одну или</a:t>
            </a:r>
            <a:r>
              <a:rPr lang="ru-RU" baseline="0" dirty="0"/>
              <a:t> более шин, по которым могут управляться, и РС также обеспечивает возможность управления приборами по нескольким шинам. Если РС не имеет шины для связи с прибором, эта возможность может быть реализована с помощью встраиваемого модуля или внешнего конвертора. Существует много шин, которые могут быть использованы для управления </a:t>
            </a:r>
            <a:r>
              <a:rPr lang="ru-RU" dirty="0"/>
              <a:t>измерительными </a:t>
            </a:r>
            <a:r>
              <a:rPr lang="ru-RU" baseline="0" dirty="0"/>
              <a:t>приборами.</a:t>
            </a:r>
            <a:r>
              <a:rPr lang="en-US" baseline="0" dirty="0"/>
              <a:t> </a:t>
            </a:r>
            <a:r>
              <a:rPr lang="ru-RU" baseline="0" dirty="0"/>
              <a:t>Эти шины можно разделить на две основные категории: автономные (специальные) шины, которые служат для связи с приборными стойками или наборами измерительных приборов. </a:t>
            </a:r>
          </a:p>
          <a:p>
            <a:pPr lvl="1" eaLnBrk="1" hangingPunct="1"/>
            <a:endParaRPr lang="ru-RU" baseline="0" dirty="0"/>
          </a:p>
          <a:p>
            <a:pPr lvl="1" eaLnBrk="1" hangingPunct="1"/>
            <a:r>
              <a:rPr lang="ru-RU" baseline="0" dirty="0"/>
              <a:t>Специальные шины - это шины, ориентированные на задачи измерений и испытаний: </a:t>
            </a:r>
            <a:r>
              <a:rPr lang="en-US" dirty="0"/>
              <a:t>GPIB</a:t>
            </a:r>
            <a:r>
              <a:rPr lang="ru-RU" baseline="0" dirty="0"/>
              <a:t> и стандартные компьютерные шины, такие, как </a:t>
            </a:r>
            <a:r>
              <a:rPr lang="en-US" dirty="0"/>
              <a:t>Serial (RS-232), Ethernet, USB, Wireless, and IEEE 1394</a:t>
            </a:r>
            <a:r>
              <a:rPr lang="ru-RU" dirty="0"/>
              <a:t>. Некоторые </a:t>
            </a:r>
            <a:r>
              <a:rPr lang="ru-RU" baseline="0" dirty="0"/>
              <a:t>специальные шины могут применяться, как промежуточные для других специальных шин, например, в конвертере </a:t>
            </a:r>
            <a:r>
              <a:rPr lang="en-US" dirty="0"/>
              <a:t>USB </a:t>
            </a:r>
            <a:r>
              <a:rPr lang="ru-RU" dirty="0"/>
              <a:t>– </a:t>
            </a:r>
            <a:r>
              <a:rPr lang="en-US" dirty="0"/>
              <a:t>GPIB</a:t>
            </a:r>
            <a:r>
              <a:rPr lang="ru-RU" dirty="0"/>
              <a:t>.</a:t>
            </a:r>
          </a:p>
          <a:p>
            <a:pPr lvl="1" eaLnBrk="1" hangingPunct="1"/>
            <a:r>
              <a:rPr lang="ru-RU" baseline="0" dirty="0"/>
              <a:t>Межмодульные шины - </a:t>
            </a:r>
            <a:r>
              <a:rPr lang="en-US" dirty="0"/>
              <a:t>PCI, PCI Express, VXI </a:t>
            </a:r>
            <a:r>
              <a:rPr lang="ru-RU" dirty="0"/>
              <a:t>и </a:t>
            </a:r>
            <a:r>
              <a:rPr lang="en-US" dirty="0"/>
              <a:t>PXI</a:t>
            </a:r>
            <a:r>
              <a:rPr lang="ru-RU" dirty="0"/>
              <a:t> - </a:t>
            </a:r>
            <a:r>
              <a:rPr lang="ru-RU" baseline="0" dirty="0"/>
              <a:t>соединяются с интерфейсной шиной непосредственно в приборе</a:t>
            </a:r>
            <a:r>
              <a:rPr lang="ru-RU" dirty="0"/>
              <a:t>. Эти шины могут также использоваться</a:t>
            </a:r>
            <a:r>
              <a:rPr lang="ru-RU" baseline="0" dirty="0"/>
              <a:t>, например, в модуле контроллера </a:t>
            </a:r>
            <a:r>
              <a:rPr lang="en-US" dirty="0"/>
              <a:t>PCI-GPIB</a:t>
            </a:r>
            <a:r>
              <a:rPr lang="ru-RU" baseline="0" dirty="0"/>
              <a:t> в качестве промежуточных к специальной шине, которой нет в РС.</a:t>
            </a:r>
          </a:p>
        </p:txBody>
      </p:sp>
      <p:sp>
        <p:nvSpPr>
          <p:cNvPr id="458755" name="Slide Image Placeholder 4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4A0CA248-EE29-4CCF-A4C4-A357C05A3311}" type="slidenum">
              <a:rPr lang="en-US" sz="1200" b="1">
                <a:solidFill>
                  <a:srgbClr val="FFFFFF"/>
                </a:solidFill>
              </a:rPr>
              <a:pPr algn="r" eaLnBrk="0" hangingPunct="0"/>
              <a:t>63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201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01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35 минут</a:t>
            </a:r>
            <a:endParaRPr lang="en-US" dirty="0"/>
          </a:p>
          <a:p>
            <a:pPr eaLnBrk="1" hangingPunct="1">
              <a:tabLst/>
            </a:pPr>
            <a:r>
              <a:rPr lang="ru-RU" dirty="0"/>
              <a:t>Это первое</a:t>
            </a:r>
            <a:r>
              <a:rPr lang="ru-RU" baseline="0" dirty="0"/>
              <a:t> упражнение, в котором студенты создадут законченный </a:t>
            </a:r>
            <a:r>
              <a:rPr lang="en-US" baseline="0" dirty="0"/>
              <a:t>VI</a:t>
            </a:r>
            <a:r>
              <a:rPr lang="ru-RU" baseline="0" dirty="0"/>
              <a:t> с нуля. Это полезно для раскрытия разделов планирования и проектирования в целом, закрепления методов проектирования программного обеспечения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2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12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ru-RU" b="1" dirty="0"/>
              <a:t>Что такое путь к создаваемому текстовому файлу</a:t>
            </a:r>
            <a:r>
              <a:rPr lang="en-US" b="1" dirty="0"/>
              <a:t>?</a:t>
            </a:r>
          </a:p>
          <a:p>
            <a:pPr eaLnBrk="1" hangingPunct="1"/>
            <a:endParaRPr lang="en-US" b="1" dirty="0"/>
          </a:p>
          <a:p>
            <a:pPr eaLnBrk="1" hangingPunct="1"/>
            <a:r>
              <a:rPr lang="ru-RU" dirty="0"/>
              <a:t>Путь к текстовому файлу конфигурируется в </a:t>
            </a:r>
            <a:r>
              <a:rPr lang="en-US" dirty="0"/>
              <a:t>Write To Measurement File Express VI.  </a:t>
            </a:r>
            <a:r>
              <a:rPr lang="ru-RU" dirty="0"/>
              <a:t>Щелкните дважды по </a:t>
            </a:r>
            <a:r>
              <a:rPr lang="en-US" dirty="0"/>
              <a:t>Write To Measurement File Express VI </a:t>
            </a:r>
            <a:r>
              <a:rPr lang="ru-RU" dirty="0"/>
              <a:t>для того, чтобы определить путь к текстовому файлу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3DE786C0-6E4E-4656-B98E-B879872873AC}" type="slidenum">
              <a:rPr lang="en-US" sz="1200" b="1">
                <a:solidFill>
                  <a:srgbClr val="FFFFFF"/>
                </a:solidFill>
              </a:rPr>
              <a:pPr algn="r" eaLnBrk="0" hangingPunct="0"/>
              <a:t>65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222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228600" indent="-228600" eaLnBrk="1" hangingPunct="1"/>
            <a:r>
              <a:rPr lang="ru-RU" dirty="0"/>
              <a:t>Ответ - </a:t>
            </a:r>
            <a:r>
              <a:rPr lang="en-US" dirty="0"/>
              <a:t>a.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26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ACBEED4D-DDC2-44E5-90F7-F97604744C9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66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23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32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228600" indent="-228600" eaLnBrk="1" hangingPunct="1"/>
            <a:r>
              <a:rPr lang="ru-RU" dirty="0"/>
              <a:t>Ответ - </a:t>
            </a:r>
            <a:r>
              <a:rPr lang="en-US" dirty="0"/>
              <a:t>a.</a:t>
            </a:r>
          </a:p>
          <a:p>
            <a:pPr marL="228600" indent="-228600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1AA50C13-57F0-4EB9-94F7-1359C80E0709}" type="slidenum">
              <a:rPr lang="en-US" sz="1200" b="1">
                <a:solidFill>
                  <a:srgbClr val="FFFFFF"/>
                </a:solidFill>
              </a:rPr>
              <a:pPr algn="r" eaLnBrk="0" hangingPunct="0"/>
              <a:t>67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24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4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228600" indent="-228600" eaLnBrk="1" hangingPunct="1"/>
            <a:r>
              <a:rPr lang="ru-RU" dirty="0"/>
              <a:t>Ответ - </a:t>
            </a:r>
            <a:r>
              <a:rPr lang="en-US" dirty="0"/>
              <a:t>b.</a:t>
            </a: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31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2EB8E240-656B-4FD0-9BB9-65CD0B5C585B}" type="slidenum">
              <a:rPr lang="en-US" sz="1200" b="1">
                <a:solidFill>
                  <a:srgbClr val="FFFFFF"/>
                </a:solidFill>
              </a:rPr>
              <a:pPr algn="r" eaLnBrk="0" hangingPunct="0"/>
              <a:t>68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25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5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228600" indent="-228600"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b.</a:t>
            </a:r>
          </a:p>
          <a:p>
            <a:pPr marL="228600" indent="-228600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8CB3FA7A-B14A-4065-B4AF-A58A81833D74}" type="slidenum">
              <a:rPr lang="en-US" sz="1200" b="1">
                <a:solidFill>
                  <a:srgbClr val="FFFFFF"/>
                </a:solidFill>
              </a:rPr>
              <a:pPr algn="r" eaLnBrk="0" hangingPunct="0"/>
              <a:t>69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263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63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d.</a:t>
            </a: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3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71F472F-62F0-4EF1-A9A2-FB7501DD42A1}" type="slidenum">
              <a:rPr lang="en-US" sz="1200" b="1">
                <a:solidFill>
                  <a:srgbClr val="FFFFFF"/>
                </a:solidFill>
              </a:rPr>
              <a:pPr algn="r" eaLnBrk="0" hangingPunct="0"/>
              <a:t>70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27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73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d.</a:t>
            </a:r>
          </a:p>
          <a:p>
            <a:pPr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C4862EC5-9062-451D-B688-E080289EF716}" type="slidenum">
              <a:rPr lang="en-US" sz="1200" b="1">
                <a:solidFill>
                  <a:srgbClr val="FFFFFF"/>
                </a:solidFill>
              </a:rPr>
              <a:pPr algn="r" eaLnBrk="0" hangingPunct="0"/>
              <a:t>71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28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83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b.</a:t>
            </a: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7FAC7660-D5BF-4FB1-9542-2F20A91F25F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72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29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9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b.</a:t>
            </a:r>
          </a:p>
          <a:p>
            <a:pPr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7200"/>
            <a:ext cx="5172075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9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lvl="1" eaLnBrk="1" hangingPunct="1">
              <a:buNone/>
            </a:pPr>
            <a:r>
              <a:rPr lang="ru-RU" b="1" dirty="0"/>
              <a:t>Достоинства управления измерительными приборами</a:t>
            </a:r>
            <a:endParaRPr lang="en-US" b="1" dirty="0"/>
          </a:p>
          <a:p>
            <a:pPr marL="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>
                <a:tab pos="457200" algn="l"/>
              </a:tabLst>
              <a:defRPr/>
            </a:pPr>
            <a:r>
              <a:rPr lang="ru-RU" dirty="0"/>
              <a:t>Поскольку вы используете </a:t>
            </a:r>
            <a:r>
              <a:rPr lang="en-US" dirty="0"/>
              <a:t>PC </a:t>
            </a:r>
            <a:r>
              <a:rPr lang="ru-RU" dirty="0"/>
              <a:t>для управления измерительными приборами, вы можете разрабатывать ПО для автоматизации процессов,</a:t>
            </a:r>
            <a:r>
              <a:rPr lang="ru-RU" baseline="0" dirty="0"/>
              <a:t> таких, как тестирование и сохранение данных. Таким образом можно сэкономить очень много времени и средств. Кроме того, один РС может управлять несколькими приборами и задачами, позволяя объединять решения таких задач в одной среде проектирования.</a:t>
            </a:r>
            <a:endParaRPr lang="en-US" dirty="0"/>
          </a:p>
          <a:p>
            <a:pPr lvl="1" eaLnBrk="1" hangingPunct="1"/>
            <a:r>
              <a:rPr lang="ru-RU" dirty="0"/>
              <a:t>В </a:t>
            </a:r>
            <a:r>
              <a:rPr lang="en-US" dirty="0"/>
              <a:t>LabVIEW </a:t>
            </a:r>
            <a:r>
              <a:rPr lang="ru-RU" dirty="0"/>
              <a:t>есть много средств,</a:t>
            </a:r>
            <a:r>
              <a:rPr lang="ru-RU" baseline="0" dirty="0"/>
              <a:t> которые помогают упростить программирование управления </a:t>
            </a:r>
            <a:r>
              <a:rPr lang="ru-RU" dirty="0"/>
              <a:t>измерительными приборами. Наконец, имеется много типов приборов,</a:t>
            </a:r>
            <a:r>
              <a:rPr lang="ru-RU" baseline="0" dirty="0"/>
              <a:t> которыми можно управлять подобным образом – усилители, анализаторы, калибраторы, осциллографы, источники питания, коммутаторы,  генераторы сигналов, датчики и многие другие.</a:t>
            </a:r>
            <a:endParaRPr lang="ru-RU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4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5624EB81-EBEC-4AF1-AEA9-6951C9FFAEE4}" type="slidenum">
              <a:rPr lang="en-US" sz="1200" b="1">
                <a:solidFill>
                  <a:srgbClr val="FFFFFF"/>
                </a:solidFill>
              </a:rPr>
              <a:pPr algn="r" eaLnBrk="0" hangingPunct="0"/>
              <a:t>73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30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0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a, b</a:t>
            </a:r>
            <a:r>
              <a:rPr lang="ru-RU" dirty="0"/>
              <a:t> и </a:t>
            </a:r>
            <a:r>
              <a:rPr lang="en-US" dirty="0"/>
              <a:t>d.</a:t>
            </a: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45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02662317-0FFD-4321-A8CD-B93F237B1CCC}" type="slidenum">
              <a:rPr lang="en-US" sz="1200" b="1">
                <a:solidFill>
                  <a:srgbClr val="FFFFFF"/>
                </a:solidFill>
              </a:rPr>
              <a:pPr algn="r" eaLnBrk="0" hangingPunct="0"/>
              <a:t>74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31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14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>
              <a:tabLst/>
            </a:pPr>
            <a:r>
              <a:rPr lang="ru-RU" dirty="0"/>
              <a:t>Ответ - </a:t>
            </a:r>
            <a:r>
              <a:rPr lang="en-US" dirty="0"/>
              <a:t>a, b </a:t>
            </a:r>
            <a:r>
              <a:rPr lang="ru-RU" dirty="0"/>
              <a:t>и </a:t>
            </a:r>
            <a:r>
              <a:rPr lang="en-US" dirty="0"/>
              <a:t>d.</a:t>
            </a:r>
          </a:p>
          <a:p>
            <a:pPr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8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4EE106F7-A89D-4913-A23F-F3D5951C075B}" type="slidenum">
              <a:rPr lang="en-US" sz="1200" b="1">
                <a:solidFill>
                  <a:srgbClr val="FFFFFF"/>
                </a:solidFill>
              </a:rPr>
              <a:pPr algn="r" eaLnBrk="0" hangingPunct="0"/>
              <a:t>75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32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На эту лекцию</a:t>
            </a:r>
            <a:r>
              <a:rPr lang="ru-RU" baseline="0" dirty="0"/>
              <a:t> вместе с упражнениями потребуется </a:t>
            </a:r>
            <a:r>
              <a:rPr lang="en-US" dirty="0"/>
              <a:t>~1 </a:t>
            </a:r>
            <a:r>
              <a:rPr lang="ru-RU" dirty="0"/>
              <a:t>час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35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335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D361A9AD-F8CF-4031-81D4-1C060A5F3841}" type="slidenum">
              <a:rPr lang="en-US" sz="1200" b="1">
                <a:solidFill>
                  <a:srgbClr val="FFFFFF"/>
                </a:solidFill>
              </a:rPr>
              <a:pPr algn="r" eaLnBrk="0" hangingPunct="0"/>
              <a:t>76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5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45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345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7600200A-EBC7-44E7-965F-9EF484CFABF0}" type="slidenum">
              <a:rPr lang="en-US" sz="1200" b="1">
                <a:solidFill>
                  <a:srgbClr val="FFFFFF"/>
                </a:solidFill>
              </a:rPr>
              <a:pPr algn="r" eaLnBrk="0" hangingPunct="0"/>
              <a:t>77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5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555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Используется для поиска всех инсталлированных</a:t>
            </a:r>
            <a:r>
              <a:rPr lang="ru-RU" baseline="0" dirty="0"/>
              <a:t> примеров и примеров, представленных в зоне разработчиков </a:t>
            </a:r>
            <a:r>
              <a:rPr lang="en-US" dirty="0"/>
              <a:t>NI Developer Zone.</a:t>
            </a:r>
          </a:p>
          <a:p>
            <a:pPr eaLnBrk="1" hangingPunct="1"/>
            <a:r>
              <a:rPr lang="ru-RU" dirty="0"/>
              <a:t>Модифицируйте любой пример </a:t>
            </a:r>
            <a:r>
              <a:rPr lang="en-US" dirty="0"/>
              <a:t>VI </a:t>
            </a:r>
            <a:r>
              <a:rPr lang="ru-RU" dirty="0"/>
              <a:t>в соответствии с требованиями приложения</a:t>
            </a:r>
            <a:r>
              <a:rPr lang="ru-RU" baseline="0" dirty="0"/>
              <a:t> или</a:t>
            </a:r>
            <a:r>
              <a:rPr lang="ru-RU" dirty="0"/>
              <a:t> скопируйте и вставьте нужный фрагмент примера </a:t>
            </a:r>
            <a:r>
              <a:rPr lang="en-US" dirty="0"/>
              <a:t>VI </a:t>
            </a:r>
            <a:r>
              <a:rPr lang="ru-RU" dirty="0"/>
              <a:t>в создаваемый вами </a:t>
            </a:r>
            <a:r>
              <a:rPr lang="en-US" dirty="0"/>
              <a:t>VI.</a:t>
            </a:r>
          </a:p>
          <a:p>
            <a:pPr eaLnBrk="1" hangingPunct="1"/>
            <a:r>
              <a:rPr lang="ru-RU" dirty="0"/>
              <a:t>Способы обращения к </a:t>
            </a:r>
            <a:r>
              <a:rPr lang="en-US" dirty="0"/>
              <a:t>NI Example Finder:</a:t>
            </a:r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Выберите </a:t>
            </a:r>
            <a:r>
              <a:rPr lang="en-US" dirty="0" err="1"/>
              <a:t>Help»Find</a:t>
            </a:r>
            <a:r>
              <a:rPr lang="en-US" dirty="0"/>
              <a:t> Examples  </a:t>
            </a:r>
          </a:p>
          <a:p>
            <a:pPr eaLnBrk="1" hangingPunct="1">
              <a:buFontTx/>
              <a:buChar char="•"/>
            </a:pPr>
            <a:r>
              <a:rPr lang="en-US" dirty="0"/>
              <a:t> </a:t>
            </a:r>
            <a:r>
              <a:rPr lang="ru-RU" dirty="0"/>
              <a:t>Щелкните по ссылке </a:t>
            </a:r>
            <a:r>
              <a:rPr lang="en-US" dirty="0"/>
              <a:t>Find Examples </a:t>
            </a:r>
            <a:r>
              <a:rPr lang="ru-RU" dirty="0"/>
              <a:t>в окне </a:t>
            </a:r>
            <a:r>
              <a:rPr lang="en-US" dirty="0"/>
              <a:t>Getting Started</a:t>
            </a:r>
          </a:p>
        </p:txBody>
      </p:sp>
      <p:sp>
        <p:nvSpPr>
          <p:cNvPr id="5355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24007DED-7080-4396-A0A1-F74385E2388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78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7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BA5E8E7E-47B0-4B44-9898-725E4D0615CA}" type="slidenum">
              <a:rPr lang="en-US" sz="1200" b="1">
                <a:solidFill>
                  <a:srgbClr val="FFFFFF"/>
                </a:solidFill>
              </a:rPr>
              <a:pPr algn="r" eaLnBrk="0" hangingPunct="0"/>
              <a:t>79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36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9788" y="455613"/>
            <a:ext cx="5173662" cy="3881437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65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3588"/>
            <a:ext cx="5597525" cy="4176712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15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defTabSz="879475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6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76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Вы работаете с </a:t>
            </a:r>
            <a:r>
              <a:rPr lang="en-US" b="1" dirty="0"/>
              <a:t>VI</a:t>
            </a:r>
            <a:r>
              <a:rPr lang="ru-RU" b="1" dirty="0"/>
              <a:t>, в котором содержатся незнакомые вам функции</a:t>
            </a:r>
            <a:r>
              <a:rPr lang="en-US" b="1" dirty="0"/>
              <a:t>. </a:t>
            </a:r>
            <a:r>
              <a:rPr lang="ru-RU" b="1" dirty="0"/>
              <a:t>Как вы определите функциональность блок-диаграммы</a:t>
            </a:r>
            <a:r>
              <a:rPr lang="en-US" b="1" dirty="0"/>
              <a:t>? </a:t>
            </a:r>
          </a:p>
          <a:p>
            <a:pPr eaLnBrk="1" hangingPunct="1"/>
            <a:r>
              <a:rPr lang="ru-RU" dirty="0"/>
              <a:t>Вы можете использовать окно контекстной справки </a:t>
            </a:r>
            <a:r>
              <a:rPr lang="en-US" dirty="0"/>
              <a:t>Context Help</a:t>
            </a:r>
            <a:r>
              <a:rPr lang="ru-RU" dirty="0"/>
              <a:t>, чтобы познакомиться с кратким описанием неизвестной вам функции</a:t>
            </a:r>
            <a:r>
              <a:rPr lang="en-US" dirty="0"/>
              <a:t>. </a:t>
            </a:r>
            <a:r>
              <a:rPr lang="ru-RU" dirty="0"/>
              <a:t>Если потребуется более подробная информация о</a:t>
            </a:r>
            <a:r>
              <a:rPr lang="ru-RU" baseline="0" dirty="0"/>
              <a:t> какой-либо функции, вы можете посмотреть ее описание в справочной системе </a:t>
            </a:r>
            <a:r>
              <a:rPr lang="en-US" dirty="0"/>
              <a:t>LabVIEW Help.</a:t>
            </a:r>
          </a:p>
        </p:txBody>
      </p:sp>
      <p:sp>
        <p:nvSpPr>
          <p:cNvPr id="5376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4D42DD46-7C6C-49C5-87AD-DEEE30FBC78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80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62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ABCFB816-B055-4C28-9AAC-FA028FBA84EF}" type="slidenum">
              <a:rPr lang="en-US" sz="1200" b="1">
                <a:solidFill>
                  <a:srgbClr val="FFFFFF"/>
                </a:solidFill>
              </a:rPr>
              <a:pPr algn="r" eaLnBrk="0" hangingPunct="0"/>
              <a:t>81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38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862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65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809C357A-58D8-4CDB-9C88-5C7497C879B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82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39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96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28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067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Если </a:t>
            </a:r>
            <a:r>
              <a:rPr lang="en-US" dirty="0"/>
              <a:t>VI </a:t>
            </a:r>
            <a:r>
              <a:rPr lang="ru-RU" dirty="0"/>
              <a:t>«исправен</a:t>
            </a:r>
            <a:r>
              <a:rPr lang="ru-RU" baseline="0" dirty="0"/>
              <a:t>», </a:t>
            </a:r>
            <a:r>
              <a:rPr lang="ru-RU" dirty="0"/>
              <a:t>но вы получаете данные или характеристики, отличные от тех, которые должны быть, несмотря на применение рекомендованных способов проверки, это может привести к стрессу.</a:t>
            </a:r>
          </a:p>
          <a:p>
            <a:pPr eaLnBrk="1" hangingPunct="1"/>
            <a:endParaRPr lang="ru-RU" dirty="0"/>
          </a:p>
          <a:p>
            <a:pPr eaLnBrk="1" hangingPunct="1"/>
            <a:r>
              <a:rPr lang="ru-RU" dirty="0"/>
              <a:t>Не</a:t>
            </a:r>
            <a:r>
              <a:rPr lang="ru-RU" baseline="0" dirty="0"/>
              <a:t> все возможные </a:t>
            </a:r>
            <a:r>
              <a:rPr lang="ru-RU" dirty="0"/>
              <a:t>причины неправильной работы </a:t>
            </a:r>
            <a:r>
              <a:rPr lang="en-US" dirty="0"/>
              <a:t>VI </a:t>
            </a:r>
            <a:r>
              <a:rPr lang="ru-RU" dirty="0"/>
              <a:t>приведены здесь, т.к. источники их еще не изучались, например, порядок элементов в кластере</a:t>
            </a:r>
            <a:r>
              <a:rPr lang="ru-RU" baseline="0" dirty="0"/>
              <a:t> или инициализация сдвиговых регистров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</p:txBody>
      </p:sp>
      <p:sp>
        <p:nvSpPr>
          <p:cNvPr id="5406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F3191C5E-1A39-44CE-8E99-4429FB54E9D1}" type="slidenum">
              <a:rPr lang="en-US" sz="1200" b="1">
                <a:solidFill>
                  <a:srgbClr val="FFFFFF"/>
                </a:solidFill>
              </a:rPr>
              <a:pPr algn="r" eaLnBrk="0" hangingPunct="0"/>
              <a:t>83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16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417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A650FF89-9423-48E6-B9CD-31721908C688}" type="slidenum">
              <a:rPr lang="en-US" sz="1200" b="1">
                <a:solidFill>
                  <a:srgbClr val="FFFFFF"/>
                </a:solidFill>
              </a:rPr>
              <a:pPr algn="r" eaLnBrk="0" hangingPunct="0"/>
              <a:t>84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427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2C37D93E-1943-48C1-803A-255F760E3549}" type="slidenum">
              <a:rPr lang="en-US" sz="1200" b="1">
                <a:solidFill>
                  <a:srgbClr val="FFFFFF"/>
                </a:solidFill>
              </a:rPr>
              <a:pPr algn="r" eaLnBrk="0" hangingPunct="0"/>
              <a:t>85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7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374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437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C84EDBD4-6962-437B-A883-7943745F4D68}" type="slidenum">
              <a:rPr lang="en-US" sz="1200" b="1">
                <a:solidFill>
                  <a:srgbClr val="FFFFFF"/>
                </a:solidFill>
              </a:rPr>
              <a:pPr algn="r" eaLnBrk="0" hangingPunct="0"/>
              <a:t>86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7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477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447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C3C347F3-DB77-476E-A456-96D7BA968E12}" type="slidenum">
              <a:rPr lang="en-US" sz="1200" b="1">
                <a:solidFill>
                  <a:srgbClr val="FFFFFF"/>
                </a:solidFill>
              </a:rPr>
              <a:pPr algn="r" eaLnBrk="0" hangingPunct="0"/>
              <a:t>87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7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5795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/>
              <a:t>LabVIEW </a:t>
            </a:r>
            <a:r>
              <a:rPr lang="ru-RU" dirty="0"/>
              <a:t>может обрабатывать комплексные числа</a:t>
            </a:r>
            <a:r>
              <a:rPr lang="en-US" dirty="0"/>
              <a:t>. </a:t>
            </a:r>
            <a:r>
              <a:rPr lang="ru-RU" dirty="0"/>
              <a:t>Функции по работе с комплексными числами находятся</a:t>
            </a:r>
            <a:r>
              <a:rPr lang="ru-RU" baseline="0" dirty="0"/>
              <a:t> в палитре </a:t>
            </a:r>
            <a:r>
              <a:rPr lang="en-US" baseline="0" dirty="0"/>
              <a:t>Numeric</a:t>
            </a:r>
            <a:r>
              <a:rPr lang="en-US" dirty="0"/>
              <a:t>.</a:t>
            </a:r>
          </a:p>
        </p:txBody>
      </p:sp>
      <p:sp>
        <p:nvSpPr>
          <p:cNvPr id="5457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4BC59183-BF41-4AB1-B48A-17FB3D31BFA9}" type="slidenum">
              <a:rPr lang="en-US" sz="1200" b="1">
                <a:solidFill>
                  <a:srgbClr val="FFFFFF"/>
                </a:solidFill>
              </a:rPr>
              <a:pPr algn="r" eaLnBrk="0" hangingPunct="0"/>
              <a:t>88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8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681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468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2D7E13A3-6F72-4718-9E7D-41082A9F5555}" type="slidenum">
              <a:rPr lang="en-US" sz="1200" b="1">
                <a:solidFill>
                  <a:srgbClr val="FFFFFF"/>
                </a:solidFill>
              </a:rPr>
              <a:pPr algn="r" eaLnBrk="0" hangingPunct="0"/>
              <a:t>89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8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784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478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4EF6B8D8-084C-4FCE-BC5F-BAD1A97FE41D}" type="slidenum">
              <a:rPr lang="en-US" sz="1200" b="1">
                <a:solidFill>
                  <a:srgbClr val="FFFFFF"/>
                </a:solidFill>
              </a:rPr>
              <a:pPr algn="r" eaLnBrk="0" hangingPunct="0"/>
              <a:t>90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88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  <p:sp>
        <p:nvSpPr>
          <p:cNvPr id="5488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94A285AE-B106-4A7D-9DF9-A7EAC0C648EB}" type="slidenum">
              <a:rPr lang="en-US" sz="1200" b="1">
                <a:solidFill>
                  <a:srgbClr val="FFFFFF"/>
                </a:solidFill>
              </a:rPr>
              <a:pPr algn="r" eaLnBrk="0" hangingPunct="0"/>
              <a:t>91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8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98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dirty="0"/>
              <a:t>Выполните переход </a:t>
            </a:r>
            <a:r>
              <a:rPr lang="en-US" b="1" dirty="0" err="1"/>
              <a:t>Help»Explain</a:t>
            </a:r>
            <a:r>
              <a:rPr lang="en-US" b="1" dirty="0"/>
              <a:t> Error </a:t>
            </a:r>
            <a:r>
              <a:rPr lang="ru-RU" b="0" dirty="0"/>
              <a:t>для того, чтобы открыть диалоговое окно </a:t>
            </a:r>
            <a:r>
              <a:rPr lang="en-US" dirty="0"/>
              <a:t>Explain Error </a:t>
            </a:r>
            <a:r>
              <a:rPr lang="ru-RU" dirty="0"/>
              <a:t>(объяснение ошибок)</a:t>
            </a:r>
            <a:r>
              <a:rPr lang="en-US" dirty="0"/>
              <a:t>.</a:t>
            </a:r>
          </a:p>
          <a:p>
            <a:pPr eaLnBrk="1" hangingPunct="1"/>
            <a:r>
              <a:rPr lang="ru-RU" dirty="0"/>
              <a:t>Булевское значение </a:t>
            </a:r>
            <a:r>
              <a:rPr lang="en-US" dirty="0"/>
              <a:t>Status </a:t>
            </a:r>
            <a:r>
              <a:rPr lang="ru-RU" dirty="0"/>
              <a:t>равно </a:t>
            </a:r>
            <a:r>
              <a:rPr lang="en-US" dirty="0"/>
              <a:t>TRUE</a:t>
            </a:r>
            <a:r>
              <a:rPr lang="ru-RU" dirty="0"/>
              <a:t>, если обнаружена ошибка</a:t>
            </a:r>
            <a:r>
              <a:rPr lang="en-US" dirty="0"/>
              <a:t>. </a:t>
            </a:r>
            <a:r>
              <a:rPr lang="ru-RU" dirty="0"/>
              <a:t>Большинство </a:t>
            </a:r>
            <a:r>
              <a:rPr lang="en-US" dirty="0"/>
              <a:t>VI, </a:t>
            </a:r>
            <a:r>
              <a:rPr lang="ru-RU" dirty="0"/>
              <a:t>функций и структур,</a:t>
            </a:r>
            <a:r>
              <a:rPr lang="ru-RU" baseline="0" dirty="0"/>
              <a:t> которые </a:t>
            </a:r>
            <a:r>
              <a:rPr lang="ru-RU" dirty="0"/>
              <a:t>принимают булевские данные, также распознают этот параметр</a:t>
            </a:r>
            <a:r>
              <a:rPr lang="en-US" dirty="0"/>
              <a:t>. </a:t>
            </a:r>
            <a:r>
              <a:rPr lang="ru-RU" dirty="0"/>
              <a:t>Например,</a:t>
            </a:r>
            <a:r>
              <a:rPr lang="ru-RU" baseline="0" dirty="0"/>
              <a:t> вы </a:t>
            </a:r>
            <a:r>
              <a:rPr lang="ru-RU" dirty="0"/>
              <a:t>можете соединить кластер ошибок с булевским входом функций </a:t>
            </a:r>
            <a:r>
              <a:rPr lang="en-US" dirty="0"/>
              <a:t>Stop, Quit LabVIEW</a:t>
            </a:r>
            <a:r>
              <a:rPr lang="ru-RU" dirty="0"/>
              <a:t> или</a:t>
            </a:r>
            <a:r>
              <a:rPr lang="en-US" dirty="0"/>
              <a:t> Select. </a:t>
            </a:r>
            <a:r>
              <a:rPr lang="ru-RU" dirty="0"/>
              <a:t>Если обнаружена ошибка,</a:t>
            </a:r>
            <a:r>
              <a:rPr lang="ru-RU" baseline="0" dirty="0"/>
              <a:t> кластер ошибки пропускает значение </a:t>
            </a:r>
            <a:r>
              <a:rPr lang="en-US" dirty="0"/>
              <a:t>TRUE </a:t>
            </a:r>
            <a:r>
              <a:rPr lang="ru-RU" dirty="0"/>
              <a:t>на вход этих функций</a:t>
            </a:r>
            <a:r>
              <a:rPr lang="en-US" dirty="0"/>
              <a:t>. </a:t>
            </a:r>
          </a:p>
          <a:p>
            <a:pPr eaLnBrk="1" hangingPunct="1"/>
            <a:r>
              <a:rPr lang="en-US" dirty="0"/>
              <a:t>Code </a:t>
            </a:r>
            <a:r>
              <a:rPr lang="ru-RU" dirty="0"/>
              <a:t>– это </a:t>
            </a:r>
            <a:r>
              <a:rPr lang="en-US" dirty="0"/>
              <a:t>32-</a:t>
            </a:r>
            <a:r>
              <a:rPr lang="ru-RU" dirty="0"/>
              <a:t>битное</a:t>
            </a:r>
            <a:r>
              <a:rPr lang="ru-RU" baseline="0" dirty="0"/>
              <a:t> целое число со знаком, которое идентифицирует </a:t>
            </a:r>
            <a:r>
              <a:rPr lang="ru-RU" dirty="0"/>
              <a:t>ошибку</a:t>
            </a:r>
            <a:r>
              <a:rPr lang="en-US" dirty="0"/>
              <a:t>. </a:t>
            </a:r>
            <a:r>
              <a:rPr lang="ru-RU" dirty="0"/>
              <a:t>Ненулевой код ошибки</a:t>
            </a:r>
            <a:r>
              <a:rPr lang="ru-RU" baseline="0" dirty="0"/>
              <a:t> вместе с сигналом </a:t>
            </a:r>
            <a:r>
              <a:rPr lang="en-US" baseline="0" dirty="0"/>
              <a:t>S</a:t>
            </a:r>
            <a:r>
              <a:rPr lang="en-US" dirty="0"/>
              <a:t>tatus</a:t>
            </a:r>
            <a:r>
              <a:rPr lang="ru-RU" dirty="0"/>
              <a:t>,</a:t>
            </a:r>
            <a:r>
              <a:rPr lang="ru-RU" baseline="0" dirty="0"/>
              <a:t> равным </a:t>
            </a:r>
            <a:r>
              <a:rPr lang="en-US" dirty="0"/>
              <a:t>FALSE</a:t>
            </a:r>
            <a:r>
              <a:rPr lang="ru-RU" dirty="0"/>
              <a:t>, означают </a:t>
            </a:r>
            <a:r>
              <a:rPr lang="ru-RU" baseline="0" dirty="0"/>
              <a:t>не фатальную </a:t>
            </a:r>
            <a:r>
              <a:rPr lang="ru-RU" dirty="0"/>
              <a:t>ошибку, а</a:t>
            </a:r>
            <a:r>
              <a:rPr lang="ru-RU" baseline="0" dirty="0"/>
              <a:t> предупреждение</a:t>
            </a:r>
            <a:r>
              <a:rPr lang="en-US" dirty="0"/>
              <a:t>.</a:t>
            </a:r>
          </a:p>
          <a:p>
            <a:pPr eaLnBrk="1" hangingPunct="1"/>
            <a:r>
              <a:rPr lang="en-US" dirty="0"/>
              <a:t>Source </a:t>
            </a:r>
            <a:r>
              <a:rPr lang="ru-RU" dirty="0"/>
              <a:t>– это строка,</a:t>
            </a:r>
            <a:r>
              <a:rPr lang="ru-RU" baseline="0" dirty="0"/>
              <a:t> идентифицирующая место возникновения </a:t>
            </a:r>
            <a:r>
              <a:rPr lang="ru-RU" dirty="0"/>
              <a:t>ошибки.</a:t>
            </a:r>
            <a:endParaRPr lang="en-US" dirty="0"/>
          </a:p>
        </p:txBody>
      </p:sp>
      <p:sp>
        <p:nvSpPr>
          <p:cNvPr id="5498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2328A319-081D-425C-8C6C-B6D8B5BAAB2A}" type="slidenum">
              <a:rPr lang="en-US" sz="1200" b="1">
                <a:solidFill>
                  <a:srgbClr val="FFFFFF"/>
                </a:solidFill>
              </a:rPr>
              <a:pPr algn="r" eaLnBrk="0" hangingPunct="0"/>
              <a:t>92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97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lvl="1" eaLnBrk="1" hangingPunct="1"/>
            <a:r>
              <a:rPr lang="ru-RU" dirty="0"/>
              <a:t>Ответ - </a:t>
            </a:r>
            <a:r>
              <a:rPr lang="en-US" dirty="0"/>
              <a:t>a, b, </a:t>
            </a:r>
            <a:r>
              <a:rPr lang="ru-RU" dirty="0"/>
              <a:t>и </a:t>
            </a:r>
            <a:r>
              <a:rPr lang="en-US" dirty="0"/>
              <a:t>c.</a:t>
            </a:r>
          </a:p>
        </p:txBody>
      </p:sp>
      <p:sp>
        <p:nvSpPr>
          <p:cNvPr id="467971" name="Slide Image Placeholder 4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AFD46B75-8500-4802-8431-B6E959125B1C}" type="slidenum">
              <a:rPr lang="en-US" sz="1200" b="1">
                <a:solidFill>
                  <a:srgbClr val="FFFFFF"/>
                </a:solidFill>
              </a:rPr>
              <a:pPr algn="r" eaLnBrk="0" hangingPunct="0"/>
              <a:t>93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50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0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Время на упражнение</a:t>
            </a:r>
            <a:r>
              <a:rPr lang="en-US" dirty="0"/>
              <a:t>: </a:t>
            </a:r>
            <a:r>
              <a:rPr lang="ru-RU" dirty="0"/>
              <a:t>15</a:t>
            </a:r>
            <a:r>
              <a:rPr lang="en-US" dirty="0"/>
              <a:t> </a:t>
            </a:r>
            <a:r>
              <a:rPr lang="ru-RU" dirty="0"/>
              <a:t>минут</a:t>
            </a:r>
            <a:endParaRPr lang="en-US" dirty="0"/>
          </a:p>
          <a:p>
            <a:pPr defTabSz="879475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19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ru-RU" b="1" dirty="0"/>
              <a:t>Если у вашего </a:t>
            </a:r>
            <a:r>
              <a:rPr lang="en-US" b="1" dirty="0"/>
              <a:t>VI </a:t>
            </a:r>
            <a:r>
              <a:rPr lang="ru-RU" b="1" dirty="0"/>
              <a:t>стрелка </a:t>
            </a:r>
            <a:r>
              <a:rPr lang="en-US" b="1" dirty="0"/>
              <a:t>Run </a:t>
            </a:r>
            <a:r>
              <a:rPr lang="ru-RU" b="1" dirty="0"/>
              <a:t>изломана</a:t>
            </a:r>
            <a:r>
              <a:rPr lang="en-US" b="1" dirty="0"/>
              <a:t>, </a:t>
            </a:r>
            <a:r>
              <a:rPr lang="ru-RU" b="1" dirty="0"/>
              <a:t>что нужно сделать прежде всего</a:t>
            </a:r>
            <a:r>
              <a:rPr lang="en-US" b="1" dirty="0"/>
              <a:t>?</a:t>
            </a:r>
          </a:p>
          <a:p>
            <a:pPr eaLnBrk="1" hangingPunct="1"/>
            <a:r>
              <a:rPr lang="ru-RU" dirty="0"/>
              <a:t>Щелкнуть по изломанной стрелке </a:t>
            </a:r>
            <a:r>
              <a:rPr lang="en-US" dirty="0"/>
              <a:t>Run</a:t>
            </a:r>
            <a:r>
              <a:rPr lang="ru-RU" dirty="0"/>
              <a:t>, чтобы получить список ошибок</a:t>
            </a:r>
            <a:r>
              <a:rPr lang="en-US" dirty="0"/>
              <a:t>. </a:t>
            </a:r>
            <a:r>
              <a:rPr lang="ru-RU" dirty="0"/>
              <a:t>Использовать окно со списком ошибок для локализации ошибок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ru-RU" b="1" dirty="0"/>
              <a:t>После того, как вы «исправили» изломанную стрелку </a:t>
            </a:r>
            <a:r>
              <a:rPr lang="en-US" b="1" dirty="0"/>
              <a:t>Run, VI </a:t>
            </a:r>
            <a:r>
              <a:rPr lang="ru-RU" b="1" dirty="0"/>
              <a:t>выдает непредвиденные данные</a:t>
            </a:r>
            <a:r>
              <a:rPr lang="en-US" b="1" dirty="0"/>
              <a:t>. </a:t>
            </a:r>
            <a:r>
              <a:rPr lang="ru-RU" b="1" dirty="0"/>
              <a:t>Что теперь вы должны делать</a:t>
            </a:r>
            <a:r>
              <a:rPr lang="en-US" b="1" dirty="0"/>
              <a:t>?</a:t>
            </a:r>
          </a:p>
          <a:p>
            <a:pPr eaLnBrk="1" hangingPunct="1"/>
            <a:r>
              <a:rPr lang="ru-RU" dirty="0"/>
              <a:t>Использовать средства отладки, такие, как подсветка</a:t>
            </a:r>
            <a:r>
              <a:rPr lang="ru-RU" baseline="0" dirty="0"/>
              <a:t> выполнения, пошаговое выполнение, </a:t>
            </a:r>
            <a:r>
              <a:rPr lang="ru-RU" dirty="0"/>
              <a:t>контрольные точки (</a:t>
            </a:r>
            <a:r>
              <a:rPr lang="ru-RU" dirty="0" err="1"/>
              <a:t>точки</a:t>
            </a:r>
            <a:r>
              <a:rPr lang="ru-RU" dirty="0"/>
              <a:t> останова) и пробники для отладки кода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</p:txBody>
      </p:sp>
      <p:sp>
        <p:nvSpPr>
          <p:cNvPr id="5519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A220BAF2-39CA-478E-B3E9-A36D1EEE7C5B}" type="slidenum">
              <a:rPr lang="en-US" sz="1200" b="1">
                <a:solidFill>
                  <a:srgbClr val="FFFFFF"/>
                </a:solidFill>
              </a:rPr>
              <a:pPr algn="r" eaLnBrk="0" hangingPunct="0"/>
              <a:t>94</a:t>
            </a:fld>
            <a:endParaRPr lang="en-US" sz="1200" b="1"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B651F637-925B-41CC-AB2D-610AAB6FF949}" type="slidenum">
              <a:rPr lang="en-US" sz="1200" b="1">
                <a:solidFill>
                  <a:srgbClr val="FFFFFF"/>
                </a:solidFill>
              </a:rPr>
              <a:pPr algn="r" eaLnBrk="0" hangingPunct="0"/>
              <a:t>95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52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29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b.</a:t>
            </a: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98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4CF6E6DC-4DE0-4826-A95F-C9F72EB9219F}" type="slidenum">
              <a:rPr lang="en-US" sz="1200" b="1">
                <a:solidFill>
                  <a:srgbClr val="FFFFFF"/>
                </a:solidFill>
              </a:rPr>
              <a:pPr algn="r" eaLnBrk="0" hangingPunct="0"/>
              <a:t>96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53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Ответ - </a:t>
            </a:r>
            <a:r>
              <a:rPr lang="en-US" dirty="0"/>
              <a:t>b.</a:t>
            </a:r>
          </a:p>
          <a:p>
            <a:pPr defTabSz="879475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01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499971A7-1ADF-4E9E-81D3-3209D5118B52}" type="slidenum">
              <a:rPr lang="en-US" sz="1200" b="1">
                <a:solidFill>
                  <a:srgbClr val="FFFFFF"/>
                </a:solidFill>
              </a:rPr>
              <a:pPr algn="r" eaLnBrk="0" hangingPunct="0"/>
              <a:t>97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55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5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8794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Ответ – </a:t>
            </a:r>
            <a:r>
              <a:rPr lang="en-US" dirty="0"/>
              <a:t>a, c </a:t>
            </a:r>
            <a:r>
              <a:rPr lang="ru-RU" dirty="0"/>
              <a:t>и </a:t>
            </a:r>
            <a:r>
              <a:rPr lang="en-US" dirty="0"/>
              <a:t>d.</a:t>
            </a:r>
          </a:p>
          <a:p>
            <a:pPr defTabSz="879475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lIns="88002" tIns="44001" rIns="88002" bIns="44001"/>
          <a:lstStyle/>
          <a:p>
            <a:pPr algn="r" eaLnBrk="0" hangingPunct="0"/>
            <a:fld id="{45B20BC7-3CEA-4AA6-9F54-C80451FEF297}" type="slidenum">
              <a:rPr lang="en-US" sz="1200" b="1">
                <a:solidFill>
                  <a:srgbClr val="FFFFFF"/>
                </a:solidFill>
              </a:rPr>
              <a:pPr algn="r" eaLnBrk="0" hangingPunct="0"/>
              <a:t>98</a:t>
            </a:fld>
            <a:endParaRPr lang="en-US" sz="1200" b="1">
              <a:solidFill>
                <a:srgbClr val="FFFFFF"/>
              </a:solidFill>
            </a:endParaRPr>
          </a:p>
        </p:txBody>
      </p:sp>
      <p:sp>
        <p:nvSpPr>
          <p:cNvPr id="556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5613"/>
            <a:ext cx="5175250" cy="3883025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60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marL="0" marR="0" indent="0" algn="l" defTabSz="879475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Ответ – </a:t>
            </a:r>
            <a:r>
              <a:rPr lang="en-US" dirty="0"/>
              <a:t>a, c </a:t>
            </a:r>
            <a:r>
              <a:rPr lang="ru-RU" dirty="0"/>
              <a:t>и </a:t>
            </a:r>
            <a:r>
              <a:rPr lang="en-US" dirty="0"/>
              <a:t>d.</a:t>
            </a:r>
          </a:p>
          <a:p>
            <a:pPr defTabSz="879475"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2C400A31-0895-40B6-B6C8-EFBFECA06394}" type="slidenum">
              <a:rPr lang="en-US" sz="1200">
                <a:solidFill>
                  <a:srgbClr val="FFFFFF"/>
                </a:solidFill>
              </a:rPr>
              <a:pPr algn="r" eaLnBrk="0" hangingPunct="0"/>
              <a:t>99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57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70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tabLst/>
            </a:pPr>
            <a:r>
              <a:rPr lang="ru-RU" dirty="0"/>
              <a:t>На эту лекцию</a:t>
            </a:r>
            <a:r>
              <a:rPr lang="en-US" dirty="0"/>
              <a:t>, </a:t>
            </a:r>
            <a:r>
              <a:rPr lang="ru-RU" dirty="0"/>
              <a:t>включая упражнения, нужно </a:t>
            </a:r>
            <a:r>
              <a:rPr lang="en-US" dirty="0"/>
              <a:t>~3-4 </a:t>
            </a:r>
            <a:r>
              <a:rPr lang="ru-RU" dirty="0"/>
              <a:t>часа</a:t>
            </a:r>
            <a:r>
              <a:rPr lang="en-US" dirty="0"/>
              <a:t>.</a:t>
            </a:r>
          </a:p>
          <a:p>
            <a:pPr eaLnBrk="1" hangingPunct="1">
              <a:tabLst/>
            </a:pPr>
            <a:endParaRPr lang="en-US" dirty="0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2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BA802754-A39F-4BCF-9D01-71B3769813A9}" type="slidenum">
              <a:rPr lang="en-US" sz="1200">
                <a:solidFill>
                  <a:srgbClr val="FFFFFF"/>
                </a:solidFill>
              </a:rPr>
              <a:pPr algn="r" eaLnBrk="0" hangingPunct="0"/>
              <a:t>100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58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80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8D437687-528A-4A7A-A438-E69F60A80FB7}" type="slidenum">
              <a:rPr lang="en-US" sz="1200">
                <a:solidFill>
                  <a:srgbClr val="FFFFFF"/>
                </a:solidFill>
              </a:rPr>
              <a:pPr algn="r" eaLnBrk="0" hangingPunct="0"/>
              <a:t>101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59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9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r>
              <a:rPr lang="ru-RU" dirty="0"/>
              <a:t>Сейчас подходящее время для обсуждения различий между собственными и свободными метками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0" name="Rectangle 7"/>
          <p:cNvSpPr>
            <a:spLocks noGrp="1" noChangeArrowheads="1"/>
          </p:cNvSpPr>
          <p:nvPr>
            <p:ph type="sldNum" sz="quarter" idx="4294967295"/>
          </p:nvPr>
        </p:nvSpPr>
        <p:spPr bwMode="auto">
          <a:xfrm>
            <a:off x="3962400" y="8816975"/>
            <a:ext cx="3033713" cy="46513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r" eaLnBrk="0" hangingPunct="0"/>
            <a:fld id="{EFE30792-09F6-4E3D-BF77-7742FEE735AC}" type="slidenum">
              <a:rPr lang="en-US" sz="1200">
                <a:solidFill>
                  <a:srgbClr val="FFFFFF"/>
                </a:solidFill>
              </a:rPr>
              <a:pPr algn="r" eaLnBrk="0" hangingPunct="0"/>
              <a:t>102</a:t>
            </a:fld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560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838200" y="457200"/>
            <a:ext cx="5173663" cy="38798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01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00088" y="4575175"/>
            <a:ext cx="5597525" cy="4175125"/>
          </a:xfrm>
          <a:noFill/>
          <a:ln/>
        </p:spPr>
        <p:txBody>
          <a:bodyPr/>
          <a:lstStyle/>
          <a:p>
            <a:pPr eaLnBrk="1" hangingPunct="1"/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5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8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7784_static"/>
          <p:cNvPicPr>
            <a:picLocks noChangeAspect="1" noChangeArrowheads="1"/>
          </p:cNvPicPr>
          <p:nvPr/>
        </p:nvPicPr>
        <p:blipFill>
          <a:blip r:embed="rId2"/>
          <a:srcRect l="1610"/>
          <a:stretch>
            <a:fillRect/>
          </a:stretch>
        </p:blipFill>
        <p:spPr bwMode="auto">
          <a:xfrm>
            <a:off x="0" y="381000"/>
            <a:ext cx="91440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28600"/>
            <a:ext cx="6248400" cy="1143000"/>
          </a:xfrm>
        </p:spPr>
        <p:txBody>
          <a:bodyPr>
            <a:normAutofit/>
          </a:bodyPr>
          <a:lstStyle>
            <a:lvl1pPr algn="r"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5105400"/>
            <a:ext cx="4495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3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45757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7784_static"/>
          <p:cNvPicPr>
            <a:picLocks noChangeAspect="1" noChangeArrowheads="1"/>
          </p:cNvPicPr>
          <p:nvPr/>
        </p:nvPicPr>
        <p:blipFill>
          <a:blip r:embed="rId2"/>
          <a:srcRect l="1610"/>
          <a:stretch>
            <a:fillRect/>
          </a:stretch>
        </p:blipFill>
        <p:spPr bwMode="auto">
          <a:xfrm>
            <a:off x="0" y="381000"/>
            <a:ext cx="91440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28600"/>
            <a:ext cx="6248400" cy="1143000"/>
          </a:xfrm>
        </p:spPr>
        <p:txBody>
          <a:bodyPr>
            <a:normAutofit/>
          </a:bodyPr>
          <a:lstStyle>
            <a:lvl1pPr algn="r"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5105400"/>
            <a:ext cx="4495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286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600200"/>
            <a:ext cx="5715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everse 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791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600200"/>
            <a:ext cx="213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971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1600200"/>
            <a:ext cx="5029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535113"/>
            <a:ext cx="8229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iz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3429000"/>
            <a:ext cx="82296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3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45757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7784_static"/>
          <p:cNvPicPr>
            <a:picLocks noChangeAspect="1" noChangeArrowheads="1"/>
          </p:cNvPicPr>
          <p:nvPr/>
        </p:nvPicPr>
        <p:blipFill>
          <a:blip r:embed="rId2"/>
          <a:srcRect l="1610"/>
          <a:stretch>
            <a:fillRect/>
          </a:stretch>
        </p:blipFill>
        <p:spPr bwMode="auto">
          <a:xfrm>
            <a:off x="0" y="381000"/>
            <a:ext cx="91440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28600"/>
            <a:ext cx="6248400" cy="1143000"/>
          </a:xfrm>
        </p:spPr>
        <p:txBody>
          <a:bodyPr>
            <a:normAutofit/>
          </a:bodyPr>
          <a:lstStyle>
            <a:lvl1pPr algn="r"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5105400"/>
            <a:ext cx="4495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286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600200"/>
            <a:ext cx="5715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everse 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791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600200"/>
            <a:ext cx="213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971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1600200"/>
            <a:ext cx="5029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535113"/>
            <a:ext cx="8229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iz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3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45757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7784_static"/>
          <p:cNvPicPr>
            <a:picLocks noChangeAspect="1" noChangeArrowheads="1"/>
          </p:cNvPicPr>
          <p:nvPr/>
        </p:nvPicPr>
        <p:blipFill>
          <a:blip r:embed="rId2"/>
          <a:srcRect l="1610"/>
          <a:stretch>
            <a:fillRect/>
          </a:stretch>
        </p:blipFill>
        <p:spPr bwMode="auto">
          <a:xfrm>
            <a:off x="0" y="381000"/>
            <a:ext cx="91440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28600"/>
            <a:ext cx="6248400" cy="1143000"/>
          </a:xfrm>
        </p:spPr>
        <p:txBody>
          <a:bodyPr>
            <a:normAutofit/>
          </a:bodyPr>
          <a:lstStyle>
            <a:lvl1pPr algn="r"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5105400"/>
            <a:ext cx="4495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286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600200"/>
            <a:ext cx="5715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everse 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791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600200"/>
            <a:ext cx="213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971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1600200"/>
            <a:ext cx="5029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535113"/>
            <a:ext cx="8229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iz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3429000"/>
            <a:ext cx="82296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3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45757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7784_static"/>
          <p:cNvPicPr>
            <a:picLocks noChangeAspect="1" noChangeArrowheads="1"/>
          </p:cNvPicPr>
          <p:nvPr/>
        </p:nvPicPr>
        <p:blipFill>
          <a:blip r:embed="rId2"/>
          <a:srcRect l="1610"/>
          <a:stretch>
            <a:fillRect/>
          </a:stretch>
        </p:blipFill>
        <p:spPr bwMode="auto">
          <a:xfrm>
            <a:off x="0" y="381000"/>
            <a:ext cx="91440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28600"/>
            <a:ext cx="6248400" cy="1143000"/>
          </a:xfrm>
        </p:spPr>
        <p:txBody>
          <a:bodyPr>
            <a:normAutofit/>
          </a:bodyPr>
          <a:lstStyle>
            <a:lvl1pPr algn="r"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5105400"/>
            <a:ext cx="4495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286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600200"/>
            <a:ext cx="5715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everse 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791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600200"/>
            <a:ext cx="213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971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1600200"/>
            <a:ext cx="5029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535113"/>
            <a:ext cx="8229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iz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3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3429000"/>
            <a:ext cx="82296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3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45757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45757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7784_static"/>
          <p:cNvPicPr>
            <a:picLocks noChangeAspect="1" noChangeArrowheads="1"/>
          </p:cNvPicPr>
          <p:nvPr/>
        </p:nvPicPr>
        <p:blipFill>
          <a:blip r:embed="rId2"/>
          <a:srcRect l="1610"/>
          <a:stretch>
            <a:fillRect/>
          </a:stretch>
        </p:blipFill>
        <p:spPr bwMode="auto">
          <a:xfrm>
            <a:off x="0" y="381000"/>
            <a:ext cx="91440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28600"/>
            <a:ext cx="6248400" cy="1143000"/>
          </a:xfrm>
        </p:spPr>
        <p:txBody>
          <a:bodyPr>
            <a:normAutofit/>
          </a:bodyPr>
          <a:lstStyle>
            <a:lvl1pPr algn="r"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5105400"/>
            <a:ext cx="4495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286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600200"/>
            <a:ext cx="5715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everse 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791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600200"/>
            <a:ext cx="213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971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1600200"/>
            <a:ext cx="5029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535113"/>
            <a:ext cx="8229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iz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3429000"/>
            <a:ext cx="82296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514475"/>
            <a:ext cx="3962400" cy="428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4475"/>
            <a:ext cx="3962400" cy="428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934200" y="6534150"/>
            <a:ext cx="2133600" cy="476250"/>
          </a:xfrm>
          <a:prstGeom prst="rect">
            <a:avLst/>
          </a:prstGeom>
        </p:spPr>
        <p:txBody>
          <a:bodyPr/>
          <a:lstStyle>
            <a:lvl1pPr algn="ctr" eaLnBrk="0" hangingPunct="0">
              <a:defRPr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1E0D6C53-FCB7-461F-B5E1-A6062A64F05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3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45757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7784_static"/>
          <p:cNvPicPr>
            <a:picLocks noChangeAspect="1" noChangeArrowheads="1"/>
          </p:cNvPicPr>
          <p:nvPr/>
        </p:nvPicPr>
        <p:blipFill>
          <a:blip r:embed="rId2"/>
          <a:srcRect l="1610"/>
          <a:stretch>
            <a:fillRect/>
          </a:stretch>
        </p:blipFill>
        <p:spPr bwMode="auto">
          <a:xfrm>
            <a:off x="0" y="381000"/>
            <a:ext cx="91440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28600"/>
            <a:ext cx="6248400" cy="1143000"/>
          </a:xfrm>
        </p:spPr>
        <p:txBody>
          <a:bodyPr>
            <a:normAutofit/>
          </a:bodyPr>
          <a:lstStyle>
            <a:lvl1pPr algn="r"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5105400"/>
            <a:ext cx="4495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286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600200"/>
            <a:ext cx="5715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everse 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791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600200"/>
            <a:ext cx="213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971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1600200"/>
            <a:ext cx="5029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535113"/>
            <a:ext cx="8229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iz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77200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3400" y="1514475"/>
            <a:ext cx="3962400" cy="428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14475"/>
            <a:ext cx="3962400" cy="4286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6934200" y="6534150"/>
            <a:ext cx="2133600" cy="476250"/>
          </a:xfrm>
          <a:prstGeom prst="rect">
            <a:avLst/>
          </a:prstGeom>
        </p:spPr>
        <p:txBody>
          <a:bodyPr/>
          <a:lstStyle>
            <a:lvl1pPr algn="ctr" eaLnBrk="0" hangingPunct="0">
              <a:defRPr b="1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4F5A6389-0225-4AE5-99DC-6227FEEE11D7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286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600200"/>
            <a:ext cx="5715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3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45757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7784_static"/>
          <p:cNvPicPr>
            <a:picLocks noChangeAspect="1" noChangeArrowheads="1"/>
          </p:cNvPicPr>
          <p:nvPr/>
        </p:nvPicPr>
        <p:blipFill>
          <a:blip r:embed="rId2"/>
          <a:srcRect l="1610"/>
          <a:stretch>
            <a:fillRect/>
          </a:stretch>
        </p:blipFill>
        <p:spPr bwMode="auto">
          <a:xfrm>
            <a:off x="0" y="381000"/>
            <a:ext cx="91440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28600"/>
            <a:ext cx="6248400" cy="1143000"/>
          </a:xfrm>
        </p:spPr>
        <p:txBody>
          <a:bodyPr>
            <a:normAutofit/>
          </a:bodyPr>
          <a:lstStyle>
            <a:lvl1pPr algn="r"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5105400"/>
            <a:ext cx="4495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everse 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791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600200"/>
            <a:ext cx="213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286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600200"/>
            <a:ext cx="5715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everse 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791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600200"/>
            <a:ext cx="213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971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1600200"/>
            <a:ext cx="5029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535113"/>
            <a:ext cx="8229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iz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971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1600200"/>
            <a:ext cx="5029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3429000"/>
            <a:ext cx="8229600" cy="2667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3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xercise w/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4038600"/>
            <a:ext cx="8197701" cy="1945757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535113"/>
            <a:ext cx="8229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 w/bullets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89098" y="3886200"/>
            <a:ext cx="8197701" cy="1981200"/>
          </a:xfrm>
        </p:spPr>
        <p:txBody>
          <a:bodyPr/>
          <a:lstStyle>
            <a:lvl1pPr marL="225425" indent="-225425">
              <a:buFont typeface="Arial" pitchFamily="34" charset="0"/>
              <a:buChar char="•"/>
              <a:defRPr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3352800"/>
            <a:ext cx="4038600" cy="2773363"/>
          </a:xfrm>
        </p:spPr>
        <p:txBody>
          <a:bodyPr/>
          <a:lstStyle>
            <a:lvl1pPr marL="457200" indent="-457200">
              <a:tabLst>
                <a:tab pos="457200" algn="l"/>
              </a:tabLst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" descr="7784_static"/>
          <p:cNvPicPr>
            <a:picLocks noChangeAspect="1" noChangeArrowheads="1"/>
          </p:cNvPicPr>
          <p:nvPr/>
        </p:nvPicPr>
        <p:blipFill>
          <a:blip r:embed="rId2"/>
          <a:srcRect l="1610"/>
          <a:stretch>
            <a:fillRect/>
          </a:stretch>
        </p:blipFill>
        <p:spPr bwMode="auto">
          <a:xfrm>
            <a:off x="0" y="381000"/>
            <a:ext cx="9144000" cy="648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38400" y="228600"/>
            <a:ext cx="6248400" cy="1143000"/>
          </a:xfrm>
        </p:spPr>
        <p:txBody>
          <a:bodyPr>
            <a:normAutofit/>
          </a:bodyPr>
          <a:lstStyle>
            <a:lvl1pPr algn="r"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48200" y="5105400"/>
            <a:ext cx="4495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286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1800" y="1600200"/>
            <a:ext cx="5715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Reverse Deep 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5791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53200" y="1600200"/>
            <a:ext cx="213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Offset 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2971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7600" y="1600200"/>
            <a:ext cx="5029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iz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tching 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rabi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09800"/>
            <a:ext cx="4038600" cy="3916363"/>
          </a:xfrm>
        </p:spPr>
        <p:txBody>
          <a:bodyPr/>
          <a:lstStyle>
            <a:lvl1pPr marL="514350" indent="-514350">
              <a:buFont typeface="+mj-lt"/>
              <a:buAutoNum type="alphaLcPeriod"/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0"/>
          </p:nvPr>
        </p:nvSpPr>
        <p:spPr>
          <a:xfrm>
            <a:off x="457200" y="1535113"/>
            <a:ext cx="8229600" cy="63976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Quiz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90563" indent="-350838">
              <a:buFont typeface="+mj-lt"/>
              <a:buAutoNum type="alphaLcPeriod"/>
              <a:defRPr sz="2000"/>
            </a:lvl3pPr>
            <a:lvl4pPr marL="1031875" indent="-341313">
              <a:buFont typeface="+mj-lt"/>
              <a:buAutoNum type="romanLcPeriod"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 marL="339725" indent="-339725">
              <a:buFont typeface="+mj-lt"/>
              <a:buAutoNum type="arabicPeriod"/>
              <a:defRPr sz="2400"/>
            </a:lvl2pPr>
            <a:lvl3pPr marL="688975" indent="-349250">
              <a:buFont typeface="+mj-lt"/>
              <a:buAutoNum type="alphaLcPeriod"/>
              <a:defRPr sz="2000"/>
            </a:lvl3pPr>
            <a:lvl4pPr marL="1036638" indent="-346075">
              <a:buFont typeface="+mj-lt"/>
              <a:buAutoNum type="romanLcPeriod"/>
              <a:tabLst/>
              <a:defRPr sz="1800"/>
            </a:lvl4pPr>
            <a:lvl5pPr marL="1371600" indent="-339725">
              <a:buFont typeface="+mj-lt"/>
              <a:buAutoNum type="alphaLcPeriod"/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e Column w/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8229600" cy="639762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8229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>
            <a:normAutofit/>
          </a:bodyPr>
          <a:lstStyle>
            <a:lvl1pPr algn="l">
              <a:defRPr sz="28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Discussion w/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4" Type="http://schemas.openxmlformats.org/officeDocument/2006/relationships/theme" Target="../theme/theme10.xml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67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4" Type="http://schemas.openxmlformats.org/officeDocument/2006/relationships/theme" Target="../theme/theme13.xml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4" Type="http://schemas.openxmlformats.org/officeDocument/2006/relationships/theme" Target="../theme/theme14.xml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theme" Target="../theme/theme15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0.xml"/><Relationship Id="rId13" Type="http://schemas.openxmlformats.org/officeDocument/2006/relationships/slideLayout" Target="../slideLayouts/slideLayout95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85.xml"/><Relationship Id="rId7" Type="http://schemas.openxmlformats.org/officeDocument/2006/relationships/slideLayout" Target="../slideLayouts/slideLayout89.xml"/><Relationship Id="rId12" Type="http://schemas.openxmlformats.org/officeDocument/2006/relationships/slideLayout" Target="../slideLayouts/slideLayout94.xml"/><Relationship Id="rId17" Type="http://schemas.openxmlformats.org/officeDocument/2006/relationships/theme" Target="../theme/theme16.xml"/><Relationship Id="rId2" Type="http://schemas.openxmlformats.org/officeDocument/2006/relationships/slideLayout" Target="../slideLayouts/slideLayout84.xml"/><Relationship Id="rId16" Type="http://schemas.openxmlformats.org/officeDocument/2006/relationships/slideLayout" Target="../slideLayouts/slideLayout98.xml"/><Relationship Id="rId1" Type="http://schemas.openxmlformats.org/officeDocument/2006/relationships/slideLayout" Target="../slideLayouts/slideLayout83.xml"/><Relationship Id="rId6" Type="http://schemas.openxmlformats.org/officeDocument/2006/relationships/slideLayout" Target="../slideLayouts/slideLayout88.xml"/><Relationship Id="rId11" Type="http://schemas.openxmlformats.org/officeDocument/2006/relationships/slideLayout" Target="../slideLayouts/slideLayout93.xml"/><Relationship Id="rId5" Type="http://schemas.openxmlformats.org/officeDocument/2006/relationships/slideLayout" Target="../slideLayouts/slideLayout87.xml"/><Relationship Id="rId15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2.xml"/><Relationship Id="rId4" Type="http://schemas.openxmlformats.org/officeDocument/2006/relationships/slideLayout" Target="../slideLayouts/slideLayout86.xml"/><Relationship Id="rId9" Type="http://schemas.openxmlformats.org/officeDocument/2006/relationships/slideLayout" Target="../slideLayouts/slideLayout91.xml"/><Relationship Id="rId14" Type="http://schemas.openxmlformats.org/officeDocument/2006/relationships/slideLayout" Target="../slideLayouts/slideLayout96.xml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1.xml"/><Relationship Id="rId2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99.xml"/><Relationship Id="rId4" Type="http://schemas.openxmlformats.org/officeDocument/2006/relationships/theme" Target="../theme/theme17.xml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4.xml"/><Relationship Id="rId2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102.xml"/><Relationship Id="rId4" Type="http://schemas.openxmlformats.org/officeDocument/2006/relationships/theme" Target="../theme/theme18.xml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7.xml"/><Relationship Id="rId2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105.xml"/><Relationship Id="rId4" Type="http://schemas.openxmlformats.org/officeDocument/2006/relationships/theme" Target="../theme/theme1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theme" Target="../theme/theme20.xml"/><Relationship Id="rId2" Type="http://schemas.openxmlformats.org/officeDocument/2006/relationships/slideLayout" Target="../slideLayouts/slideLayout109.xml"/><Relationship Id="rId1" Type="http://schemas.openxmlformats.org/officeDocument/2006/relationships/slideLayout" Target="../slideLayouts/slideLayout108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7.xml"/><Relationship Id="rId13" Type="http://schemas.openxmlformats.org/officeDocument/2006/relationships/slideLayout" Target="../slideLayouts/slideLayout122.xml"/><Relationship Id="rId18" Type="http://schemas.openxmlformats.org/officeDocument/2006/relationships/theme" Target="../theme/theme21.xml"/><Relationship Id="rId3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6.xml"/><Relationship Id="rId12" Type="http://schemas.openxmlformats.org/officeDocument/2006/relationships/slideLayout" Target="../slideLayouts/slideLayout121.xml"/><Relationship Id="rId17" Type="http://schemas.openxmlformats.org/officeDocument/2006/relationships/slideLayout" Target="../slideLayouts/slideLayout126.xml"/><Relationship Id="rId2" Type="http://schemas.openxmlformats.org/officeDocument/2006/relationships/slideLayout" Target="../slideLayouts/slideLayout111.xml"/><Relationship Id="rId16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10.xml"/><Relationship Id="rId6" Type="http://schemas.openxmlformats.org/officeDocument/2006/relationships/slideLayout" Target="../slideLayouts/slideLayout115.xml"/><Relationship Id="rId11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24.xml"/><Relationship Id="rId10" Type="http://schemas.openxmlformats.org/officeDocument/2006/relationships/slideLayout" Target="../slideLayouts/slideLayout119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13.xml"/><Relationship Id="rId9" Type="http://schemas.openxmlformats.org/officeDocument/2006/relationships/slideLayout" Target="../slideLayouts/slideLayout118.xml"/><Relationship Id="rId14" Type="http://schemas.openxmlformats.org/officeDocument/2006/relationships/slideLayout" Target="../slideLayouts/slideLayout123.xml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9.xml"/><Relationship Id="rId2" Type="http://schemas.openxmlformats.org/officeDocument/2006/relationships/slideLayout" Target="../slideLayouts/slideLayout128.xml"/><Relationship Id="rId1" Type="http://schemas.openxmlformats.org/officeDocument/2006/relationships/slideLayout" Target="../slideLayouts/slideLayout127.xml"/><Relationship Id="rId4" Type="http://schemas.openxmlformats.org/officeDocument/2006/relationships/theme" Target="../theme/theme22.xml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31.xml"/><Relationship Id="rId1" Type="http://schemas.openxmlformats.org/officeDocument/2006/relationships/slideLayout" Target="../slideLayouts/slideLayout130.xml"/><Relationship Id="rId4" Type="http://schemas.openxmlformats.org/officeDocument/2006/relationships/theme" Target="../theme/theme23.xml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theme" Target="../theme/theme2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7.xml"/><Relationship Id="rId18" Type="http://schemas.openxmlformats.org/officeDocument/2006/relationships/image" Target="../media/image1.jpeg"/><Relationship Id="rId3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41.xml"/><Relationship Id="rId12" Type="http://schemas.openxmlformats.org/officeDocument/2006/relationships/slideLayout" Target="../slideLayouts/slideLayout146.xml"/><Relationship Id="rId17" Type="http://schemas.openxmlformats.org/officeDocument/2006/relationships/theme" Target="../theme/theme25.xml"/><Relationship Id="rId2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50.xml"/><Relationship Id="rId1" Type="http://schemas.openxmlformats.org/officeDocument/2006/relationships/slideLayout" Target="../slideLayouts/slideLayout135.xml"/><Relationship Id="rId6" Type="http://schemas.openxmlformats.org/officeDocument/2006/relationships/slideLayout" Target="../slideLayouts/slideLayout140.xml"/><Relationship Id="rId11" Type="http://schemas.openxmlformats.org/officeDocument/2006/relationships/slideLayout" Target="../slideLayouts/slideLayout145.xml"/><Relationship Id="rId5" Type="http://schemas.openxmlformats.org/officeDocument/2006/relationships/slideLayout" Target="../slideLayouts/slideLayout139.xml"/><Relationship Id="rId15" Type="http://schemas.openxmlformats.org/officeDocument/2006/relationships/slideLayout" Target="../slideLayouts/slideLayout149.xml"/><Relationship Id="rId10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38.xml"/><Relationship Id="rId9" Type="http://schemas.openxmlformats.org/officeDocument/2006/relationships/slideLayout" Target="../slideLayouts/slideLayout143.xml"/><Relationship Id="rId14" Type="http://schemas.openxmlformats.org/officeDocument/2006/relationships/slideLayout" Target="../slideLayouts/slideLayout148.xml"/></Relationships>
</file>

<file path=ppt/slideMasters/_rels/slideMaster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3.xml"/><Relationship Id="rId2" Type="http://schemas.openxmlformats.org/officeDocument/2006/relationships/slideLayout" Target="../slideLayouts/slideLayout152.xml"/><Relationship Id="rId1" Type="http://schemas.openxmlformats.org/officeDocument/2006/relationships/slideLayout" Target="../slideLayouts/slideLayout151.xml"/><Relationship Id="rId4" Type="http://schemas.openxmlformats.org/officeDocument/2006/relationships/theme" Target="../theme/theme26.xml"/></Relationships>
</file>

<file path=ppt/slideMasters/_rels/slideMaster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6.xml"/><Relationship Id="rId2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54.xml"/><Relationship Id="rId4" Type="http://schemas.openxmlformats.org/officeDocument/2006/relationships/theme" Target="../theme/theme27.xml"/></Relationships>
</file>

<file path=ppt/slideMasters/_rels/slideMaster28.xml.rels><?xml version="1.0" encoding="UTF-8" standalone="yes"?>
<Relationships xmlns="http://schemas.openxmlformats.org/package/2006/relationships"><Relationship Id="rId3" Type="http://schemas.openxmlformats.org/officeDocument/2006/relationships/theme" Target="../theme/theme28.xml"/><Relationship Id="rId2" Type="http://schemas.openxmlformats.org/officeDocument/2006/relationships/slideLayout" Target="../slideLayouts/slideLayout158.xml"/><Relationship Id="rId1" Type="http://schemas.openxmlformats.org/officeDocument/2006/relationships/slideLayout" Target="../slideLayouts/slideLayout157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6.xml"/><Relationship Id="rId13" Type="http://schemas.openxmlformats.org/officeDocument/2006/relationships/slideLayout" Target="../slideLayouts/slideLayout171.xml"/><Relationship Id="rId18" Type="http://schemas.openxmlformats.org/officeDocument/2006/relationships/theme" Target="../theme/theme29.xml"/><Relationship Id="rId3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0.xml"/><Relationship Id="rId17" Type="http://schemas.openxmlformats.org/officeDocument/2006/relationships/slideLayout" Target="../slideLayouts/slideLayout175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174.xml"/><Relationship Id="rId1" Type="http://schemas.openxmlformats.org/officeDocument/2006/relationships/slideLayout" Target="../slideLayouts/slideLayout159.xml"/><Relationship Id="rId6" Type="http://schemas.openxmlformats.org/officeDocument/2006/relationships/slideLayout" Target="../slideLayouts/slideLayout164.xml"/><Relationship Id="rId11" Type="http://schemas.openxmlformats.org/officeDocument/2006/relationships/slideLayout" Target="../slideLayouts/slideLayout169.xml"/><Relationship Id="rId5" Type="http://schemas.openxmlformats.org/officeDocument/2006/relationships/slideLayout" Target="../slideLayouts/slideLayout163.xml"/><Relationship Id="rId15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68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62.xml"/><Relationship Id="rId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7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_rels/slideMaster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8.xml"/><Relationship Id="rId2" Type="http://schemas.openxmlformats.org/officeDocument/2006/relationships/slideLayout" Target="../slideLayouts/slideLayout177.xml"/><Relationship Id="rId1" Type="http://schemas.openxmlformats.org/officeDocument/2006/relationships/slideLayout" Target="../slideLayouts/slideLayout176.xml"/><Relationship Id="rId4" Type="http://schemas.openxmlformats.org/officeDocument/2006/relationships/theme" Target="../theme/theme30.xml"/></Relationships>
</file>

<file path=ppt/slideMasters/_rels/slideMaster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1.xml"/><Relationship Id="rId2" Type="http://schemas.openxmlformats.org/officeDocument/2006/relationships/slideLayout" Target="../slideLayouts/slideLayout180.xml"/><Relationship Id="rId1" Type="http://schemas.openxmlformats.org/officeDocument/2006/relationships/slideLayout" Target="../slideLayouts/slideLayout179.xml"/><Relationship Id="rId4" Type="http://schemas.openxmlformats.org/officeDocument/2006/relationships/theme" Target="../theme/theme31.xml"/></Relationships>
</file>

<file path=ppt/slideMasters/_rels/slideMaster32.xml.rels><?xml version="1.0" encoding="UTF-8" standalone="yes"?>
<Relationships xmlns="http://schemas.openxmlformats.org/package/2006/relationships"><Relationship Id="rId3" Type="http://schemas.openxmlformats.org/officeDocument/2006/relationships/theme" Target="../theme/theme32.xml"/><Relationship Id="rId2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8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6.xml"/><Relationship Id="rId18" Type="http://schemas.openxmlformats.org/officeDocument/2006/relationships/theme" Target="../theme/theme33.xml"/><Relationship Id="rId3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17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3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/Relationships>
</file>

<file path=ppt/slideMasters/_rels/slideMaster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3.xml"/><Relationship Id="rId2" Type="http://schemas.openxmlformats.org/officeDocument/2006/relationships/slideLayout" Target="../slideLayouts/slideLayout202.xml"/><Relationship Id="rId1" Type="http://schemas.openxmlformats.org/officeDocument/2006/relationships/slideLayout" Target="../slideLayouts/slideLayout201.xml"/><Relationship Id="rId4" Type="http://schemas.openxmlformats.org/officeDocument/2006/relationships/theme" Target="../theme/theme34.xml"/></Relationships>
</file>

<file path=ppt/slideMasters/_rels/slideMaster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6.xml"/><Relationship Id="rId2" Type="http://schemas.openxmlformats.org/officeDocument/2006/relationships/slideLayout" Target="../slideLayouts/slideLayout205.xml"/><Relationship Id="rId1" Type="http://schemas.openxmlformats.org/officeDocument/2006/relationships/slideLayout" Target="../slideLayouts/slideLayout204.xml"/><Relationship Id="rId4" Type="http://schemas.openxmlformats.org/officeDocument/2006/relationships/theme" Target="../theme/theme35.xml"/></Relationships>
</file>

<file path=ppt/slideMasters/_rels/slideMaster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9.xml"/><Relationship Id="rId2" Type="http://schemas.openxmlformats.org/officeDocument/2006/relationships/slideLayout" Target="../slideLayouts/slideLayout208.xml"/><Relationship Id="rId1" Type="http://schemas.openxmlformats.org/officeDocument/2006/relationships/slideLayout" Target="../slideLayouts/slideLayout207.xml"/><Relationship Id="rId4" Type="http://schemas.openxmlformats.org/officeDocument/2006/relationships/theme" Target="../theme/theme36.xml"/></Relationships>
</file>

<file path=ppt/slideMasters/_rels/slideMaster37.xml.rels><?xml version="1.0" encoding="UTF-8" standalone="yes"?>
<Relationships xmlns="http://schemas.openxmlformats.org/package/2006/relationships"><Relationship Id="rId3" Type="http://schemas.openxmlformats.org/officeDocument/2006/relationships/theme" Target="../theme/theme37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9.xml"/><Relationship Id="rId13" Type="http://schemas.openxmlformats.org/officeDocument/2006/relationships/slideLayout" Target="../slideLayouts/slideLayout224.xml"/><Relationship Id="rId18" Type="http://schemas.openxmlformats.org/officeDocument/2006/relationships/slideLayout" Target="../slideLayouts/slideLayout229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slideLayout" Target="../slideLayouts/slideLayout223.xml"/><Relationship Id="rId17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3.xml"/><Relationship Id="rId16" Type="http://schemas.openxmlformats.org/officeDocument/2006/relationships/slideLayout" Target="../slideLayouts/slideLayout227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slideLayout" Target="../slideLayouts/slideLayout222.xml"/><Relationship Id="rId5" Type="http://schemas.openxmlformats.org/officeDocument/2006/relationships/slideLayout" Target="../slideLayouts/slideLayout216.xml"/><Relationship Id="rId15" Type="http://schemas.openxmlformats.org/officeDocument/2006/relationships/slideLayout" Target="../slideLayouts/slideLayout226.xml"/><Relationship Id="rId10" Type="http://schemas.openxmlformats.org/officeDocument/2006/relationships/slideLayout" Target="../slideLayouts/slideLayout221.xml"/><Relationship Id="rId19" Type="http://schemas.openxmlformats.org/officeDocument/2006/relationships/theme" Target="../theme/theme38.xml"/><Relationship Id="rId4" Type="http://schemas.openxmlformats.org/officeDocument/2006/relationships/slideLayout" Target="../slideLayouts/slideLayout215.xml"/><Relationship Id="rId9" Type="http://schemas.openxmlformats.org/officeDocument/2006/relationships/slideLayout" Target="../slideLayouts/slideLayout220.xml"/><Relationship Id="rId14" Type="http://schemas.openxmlformats.org/officeDocument/2006/relationships/slideLayout" Target="../slideLayouts/slideLayout225.xml"/></Relationships>
</file>

<file path=ppt/slideMasters/_rels/slideMaster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2.xml"/><Relationship Id="rId2" Type="http://schemas.openxmlformats.org/officeDocument/2006/relationships/slideLayout" Target="../slideLayouts/slideLayout231.xml"/><Relationship Id="rId1" Type="http://schemas.openxmlformats.org/officeDocument/2006/relationships/slideLayout" Target="../slideLayouts/slideLayout230.xml"/><Relationship Id="rId4" Type="http://schemas.openxmlformats.org/officeDocument/2006/relationships/theme" Target="../theme/theme3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4" Type="http://schemas.openxmlformats.org/officeDocument/2006/relationships/theme" Target="../theme/theme4.xml"/></Relationships>
</file>

<file path=ppt/slideMasters/_rels/slideMaster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5.xml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4" Type="http://schemas.openxmlformats.org/officeDocument/2006/relationships/theme" Target="../theme/theme40.xml"/></Relationships>
</file>

<file path=ppt/slideMasters/_rels/slideMaster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8.xml"/><Relationship Id="rId2" Type="http://schemas.openxmlformats.org/officeDocument/2006/relationships/slideLayout" Target="../slideLayouts/slideLayout237.xml"/><Relationship Id="rId1" Type="http://schemas.openxmlformats.org/officeDocument/2006/relationships/slideLayout" Target="../slideLayouts/slideLayout236.xml"/><Relationship Id="rId4" Type="http://schemas.openxmlformats.org/officeDocument/2006/relationships/theme" Target="../theme/theme41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13" Type="http://schemas.openxmlformats.org/officeDocument/2006/relationships/slideLayout" Target="../slideLayouts/slideLayout42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slideLayout" Target="../slideLayouts/slideLayout41.xml"/><Relationship Id="rId1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31.xml"/><Relationship Id="rId16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39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Relationship Id="rId14" Type="http://schemas.openxmlformats.org/officeDocument/2006/relationships/slideLayout" Target="../slideLayouts/slideLayout43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2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052" name="Picture 7" descr="nilogo.jp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accent1"/>
                </a:solidFill>
              </a:rPr>
              <a:t>ni.com/training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9" r:id="rId1"/>
    <p:sldLayoutId id="2147484512" r:id="rId2"/>
    <p:sldLayoutId id="2147484513" r:id="rId3"/>
    <p:sldLayoutId id="2147484514" r:id="rId4"/>
    <p:sldLayoutId id="2147484515" r:id="rId5"/>
    <p:sldLayoutId id="2147484516" r:id="rId6"/>
    <p:sldLayoutId id="2147484517" r:id="rId7"/>
    <p:sldLayoutId id="2147484518" r:id="rId8"/>
    <p:sldLayoutId id="2147484519" r:id="rId9"/>
    <p:sldLayoutId id="2147484520" r:id="rId10"/>
    <p:sldLayoutId id="2147484521" r:id="rId11"/>
    <p:sldLayoutId id="2147484522" r:id="rId12"/>
    <p:sldLayoutId id="2147484523" r:id="rId13"/>
    <p:sldLayoutId id="2147484524" r:id="rId14"/>
    <p:sldLayoutId id="2147484525" r:id="rId15"/>
    <p:sldLayoutId id="2147484526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14313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126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127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6105525"/>
            <a:ext cx="22526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DISCUSSION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1" r:id="rId1"/>
    <p:sldLayoutId id="2147484562" r:id="rId2"/>
    <p:sldLayoutId id="214748456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0" descr="Defining_the_Application"/>
          <p:cNvPicPr>
            <a:picLocks noChangeAspect="1" noChangeArrowheads="1"/>
          </p:cNvPicPr>
          <p:nvPr/>
        </p:nvPicPr>
        <p:blipFill>
          <a:blip r:embed="rId4">
            <a:lum bright="4000"/>
          </a:blip>
          <a:srcRect r="2055" b="12500"/>
          <a:stretch>
            <a:fillRect/>
          </a:stretch>
        </p:blipFill>
        <p:spPr bwMode="auto">
          <a:xfrm>
            <a:off x="1881188" y="1371600"/>
            <a:ext cx="726281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229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33400" y="2743200"/>
            <a:ext cx="1793875" cy="5794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  <a:flatTx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5E84B8"/>
                </a:solidFill>
              </a:rPr>
              <a:t>TOPICS</a:t>
            </a:r>
          </a:p>
        </p:txBody>
      </p:sp>
      <p:pic>
        <p:nvPicPr>
          <p:cNvPr id="12294" name="Picture 8" descr="nilog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64" r:id="rId1"/>
    <p:sldLayoutId id="2147484565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AutoNum type="alphaUcPeriod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331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3316" name="Picture 7" descr="nilogo.jp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3" r:id="rId1"/>
    <p:sldLayoutId id="2147484566" r:id="rId2"/>
    <p:sldLayoutId id="2147484567" r:id="rId3"/>
    <p:sldLayoutId id="2147484568" r:id="rId4"/>
    <p:sldLayoutId id="2147484569" r:id="rId5"/>
    <p:sldLayoutId id="2147484570" r:id="rId6"/>
    <p:sldLayoutId id="2147484571" r:id="rId7"/>
    <p:sldLayoutId id="2147484572" r:id="rId8"/>
    <p:sldLayoutId id="2147484573" r:id="rId9"/>
    <p:sldLayoutId id="2147484574" r:id="rId10"/>
    <p:sldLayoutId id="2147484575" r:id="rId11"/>
    <p:sldLayoutId id="2147484576" r:id="rId12"/>
    <p:sldLayoutId id="2147484577" r:id="rId13"/>
    <p:sldLayoutId id="2147484578" r:id="rId14"/>
    <p:sldLayoutId id="2147484579" r:id="rId15"/>
    <p:sldLayoutId id="2147484580" r:id="rId16"/>
    <p:sldLayoutId id="2147484581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14313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43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9624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6096000"/>
            <a:ext cx="8229600" cy="55998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738" y="6105525"/>
            <a:ext cx="10334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GOAL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2" r:id="rId1"/>
    <p:sldLayoutId id="2147484583" r:id="rId2"/>
    <p:sldLayoutId id="214748458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536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536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6105525"/>
            <a:ext cx="22526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DISCUSSION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0" descr="Defining_the_Application"/>
          <p:cNvPicPr>
            <a:picLocks noChangeAspect="1" noChangeArrowheads="1"/>
          </p:cNvPicPr>
          <p:nvPr/>
        </p:nvPicPr>
        <p:blipFill>
          <a:blip r:embed="rId4">
            <a:lum bright="4000"/>
          </a:blip>
          <a:srcRect r="2055" b="12500"/>
          <a:stretch>
            <a:fillRect/>
          </a:stretch>
        </p:blipFill>
        <p:spPr bwMode="auto">
          <a:xfrm>
            <a:off x="1881188" y="1371600"/>
            <a:ext cx="726281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638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33400" y="2743200"/>
            <a:ext cx="1793875" cy="5794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  <a:flatTx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5E84B8"/>
                </a:solidFill>
              </a:rPr>
              <a:t>TOPICS</a:t>
            </a:r>
          </a:p>
        </p:txBody>
      </p:sp>
      <p:pic>
        <p:nvPicPr>
          <p:cNvPr id="16390" name="Picture 8" descr="nilog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88" r:id="rId1"/>
    <p:sldLayoutId id="214748458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AutoNum type="alphaUcPeriod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741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7412" name="Picture 7" descr="nilogo.jp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4" r:id="rId1"/>
    <p:sldLayoutId id="2147484590" r:id="rId2"/>
    <p:sldLayoutId id="2147484591" r:id="rId3"/>
    <p:sldLayoutId id="2147484592" r:id="rId4"/>
    <p:sldLayoutId id="2147484593" r:id="rId5"/>
    <p:sldLayoutId id="2147484594" r:id="rId6"/>
    <p:sldLayoutId id="2147484595" r:id="rId7"/>
    <p:sldLayoutId id="2147484596" r:id="rId8"/>
    <p:sldLayoutId id="2147484597" r:id="rId9"/>
    <p:sldLayoutId id="2147484598" r:id="rId10"/>
    <p:sldLayoutId id="2147484599" r:id="rId11"/>
    <p:sldLayoutId id="2147484600" r:id="rId12"/>
    <p:sldLayoutId id="2147484601" r:id="rId13"/>
    <p:sldLayoutId id="2147484602" r:id="rId14"/>
    <p:sldLayoutId id="2147484603" r:id="rId15"/>
    <p:sldLayoutId id="2147484604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14313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843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843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105525"/>
            <a:ext cx="8229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DEMONSTRATION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5" r:id="rId1"/>
    <p:sldLayoutId id="2147484606" r:id="rId2"/>
    <p:sldLayoutId id="214748460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9624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6096000"/>
            <a:ext cx="8229600" cy="55998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738" y="6105525"/>
            <a:ext cx="10334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GOAL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08" r:id="rId1"/>
    <p:sldLayoutId id="2147484609" r:id="rId2"/>
    <p:sldLayoutId id="214748461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048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048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6105525"/>
            <a:ext cx="22526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DISCUSSION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1" r:id="rId1"/>
    <p:sldLayoutId id="2147484612" r:id="rId2"/>
    <p:sldLayoutId id="2147484613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0" descr="Defining_the_Application"/>
          <p:cNvPicPr>
            <a:picLocks noChangeAspect="1" noChangeArrowheads="1"/>
          </p:cNvPicPr>
          <p:nvPr/>
        </p:nvPicPr>
        <p:blipFill>
          <a:blip r:embed="rId4">
            <a:lum bright="4000"/>
          </a:blip>
          <a:srcRect r="2055" b="12500"/>
          <a:stretch>
            <a:fillRect/>
          </a:stretch>
        </p:blipFill>
        <p:spPr bwMode="auto">
          <a:xfrm>
            <a:off x="1881188" y="1371600"/>
            <a:ext cx="726281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33400" y="2743200"/>
            <a:ext cx="1793875" cy="5794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  <a:flatTx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3200" b="1" dirty="0">
                <a:solidFill>
                  <a:schemeClr val="hlink"/>
                </a:solidFill>
              </a:rPr>
              <a:t>TOPICS</a:t>
            </a:r>
          </a:p>
        </p:txBody>
      </p:sp>
      <p:pic>
        <p:nvPicPr>
          <p:cNvPr id="3078" name="Picture 8" descr="nilog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chemeClr val="accent1"/>
                </a:solidFill>
              </a:rPr>
              <a:t>ni.com/training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7" r:id="rId1"/>
    <p:sldLayoutId id="2147484528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AutoNum type="alphaUcPeriod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10" descr="Defining_the_Application"/>
          <p:cNvPicPr>
            <a:picLocks noChangeAspect="1" noChangeArrowheads="1"/>
          </p:cNvPicPr>
          <p:nvPr/>
        </p:nvPicPr>
        <p:blipFill>
          <a:blip r:embed="rId4">
            <a:lum bright="4000"/>
          </a:blip>
          <a:srcRect r="2055" b="12500"/>
          <a:stretch>
            <a:fillRect/>
          </a:stretch>
        </p:blipFill>
        <p:spPr bwMode="auto">
          <a:xfrm>
            <a:off x="1881188" y="1371600"/>
            <a:ext cx="726281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150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33400" y="2743200"/>
            <a:ext cx="1793875" cy="5794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  <a:flatTx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5E84B8"/>
                </a:solidFill>
              </a:rPr>
              <a:t>TOPICS</a:t>
            </a:r>
          </a:p>
        </p:txBody>
      </p:sp>
      <p:pic>
        <p:nvPicPr>
          <p:cNvPr id="21510" name="Picture 8" descr="nilog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14" r:id="rId1"/>
    <p:sldLayoutId id="2147484615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AutoNum type="alphaUcPeriod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253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2532" name="Picture 7" descr="nilogo.jp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5" r:id="rId1"/>
    <p:sldLayoutId id="2147484616" r:id="rId2"/>
    <p:sldLayoutId id="2147484617" r:id="rId3"/>
    <p:sldLayoutId id="2147484618" r:id="rId4"/>
    <p:sldLayoutId id="2147484619" r:id="rId5"/>
    <p:sldLayoutId id="2147484620" r:id="rId6"/>
    <p:sldLayoutId id="2147484621" r:id="rId7"/>
    <p:sldLayoutId id="2147484622" r:id="rId8"/>
    <p:sldLayoutId id="2147484623" r:id="rId9"/>
    <p:sldLayoutId id="2147484624" r:id="rId10"/>
    <p:sldLayoutId id="2147484625" r:id="rId11"/>
    <p:sldLayoutId id="2147484626" r:id="rId12"/>
    <p:sldLayoutId id="2147484627" r:id="rId13"/>
    <p:sldLayoutId id="2147484628" r:id="rId14"/>
    <p:sldLayoutId id="2147484629" r:id="rId15"/>
    <p:sldLayoutId id="2147484630" r:id="rId16"/>
    <p:sldLayoutId id="2147484631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14313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355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9624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6096000"/>
            <a:ext cx="8229600" cy="55998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738" y="6105525"/>
            <a:ext cx="10334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GOAL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2" r:id="rId1"/>
    <p:sldLayoutId id="2147484633" r:id="rId2"/>
    <p:sldLayoutId id="214748463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458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458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6105525"/>
            <a:ext cx="22526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DISCUSSION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5" r:id="rId1"/>
    <p:sldLayoutId id="2147484636" r:id="rId2"/>
    <p:sldLayoutId id="214748463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0" descr="Defining_the_Application"/>
          <p:cNvPicPr>
            <a:picLocks noChangeAspect="1" noChangeArrowheads="1"/>
          </p:cNvPicPr>
          <p:nvPr/>
        </p:nvPicPr>
        <p:blipFill>
          <a:blip r:embed="rId4">
            <a:lum bright="4000"/>
          </a:blip>
          <a:srcRect r="2055" b="12500"/>
          <a:stretch>
            <a:fillRect/>
          </a:stretch>
        </p:blipFill>
        <p:spPr bwMode="auto">
          <a:xfrm>
            <a:off x="1881188" y="1371600"/>
            <a:ext cx="726281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560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33400" y="2743200"/>
            <a:ext cx="1793875" cy="5794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  <a:flatTx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5E84B8"/>
                </a:solidFill>
              </a:rPr>
              <a:t>TOPICS</a:t>
            </a:r>
          </a:p>
        </p:txBody>
      </p:sp>
      <p:pic>
        <p:nvPicPr>
          <p:cNvPr id="25606" name="Picture 8" descr="nilog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38" r:id="rId1"/>
    <p:sldLayoutId id="214748463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AutoNum type="alphaUcPeriod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66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26628" name="Picture 7" descr="nilogo.jpg"/>
          <p:cNvPicPr>
            <a:picLocks noChangeAspect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6" r:id="rId1"/>
    <p:sldLayoutId id="2147484640" r:id="rId2"/>
    <p:sldLayoutId id="2147484641" r:id="rId3"/>
    <p:sldLayoutId id="2147484642" r:id="rId4"/>
    <p:sldLayoutId id="2147484643" r:id="rId5"/>
    <p:sldLayoutId id="2147484644" r:id="rId6"/>
    <p:sldLayoutId id="2147484645" r:id="rId7"/>
    <p:sldLayoutId id="2147484646" r:id="rId8"/>
    <p:sldLayoutId id="2147484647" r:id="rId9"/>
    <p:sldLayoutId id="2147484648" r:id="rId10"/>
    <p:sldLayoutId id="2147484649" r:id="rId11"/>
    <p:sldLayoutId id="2147484650" r:id="rId12"/>
    <p:sldLayoutId id="2147484651" r:id="rId13"/>
    <p:sldLayoutId id="2147484652" r:id="rId14"/>
    <p:sldLayoutId id="2147484653" r:id="rId15"/>
    <p:sldLayoutId id="2147484654" r:id="rId16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14313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76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9624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6096000"/>
            <a:ext cx="8229600" cy="55998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738" y="6105525"/>
            <a:ext cx="10334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GOAL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5" r:id="rId1"/>
    <p:sldLayoutId id="2147484656" r:id="rId2"/>
    <p:sldLayoutId id="214748465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8677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867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6105525"/>
            <a:ext cx="22526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DISCUSSION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58" r:id="rId1"/>
    <p:sldLayoutId id="2147484659" r:id="rId2"/>
    <p:sldLayoutId id="214748466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10" descr="Defining_the_Application"/>
          <p:cNvPicPr>
            <a:picLocks noChangeAspect="1" noChangeArrowheads="1"/>
          </p:cNvPicPr>
          <p:nvPr/>
        </p:nvPicPr>
        <p:blipFill>
          <a:blip r:embed="rId4">
            <a:lum bright="4000"/>
          </a:blip>
          <a:srcRect r="2055" b="12500"/>
          <a:stretch>
            <a:fillRect/>
          </a:stretch>
        </p:blipFill>
        <p:spPr bwMode="auto">
          <a:xfrm>
            <a:off x="1881188" y="1371600"/>
            <a:ext cx="726281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69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970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33400" y="2743200"/>
            <a:ext cx="1793875" cy="5794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  <a:flatTx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5E84B8"/>
                </a:solidFill>
              </a:rPr>
              <a:t>TOPICS</a:t>
            </a:r>
          </a:p>
        </p:txBody>
      </p:sp>
      <p:pic>
        <p:nvPicPr>
          <p:cNvPr id="29702" name="Picture 8" descr="nilog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1" r:id="rId1"/>
    <p:sldLayoutId id="2147484662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AutoNum type="alphaUcPeriod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2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0724" name="Picture 7" descr="nilogo.jp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7" r:id="rId1"/>
    <p:sldLayoutId id="2147484663" r:id="rId2"/>
    <p:sldLayoutId id="2147484664" r:id="rId3"/>
    <p:sldLayoutId id="2147484665" r:id="rId4"/>
    <p:sldLayoutId id="2147484666" r:id="rId5"/>
    <p:sldLayoutId id="2147484667" r:id="rId6"/>
    <p:sldLayoutId id="2147484668" r:id="rId7"/>
    <p:sldLayoutId id="2147484669" r:id="rId8"/>
    <p:sldLayoutId id="2147484670" r:id="rId9"/>
    <p:sldLayoutId id="2147484671" r:id="rId10"/>
    <p:sldLayoutId id="2147484672" r:id="rId11"/>
    <p:sldLayoutId id="2147484673" r:id="rId12"/>
    <p:sldLayoutId id="2147484674" r:id="rId13"/>
    <p:sldLayoutId id="2147484675" r:id="rId14"/>
    <p:sldLayoutId id="2147484676" r:id="rId15"/>
    <p:sldLayoutId id="2147484677" r:id="rId16"/>
    <p:sldLayoutId id="2147484678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14313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9624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6096000"/>
            <a:ext cx="8229600" cy="55998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66738" y="6105525"/>
            <a:ext cx="10334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/>
              <a:t>GOAL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29" r:id="rId1"/>
    <p:sldLayoutId id="2147484530" r:id="rId2"/>
    <p:sldLayoutId id="214748453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174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9624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6096000"/>
            <a:ext cx="8229600" cy="55998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738" y="6105525"/>
            <a:ext cx="10334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GOAL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79" r:id="rId1"/>
    <p:sldLayoutId id="2147484680" r:id="rId2"/>
    <p:sldLayoutId id="214748468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2773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277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6105525"/>
            <a:ext cx="22526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DISCUSSION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2" r:id="rId1"/>
    <p:sldLayoutId id="2147484683" r:id="rId2"/>
    <p:sldLayoutId id="214748468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10" descr="Defining_the_Application"/>
          <p:cNvPicPr>
            <a:picLocks noChangeAspect="1" noChangeArrowheads="1"/>
          </p:cNvPicPr>
          <p:nvPr/>
        </p:nvPicPr>
        <p:blipFill>
          <a:blip r:embed="rId4">
            <a:lum bright="4000"/>
          </a:blip>
          <a:srcRect r="2055" b="12500"/>
          <a:stretch>
            <a:fillRect/>
          </a:stretch>
        </p:blipFill>
        <p:spPr bwMode="auto">
          <a:xfrm>
            <a:off x="1881188" y="1371600"/>
            <a:ext cx="726281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79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379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33400" y="2743200"/>
            <a:ext cx="1793875" cy="5794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  <a:flatTx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5E84B8"/>
                </a:solidFill>
              </a:rPr>
              <a:t>TOPICS</a:t>
            </a:r>
          </a:p>
        </p:txBody>
      </p:sp>
      <p:pic>
        <p:nvPicPr>
          <p:cNvPr id="33798" name="Picture 8" descr="nilog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85" r:id="rId1"/>
    <p:sldLayoutId id="2147484686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AutoNum type="alphaUcPeriod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481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4820" name="Picture 7" descr="nilogo.jp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8" r:id="rId1"/>
    <p:sldLayoutId id="2147484687" r:id="rId2"/>
    <p:sldLayoutId id="2147484688" r:id="rId3"/>
    <p:sldLayoutId id="2147484689" r:id="rId4"/>
    <p:sldLayoutId id="2147484690" r:id="rId5"/>
    <p:sldLayoutId id="2147484691" r:id="rId6"/>
    <p:sldLayoutId id="2147484692" r:id="rId7"/>
    <p:sldLayoutId id="2147484693" r:id="rId8"/>
    <p:sldLayoutId id="2147484694" r:id="rId9"/>
    <p:sldLayoutId id="2147484695" r:id="rId10"/>
    <p:sldLayoutId id="2147484696" r:id="rId11"/>
    <p:sldLayoutId id="2147484697" r:id="rId12"/>
    <p:sldLayoutId id="2147484698" r:id="rId13"/>
    <p:sldLayoutId id="2147484699" r:id="rId14"/>
    <p:sldLayoutId id="2147484700" r:id="rId15"/>
    <p:sldLayoutId id="2147484701" r:id="rId16"/>
    <p:sldLayoutId id="2147484702" r:id="rId17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14313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584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584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105525"/>
            <a:ext cx="8229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DEMONSTRATION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3" r:id="rId1"/>
    <p:sldLayoutId id="2147484704" r:id="rId2"/>
    <p:sldLayoutId id="214748470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686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9624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6096000"/>
            <a:ext cx="8229600" cy="55998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738" y="6105525"/>
            <a:ext cx="10334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GOAL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6" r:id="rId1"/>
    <p:sldLayoutId id="2147484707" r:id="rId2"/>
    <p:sldLayoutId id="214748470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7893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789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6105525"/>
            <a:ext cx="22526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DISCUSSION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09" r:id="rId1"/>
    <p:sldLayoutId id="2147484710" r:id="rId2"/>
    <p:sldLayoutId id="2147484711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10" descr="Defining_the_Application"/>
          <p:cNvPicPr>
            <a:picLocks noChangeAspect="1" noChangeArrowheads="1"/>
          </p:cNvPicPr>
          <p:nvPr/>
        </p:nvPicPr>
        <p:blipFill>
          <a:blip r:embed="rId4">
            <a:lum bright="4000"/>
          </a:blip>
          <a:srcRect r="2055" b="12500"/>
          <a:stretch>
            <a:fillRect/>
          </a:stretch>
        </p:blipFill>
        <p:spPr bwMode="auto">
          <a:xfrm>
            <a:off x="1881188" y="1371600"/>
            <a:ext cx="726281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91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891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33400" y="2743200"/>
            <a:ext cx="1793875" cy="5794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  <a:flatTx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5E84B8"/>
                </a:solidFill>
              </a:rPr>
              <a:t>TOPICS</a:t>
            </a:r>
          </a:p>
        </p:txBody>
      </p:sp>
      <p:pic>
        <p:nvPicPr>
          <p:cNvPr id="38918" name="Picture 8" descr="nilog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12" r:id="rId1"/>
    <p:sldLayoutId id="2147484713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AutoNum type="alphaUcPeriod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9939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9940" name="Picture 7" descr="nilogo.jpg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9" r:id="rId1"/>
    <p:sldLayoutId id="2147484714" r:id="rId2"/>
    <p:sldLayoutId id="2147484715" r:id="rId3"/>
    <p:sldLayoutId id="2147484716" r:id="rId4"/>
    <p:sldLayoutId id="2147484717" r:id="rId5"/>
    <p:sldLayoutId id="2147484718" r:id="rId6"/>
    <p:sldLayoutId id="2147484719" r:id="rId7"/>
    <p:sldLayoutId id="2147484720" r:id="rId8"/>
    <p:sldLayoutId id="2147484721" r:id="rId9"/>
    <p:sldLayoutId id="2147484722" r:id="rId10"/>
    <p:sldLayoutId id="2147484723" r:id="rId11"/>
    <p:sldLayoutId id="2147484724" r:id="rId12"/>
    <p:sldLayoutId id="2147484725" r:id="rId13"/>
    <p:sldLayoutId id="2147484726" r:id="rId14"/>
    <p:sldLayoutId id="2147484727" r:id="rId15"/>
    <p:sldLayoutId id="2147484728" r:id="rId16"/>
    <p:sldLayoutId id="2147484729" r:id="rId17"/>
    <p:sldLayoutId id="2147484750" r:id="rId18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14313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4096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096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105525"/>
            <a:ext cx="8229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DEMONSTRATION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0" r:id="rId1"/>
    <p:sldLayoutId id="2147484731" r:id="rId2"/>
    <p:sldLayoutId id="2147484732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5125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5126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6105525"/>
            <a:ext cx="22526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/>
              <a:t>DISCUSSION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2" r:id="rId1"/>
    <p:sldLayoutId id="2147484533" r:id="rId2"/>
    <p:sldLayoutId id="2147484534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198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9624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6096000"/>
            <a:ext cx="8229600" cy="55998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738" y="6105525"/>
            <a:ext cx="10334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GOAL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3" r:id="rId1"/>
    <p:sldLayoutId id="2147484734" r:id="rId2"/>
    <p:sldLayoutId id="2147484735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43013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43014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553200" y="6105525"/>
            <a:ext cx="2252663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DISCUSSION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36" r:id="rId1"/>
    <p:sldLayoutId id="2147484737" r:id="rId2"/>
    <p:sldLayoutId id="2147484738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/>
          </a:p>
        </p:txBody>
      </p:sp>
      <p:sp>
        <p:nvSpPr>
          <p:cNvPr id="614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6150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105525"/>
            <a:ext cx="8229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/>
              <a:t>DEMONSTRATION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5" r:id="rId1"/>
    <p:sldLayoutId id="2147484536" r:id="rId2"/>
    <p:sldLayoutId id="214748453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0" descr="Defining_the_Application"/>
          <p:cNvPicPr>
            <a:picLocks noChangeAspect="1" noChangeArrowheads="1"/>
          </p:cNvPicPr>
          <p:nvPr/>
        </p:nvPicPr>
        <p:blipFill>
          <a:blip r:embed="rId4">
            <a:lum bright="4000"/>
          </a:blip>
          <a:srcRect r="2055" b="12500"/>
          <a:stretch>
            <a:fillRect/>
          </a:stretch>
        </p:blipFill>
        <p:spPr bwMode="auto">
          <a:xfrm>
            <a:off x="1881188" y="1371600"/>
            <a:ext cx="7262812" cy="533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17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3820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717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352800"/>
            <a:ext cx="8229600" cy="2773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533400" y="2743200"/>
            <a:ext cx="1793875" cy="5794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  <a:flatTx/>
          </a:bodyPr>
          <a:lstStyle/>
          <a:p>
            <a:pPr eaLnBrk="0" hangingPunct="0">
              <a:spcBef>
                <a:spcPct val="50000"/>
              </a:spcBef>
              <a:defRPr/>
            </a:pPr>
            <a:r>
              <a:rPr lang="en-US" sz="3200" b="1" dirty="0">
                <a:solidFill>
                  <a:srgbClr val="5E84B8"/>
                </a:solidFill>
              </a:rPr>
              <a:t>TOPICS</a:t>
            </a:r>
          </a:p>
        </p:txBody>
      </p:sp>
      <p:pic>
        <p:nvPicPr>
          <p:cNvPr id="7174" name="Picture 8" descr="nilogo.jp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38" r:id="rId1"/>
    <p:sldLayoutId id="2147484539" r:id="rId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000" b="1">
          <a:solidFill>
            <a:schemeClr val="tx1"/>
          </a:solidFill>
          <a:latin typeface="Arial Narrow" pitchFamily="34" charset="0"/>
        </a:defRPr>
      </a:lvl9pPr>
    </p:titleStyle>
    <p:bodyStyle>
      <a:lvl1pPr marL="514350" indent="-514350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AutoNum type="alphaUcPeriod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8195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8196" name="Picture 7" descr="nilogo.jpg"/>
          <p:cNvPicPr>
            <a:picLocks noChangeAspect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4191000" y="6248400"/>
            <a:ext cx="2133600" cy="51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7010400" y="6305550"/>
            <a:ext cx="198120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000" b="1" dirty="0">
                <a:solidFill>
                  <a:srgbClr val="5E84B8"/>
                </a:solidFill>
              </a:rPr>
              <a:t>ni.com/training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6667500" y="6515100"/>
            <a:ext cx="381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41" r:id="rId1"/>
    <p:sldLayoutId id="2147484540" r:id="rId2"/>
    <p:sldLayoutId id="2147484541" r:id="rId3"/>
    <p:sldLayoutId id="2147484542" r:id="rId4"/>
    <p:sldLayoutId id="2147484543" r:id="rId5"/>
    <p:sldLayoutId id="2147484544" r:id="rId6"/>
    <p:sldLayoutId id="2147484545" r:id="rId7"/>
    <p:sldLayoutId id="2147484546" r:id="rId8"/>
    <p:sldLayoutId id="2147484547" r:id="rId9"/>
    <p:sldLayoutId id="2147484548" r:id="rId10"/>
    <p:sldLayoutId id="2147484549" r:id="rId11"/>
    <p:sldLayoutId id="2147484550" r:id="rId12"/>
    <p:sldLayoutId id="2147484551" r:id="rId13"/>
    <p:sldLayoutId id="2147484552" r:id="rId14"/>
    <p:sldLayoutId id="2147484553" r:id="rId15"/>
    <p:sldLayoutId id="2147484554" r:id="rId16"/>
    <p:sldLayoutId id="2147484742" r:id="rId17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2333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3838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690563" indent="-233363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214313" algn="l" rtl="0" eaLnBrk="0" fontAlgn="base" hangingPunct="0">
        <a:spcBef>
          <a:spcPct val="20000"/>
        </a:spcBef>
        <a:spcAft>
          <a:spcPct val="0"/>
        </a:spcAft>
        <a:buFont typeface="Arial Narrow" pitchFamily="34" charset="0"/>
        <a:buChar char="−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457200" y="6096000"/>
            <a:ext cx="8229600" cy="581247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9221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9222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505200"/>
            <a:ext cx="82296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200" y="6105525"/>
            <a:ext cx="82296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DEMONSTRATION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5" r:id="rId1"/>
    <p:sldLayoutId id="2147484556" r:id="rId2"/>
    <p:sldLayoutId id="2147484557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3962400"/>
            <a:ext cx="82296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57200" y="6096000"/>
            <a:ext cx="8229600" cy="559981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6738" y="6105525"/>
            <a:ext cx="1033462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0" hangingPunct="0">
              <a:defRPr/>
            </a:pPr>
            <a:r>
              <a:rPr lang="en-US" sz="2800" b="1" dirty="0">
                <a:solidFill>
                  <a:srgbClr val="FFFFFF"/>
                </a:solidFill>
              </a:rPr>
              <a:t>GOAL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58" r:id="rId1"/>
    <p:sldLayoutId id="2147484559" r:id="rId2"/>
    <p:sldLayoutId id="2147484560" r:id="rId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Arial Narrow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8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84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8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8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8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84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8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8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8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99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84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84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8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8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84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8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84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8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8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0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0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8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13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84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84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0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0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8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8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84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8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86.xml"/><Relationship Id="rId4" Type="http://schemas.openxmlformats.org/officeDocument/2006/relationships/image" Target="../media/image120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84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84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24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0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84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8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8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0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84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84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32.png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84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0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0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84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84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37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1.wmf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84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0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0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84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84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84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84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84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84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8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84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84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48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0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0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8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84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8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8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84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8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8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8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08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1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1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1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1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15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1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15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159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1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11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11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1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2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3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16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16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7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1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11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1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17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1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175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2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3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1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1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1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11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1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2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3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11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1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11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1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1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1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1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11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34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6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36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3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5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5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56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36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185.png"/></Relationships>
</file>

<file path=ppt/slides/_rels/slide2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86.png"/><Relationship Id="rId7" Type="http://schemas.openxmlformats.org/officeDocument/2006/relationships/image" Target="../media/image19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136.xml"/><Relationship Id="rId6" Type="http://schemas.openxmlformats.org/officeDocument/2006/relationships/image" Target="../media/image189.png"/><Relationship Id="rId5" Type="http://schemas.openxmlformats.org/officeDocument/2006/relationships/image" Target="../media/image188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136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36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13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4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36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36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36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6.xml"/></Relationships>
</file>

<file path=ppt/slides/_rels/slide2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200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36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36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36.xml"/></Relationships>
</file>

<file path=ppt/slides/_rels/slide2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81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3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36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36.xml"/><Relationship Id="rId4" Type="http://schemas.openxmlformats.org/officeDocument/2006/relationships/image" Target="../media/image20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1.xml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36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36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36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36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36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6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36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51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56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3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38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38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38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38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38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38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38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57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60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60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1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60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60.xml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60.xml"/><Relationship Id="rId4" Type="http://schemas.openxmlformats.org/officeDocument/2006/relationships/image" Target="../media/image214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60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60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60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60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160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160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16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1.xml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62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60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0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60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160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60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160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76.xml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81.xml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6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1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60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60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60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82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85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85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85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85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85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29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3" Type="http://schemas.openxmlformats.org/officeDocument/2006/relationships/diagramLayout" Target="../diagrams/layout8.xml"/><Relationship Id="rId7" Type="http://schemas.openxmlformats.org/officeDocument/2006/relationships/diagramData" Target="../diagrams/data9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185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5" Type="http://schemas.openxmlformats.org/officeDocument/2006/relationships/diagramColors" Target="../diagrams/colors8.xml"/><Relationship Id="rId10" Type="http://schemas.openxmlformats.org/officeDocument/2006/relationships/diagramColors" Target="../diagrams/colors9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image" Target="file:///C:\Perforce\CustomerEducation\CourseMaterial\LabVIEW%20Basics%20I\Version%208.5\Manual\Art\Furnace_Flow.png" TargetMode="External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87.xml"/></Relationships>
</file>

<file path=ppt/slides/_rels/slide2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5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185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85.xml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185.xml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185.xml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185.xml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203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20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209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87.xml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87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87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87.xml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210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213.xml"/></Relationships>
</file>

<file path=ppt/slides/_rels/slide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213.xml"/></Relationships>
</file>

<file path=ppt/slides/_rels/slide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213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2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28.pn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213.xml"/></Relationships>
</file>

<file path=ppt/slides/_rels/slide3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13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13.xml"/></Relationships>
</file>

<file path=ppt/slides/_rels/slide3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1.xml"/></Relationships>
</file>

<file path=ppt/slides/_rels/slide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213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233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238.xml"/></Relationships>
</file>

<file path=ppt/slides/_rels/slide3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3.xml"/></Relationships>
</file>

<file path=ppt/slides/_rels/slide3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213.xml"/><Relationship Id="rId4" Type="http://schemas.openxmlformats.org/officeDocument/2006/relationships/image" Target="../media/image2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13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15.xml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13.xml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230.xml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213.xml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224.xml"/></Relationships>
</file>

<file path=ppt/slides/_rels/slide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213.xml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224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wmf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213.xml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213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1.xml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230.xml"/></Relationships>
</file>

<file path=ppt/slides/_rels/slide3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233.xml"/></Relationships>
</file>

<file path=ppt/slides/_rels/slide3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238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13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0.xml"/></Relationships>
</file>

<file path=ppt/slides/_rels/slide3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3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224.xml"/></Relationships>
</file>

<file path=ppt/slides/_rels/slide3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3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24.xml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229.xml"/><Relationship Id="rId4" Type="http://schemas.openxmlformats.org/officeDocument/2006/relationships/image" Target="../media/image2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224.xml"/><Relationship Id="rId4" Type="http://schemas.openxmlformats.org/officeDocument/2006/relationships/image" Target="../media/image268.png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png"/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213.xml"/></Relationships>
</file>

<file path=ppt/slides/_rels/slide3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233.xml"/></Relationships>
</file>

<file path=ppt/slides/_rels/slide3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238.xml"/></Relationships>
</file>

<file path=ppt/slides/_rels/slide3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215.xml"/></Relationships>
</file>

<file path=ppt/slides/_rels/slide3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215.xml"/></Relationships>
</file>

<file path=ppt/slides/_rels/slide3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215.xml"/></Relationships>
</file>

<file path=ppt/slides/_rels/slide3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215.xml"/></Relationships>
</file>

<file path=ppt/slides/_rels/slide3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215.xml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21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2.png"/></Relationships>
</file>

<file path=ppt/slides/_rels/slide3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215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215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213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hyperlink" Target="http://ni.com/support" TargetMode="External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213.xml"/><Relationship Id="rId6" Type="http://schemas.openxmlformats.org/officeDocument/2006/relationships/hyperlink" Target="http://www.ni.com/devzone/reference/books/" TargetMode="External"/><Relationship Id="rId5" Type="http://schemas.openxmlformats.org/officeDocument/2006/relationships/hyperlink" Target="http://www.ni.com/alliance" TargetMode="External"/><Relationship Id="rId4" Type="http://schemas.openxmlformats.org/officeDocument/2006/relationships/hyperlink" Target="http://www.info-labview.org/" TargetMode="External"/></Relationships>
</file>

<file path=ppt/slides/_rels/slide3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225.xml"/></Relationships>
</file>

<file path=ppt/slides/_rels/slide35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i.com/training/survey" TargetMode="External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2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oleObject" Target="../embeddings/oleObject1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slideLayout" Target="../slideLayouts/slideLayout3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0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1.xml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0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5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59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0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7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9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9.xml"/><Relationship Id="rId4" Type="http://schemas.openxmlformats.org/officeDocument/2006/relationships/image" Target="../media/image82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59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5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59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59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59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80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59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5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5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5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8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657600" y="228600"/>
            <a:ext cx="5029200" cy="1143000"/>
          </a:xfrm>
        </p:spPr>
        <p:txBody>
          <a:bodyPr>
            <a:normAutofit/>
          </a:bodyPr>
          <a:lstStyle/>
          <a:p>
            <a:pPr eaLnBrk="1" hangingPunct="1"/>
            <a:r>
              <a:rPr lang="ru-RU" dirty="0"/>
              <a:t>Основы </a:t>
            </a:r>
            <a:r>
              <a:rPr lang="en-US" dirty="0" err="1"/>
              <a:t>LabVIEW</a:t>
            </a:r>
            <a:r>
              <a:rPr lang="en-US" dirty="0"/>
              <a:t> 1</a:t>
            </a:r>
            <a:endParaRPr lang="en-US" sz="3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Управление измерительными приборами</a:t>
            </a:r>
            <a:endParaRPr lang="en-US" dirty="0"/>
          </a:p>
        </p:txBody>
      </p:sp>
      <p:sp>
        <p:nvSpPr>
          <p:cNvPr id="78851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None/>
            </a:pPr>
            <a:r>
              <a:rPr lang="ru-RU" dirty="0"/>
              <a:t>Достоинства управления измерительными приборами</a:t>
            </a:r>
            <a:endParaRPr lang="en-US" dirty="0"/>
          </a:p>
          <a:p>
            <a:pPr lvl="1" eaLnBrk="1" hangingPunct="1"/>
            <a:r>
              <a:rPr lang="ru-RU" dirty="0"/>
              <a:t>Автоматизация процессов</a:t>
            </a:r>
            <a:endParaRPr lang="en-US" dirty="0"/>
          </a:p>
          <a:p>
            <a:pPr lvl="1" eaLnBrk="1" hangingPunct="1"/>
            <a:r>
              <a:rPr lang="ru-RU" dirty="0"/>
              <a:t>Экономия времени</a:t>
            </a:r>
            <a:endParaRPr lang="en-US" dirty="0"/>
          </a:p>
          <a:p>
            <a:pPr lvl="1" eaLnBrk="1" hangingPunct="1"/>
            <a:r>
              <a:rPr lang="ru-RU" dirty="0"/>
              <a:t>Одна платформа для различных задач</a:t>
            </a:r>
            <a:endParaRPr lang="en-US" dirty="0"/>
          </a:p>
          <a:p>
            <a:pPr lvl="1" eaLnBrk="1" hangingPunct="1"/>
            <a:r>
              <a:rPr lang="ru-RU" dirty="0"/>
              <a:t>Простота использования</a:t>
            </a:r>
            <a:endParaRPr lang="en-US" dirty="0"/>
          </a:p>
          <a:p>
            <a:pPr lvl="1" eaLnBrk="1" hangingPunct="1"/>
            <a:r>
              <a:rPr lang="ru-RU" dirty="0"/>
              <a:t>Доступны многие типы измерительных приборов</a:t>
            </a:r>
            <a:endParaRPr lang="en-US" dirty="0"/>
          </a:p>
          <a:p>
            <a:pPr lvl="1" eaLnBrk="1" hangingPunct="1"/>
            <a:endParaRPr lang="en-US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Проектирование лицевой панели</a:t>
            </a:r>
            <a:endParaRPr lang="en-US" dirty="0"/>
          </a:p>
        </p:txBody>
      </p:sp>
      <p:sp>
        <p:nvSpPr>
          <p:cNvPr id="22531" name="Rectangle 14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Проектирование лицевой панели сводится к созданию входов и выходов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Входные данные получают следующими способами</a:t>
            </a:r>
            <a:r>
              <a:rPr lang="en-US" dirty="0"/>
              <a:t>: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От устройства сбора данных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Непосредственным чтением из файла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Манипуляциями с элементами управления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Выходные данные получают следующими способами </a:t>
            </a:r>
            <a:r>
              <a:rPr lang="en-US" dirty="0"/>
              <a:t>: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Отображением на индикаторах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Сохранением в файле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Выводом через устройства вывода</a:t>
            </a:r>
            <a:endParaRPr 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Проектирование лицевой панели </a:t>
            </a:r>
            <a:r>
              <a:rPr lang="en-US" dirty="0"/>
              <a:t>– Labels/Captions </a:t>
            </a:r>
            <a:r>
              <a:rPr lang="ru-RU" dirty="0"/>
              <a:t>(метки/заголовки)</a:t>
            </a:r>
            <a:endParaRPr lang="en-US" dirty="0"/>
          </a:p>
        </p:txBody>
      </p:sp>
      <p:sp>
        <p:nvSpPr>
          <p:cNvPr id="178179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/>
              <a:t>Labels – </a:t>
            </a:r>
            <a:r>
              <a:rPr lang="ru-RU" dirty="0"/>
              <a:t>короткие описания</a:t>
            </a:r>
            <a:endParaRPr lang="en-US" dirty="0"/>
          </a:p>
          <a:p>
            <a:pPr lvl="1" eaLnBrk="1" hangingPunct="1"/>
            <a:r>
              <a:rPr lang="en-US" dirty="0"/>
              <a:t>Captions – </a:t>
            </a:r>
            <a:r>
              <a:rPr lang="ru-RU" dirty="0"/>
              <a:t>длинные описания</a:t>
            </a:r>
            <a:endParaRPr lang="en-US" dirty="0"/>
          </a:p>
          <a:p>
            <a:pPr lvl="1" eaLnBrk="1" hangingPunct="1"/>
            <a:r>
              <a:rPr lang="en-US" dirty="0"/>
              <a:t>Captions </a:t>
            </a:r>
            <a:r>
              <a:rPr lang="ru-RU" dirty="0"/>
              <a:t>(заголовки) не видны на блок-диаграмме</a:t>
            </a:r>
            <a:endParaRPr lang="en-US" dirty="0"/>
          </a:p>
        </p:txBody>
      </p:sp>
      <p:pic>
        <p:nvPicPr>
          <p:cNvPr id="178180" name="Picture 7" descr="LabelCaptionbd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2667000"/>
            <a:ext cx="838200" cy="548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1" name="Picture 2" descr="LabelCaptionprop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0" y="3124200"/>
            <a:ext cx="4343400" cy="298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8182" name="Picture 3" descr="LabelCaption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19688" y="1524000"/>
            <a:ext cx="364331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Проектирование лицевой панели  </a:t>
            </a:r>
            <a:r>
              <a:rPr lang="en-US" dirty="0"/>
              <a:t>– </a:t>
            </a:r>
            <a:r>
              <a:rPr lang="ru-RU" dirty="0"/>
              <a:t>советы по использованию цвета</a:t>
            </a:r>
            <a:endParaRPr lang="en-US" dirty="0"/>
          </a:p>
        </p:txBody>
      </p:sp>
      <p:sp>
        <p:nvSpPr>
          <p:cNvPr id="179203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Начинайте с использования серой гаммы</a:t>
            </a:r>
            <a:endParaRPr lang="en-US" dirty="0"/>
          </a:p>
          <a:p>
            <a:pPr lvl="1" eaLnBrk="1" hangingPunct="1"/>
            <a:r>
              <a:rPr lang="ru-RU" dirty="0"/>
              <a:t>Выберите один или два оттенка серого</a:t>
            </a:r>
            <a:endParaRPr lang="en-US" dirty="0"/>
          </a:p>
          <a:p>
            <a:pPr lvl="1" eaLnBrk="1" hangingPunct="1"/>
            <a:r>
              <a:rPr lang="ru-RU" dirty="0"/>
              <a:t>Экономно добавляйте цвета подсвечивания (более яркие) для важных настроек – графиков</a:t>
            </a:r>
            <a:r>
              <a:rPr lang="en-US" dirty="0"/>
              <a:t>, </a:t>
            </a:r>
            <a:r>
              <a:rPr lang="ru-RU" dirty="0"/>
              <a:t>кнопки завершения и бегунков ползунковых регуляторов</a:t>
            </a:r>
            <a:endParaRPr lang="en-US" dirty="0"/>
          </a:p>
        </p:txBody>
      </p:sp>
      <p:pic>
        <p:nvPicPr>
          <p:cNvPr id="179204" name="Picture 7" descr="ResolutionF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3733800"/>
            <a:ext cx="5562600" cy="240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47675"/>
            <a:ext cx="8305800" cy="990600"/>
          </a:xfrm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Проектирование лицевой панели </a:t>
            </a:r>
            <a:r>
              <a:rPr lang="en-US" dirty="0"/>
              <a:t>– </a:t>
            </a:r>
            <a:r>
              <a:rPr lang="ru-RU" dirty="0"/>
              <a:t>промежутки (зазоры)</a:t>
            </a:r>
            <a:endParaRPr lang="en-US" dirty="0"/>
          </a:p>
        </p:txBody>
      </p:sp>
      <p:pic>
        <p:nvPicPr>
          <p:cNvPr id="180227" name="Picture 1" descr="menuexamples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1587500"/>
            <a:ext cx="6821488" cy="458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228601"/>
            <a:ext cx="8305800" cy="533399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2800" dirty="0"/>
              <a:t>A. </a:t>
            </a:r>
            <a:r>
              <a:rPr lang="ru-RU" sz="2800" dirty="0"/>
              <a:t>Проектирование лицевой панели </a:t>
            </a:r>
            <a:r>
              <a:rPr lang="en-US" sz="2800" dirty="0"/>
              <a:t>– </a:t>
            </a:r>
            <a:r>
              <a:rPr lang="ru-RU" sz="2800" dirty="0"/>
              <a:t>Текст и шрифты</a:t>
            </a:r>
            <a:endParaRPr lang="en-US" sz="2800" dirty="0"/>
          </a:p>
        </p:txBody>
      </p:sp>
      <p:sp>
        <p:nvSpPr>
          <p:cNvPr id="181251" name="Rectangle 9"/>
          <p:cNvSpPr>
            <a:spLocks noGrp="1" noChangeArrowheads="1"/>
          </p:cNvSpPr>
          <p:nvPr>
            <p:ph idx="1"/>
          </p:nvPr>
        </p:nvSpPr>
        <p:spPr>
          <a:xfrm>
            <a:off x="533400" y="914400"/>
            <a:ext cx="8077200" cy="5257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sz="2400" dirty="0"/>
              <a:t>Пример плохого оформления</a:t>
            </a:r>
            <a:endParaRPr lang="en-US" sz="2400" dirty="0"/>
          </a:p>
        </p:txBody>
      </p:sp>
      <p:pic>
        <p:nvPicPr>
          <p:cNvPr id="181252" name="Picture 6" descr="loc_missing_art_imagefile Bad VI Design F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371600"/>
            <a:ext cx="8077200" cy="470852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304800"/>
            <a:ext cx="8839200" cy="990600"/>
          </a:xfrm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Проектирование лицевой панели </a:t>
            </a:r>
            <a:r>
              <a:rPr lang="en-US" dirty="0"/>
              <a:t>– Tab Controls</a:t>
            </a:r>
            <a:r>
              <a:rPr lang="ru-RU" dirty="0"/>
              <a:t> (</a:t>
            </a:r>
            <a:r>
              <a:rPr lang="ru-RU" dirty="0" err="1"/>
              <a:t>табуляторный</a:t>
            </a:r>
            <a:r>
              <a:rPr lang="ru-RU" dirty="0"/>
              <a:t> элемент управления)</a:t>
            </a:r>
            <a:endParaRPr lang="en-US" dirty="0"/>
          </a:p>
        </p:txBody>
      </p:sp>
      <p:sp>
        <p:nvSpPr>
          <p:cNvPr id="18227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14475"/>
            <a:ext cx="3124200" cy="42862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Используйте </a:t>
            </a:r>
            <a:r>
              <a:rPr lang="en-US" dirty="0"/>
              <a:t>tab controls </a:t>
            </a:r>
            <a:r>
              <a:rPr lang="ru-RU" dirty="0"/>
              <a:t>для того, чтобы элементы управления и индикации можно было накладывать друг на друга, и они занимали меньше площади</a:t>
            </a:r>
            <a:endParaRPr lang="en-US" dirty="0"/>
          </a:p>
        </p:txBody>
      </p:sp>
      <p:pic>
        <p:nvPicPr>
          <p:cNvPr id="182276" name="Picture 4" descr="tab control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1600200"/>
            <a:ext cx="5191125" cy="440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447675"/>
            <a:ext cx="8305800" cy="990600"/>
          </a:xfrm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Проектирование лицевой панели </a:t>
            </a:r>
            <a:r>
              <a:rPr lang="en-US" dirty="0"/>
              <a:t>– </a:t>
            </a:r>
            <a:r>
              <a:rPr lang="ru-RU" dirty="0"/>
              <a:t>Элементы декорации</a:t>
            </a:r>
            <a:endParaRPr lang="en-US" dirty="0"/>
          </a:p>
        </p:txBody>
      </p:sp>
      <p:sp>
        <p:nvSpPr>
          <p:cNvPr id="18329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14475"/>
            <a:ext cx="4343400" cy="4286250"/>
          </a:xfrm>
        </p:spPr>
        <p:txBody>
          <a:bodyPr/>
          <a:lstStyle/>
          <a:p>
            <a:pPr lvl="1" eaLnBrk="1" hangingPunct="1"/>
            <a:r>
              <a:rPr lang="ru-RU" dirty="0"/>
              <a:t>Используйте элементы декорации – боксы, линии или стрелки для визуального группирования и разделения объектов лицевой панели</a:t>
            </a:r>
            <a:endParaRPr lang="en-US" dirty="0"/>
          </a:p>
          <a:p>
            <a:pPr lvl="1" eaLnBrk="1" hangingPunct="1"/>
            <a:r>
              <a:rPr lang="ru-RU" dirty="0"/>
              <a:t>Эти объекты служат только для декоративного оформления</a:t>
            </a:r>
            <a:endParaRPr lang="en-US" dirty="0"/>
          </a:p>
        </p:txBody>
      </p:sp>
      <p:pic>
        <p:nvPicPr>
          <p:cNvPr id="183300" name="Picture 5" descr="DecorPal.bmp"/>
          <p:cNvPicPr>
            <a:picLocks noChangeAspect="1" noChangeArrowheads="1"/>
          </p:cNvPicPr>
          <p:nvPr/>
        </p:nvPicPr>
        <p:blipFill>
          <a:blip r:embed="rId3"/>
          <a:srcRect l="5470" t="15549" r="7008" b="3596"/>
          <a:stretch>
            <a:fillRect/>
          </a:stretch>
        </p:blipFill>
        <p:spPr bwMode="auto">
          <a:xfrm>
            <a:off x="5715000" y="1371600"/>
            <a:ext cx="2906713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Типы данных </a:t>
            </a:r>
            <a:r>
              <a:rPr lang="en-US" dirty="0"/>
              <a:t>LabVIEW</a:t>
            </a:r>
            <a:r>
              <a:rPr lang="ru-RU" dirty="0"/>
              <a:t> </a:t>
            </a:r>
            <a:r>
              <a:rPr lang="en-US" dirty="0"/>
              <a:t>– Terminals</a:t>
            </a:r>
          </a:p>
        </p:txBody>
      </p:sp>
      <p:sp>
        <p:nvSpPr>
          <p:cNvPr id="184323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Внешний вид терминалов визуально информируют о типе представляемых данных</a:t>
            </a:r>
            <a:endParaRPr lang="en-US" dirty="0"/>
          </a:p>
        </p:txBody>
      </p:sp>
      <p:pic>
        <p:nvPicPr>
          <p:cNvPr id="184324" name="Picture 13" descr="TriangularAreaBD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743200"/>
            <a:ext cx="5905500" cy="305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Типы данных </a:t>
            </a:r>
            <a:r>
              <a:rPr lang="en-US" dirty="0"/>
              <a:t>LabVIEW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en-US" dirty="0" err="1"/>
              <a:t>Numerics</a:t>
            </a:r>
            <a:r>
              <a:rPr lang="en-US" dirty="0"/>
              <a:t> </a:t>
            </a:r>
            <a:r>
              <a:rPr lang="ru-RU" dirty="0"/>
              <a:t>(числовые)</a:t>
            </a:r>
            <a:endParaRPr lang="en-US" dirty="0"/>
          </a:p>
        </p:txBody>
      </p:sp>
      <p:sp>
        <p:nvSpPr>
          <p:cNvPr id="1853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Числа разных форматов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представляются числовым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типом данных </a:t>
            </a:r>
          </a:p>
          <a:p>
            <a:pPr lvl="1" eaLnBrk="1" hangingPunct="1"/>
            <a:r>
              <a:rPr lang="ru-RU" dirty="0"/>
              <a:t>Для изменения формата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представления чисел щелкните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правой кнопкой мыши по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элементу управления или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индикации или константе </a:t>
            </a:r>
            <a:br>
              <a:rPr lang="en-US" b="1" dirty="0"/>
            </a:br>
            <a:r>
              <a:rPr lang="ru-RU" dirty="0"/>
              <a:t>и выберите в контекстном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меню пункт </a:t>
            </a:r>
            <a:r>
              <a:rPr lang="en-US" b="1" dirty="0"/>
              <a:t>Representation</a:t>
            </a:r>
            <a:endParaRPr lang="en-US" dirty="0"/>
          </a:p>
        </p:txBody>
      </p:sp>
      <p:pic>
        <p:nvPicPr>
          <p:cNvPr id="185348" name="Picture 1" descr="NumRe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1295400"/>
            <a:ext cx="3865562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Типы данных </a:t>
            </a:r>
            <a:r>
              <a:rPr lang="en-US" dirty="0"/>
              <a:t>LabVIEW</a:t>
            </a:r>
            <a:r>
              <a:rPr lang="ru-RU" dirty="0"/>
              <a:t> </a:t>
            </a:r>
            <a:r>
              <a:rPr lang="en-US" dirty="0"/>
              <a:t>– Boolean </a:t>
            </a:r>
          </a:p>
        </p:txBody>
      </p:sp>
      <p:sp>
        <p:nvSpPr>
          <p:cNvPr id="18637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Поведение булевских элементов управления отличается механическим действием</a:t>
            </a:r>
            <a:endParaRPr lang="en-US" dirty="0"/>
          </a:p>
          <a:p>
            <a:pPr lvl="1" eaLnBrk="1" hangingPunct="1"/>
            <a:r>
              <a:rPr lang="ru-RU" dirty="0"/>
              <a:t>Булевский тип данных в</a:t>
            </a:r>
            <a:br>
              <a:rPr lang="en-US" dirty="0"/>
            </a:br>
            <a:r>
              <a:rPr lang="en-US" dirty="0"/>
              <a:t>LabVIEW</a:t>
            </a:r>
            <a:r>
              <a:rPr lang="ru-RU" dirty="0"/>
              <a:t> представляется </a:t>
            </a:r>
            <a:br>
              <a:rPr lang="en-US" dirty="0"/>
            </a:br>
            <a:r>
              <a:rPr lang="ru-RU" dirty="0">
                <a:solidFill>
                  <a:srgbClr val="006600"/>
                </a:solidFill>
              </a:rPr>
              <a:t>зеленым </a:t>
            </a:r>
            <a:r>
              <a:rPr lang="ru-RU" dirty="0"/>
              <a:t>цветом</a:t>
            </a:r>
            <a:endParaRPr lang="en-US" dirty="0"/>
          </a:p>
        </p:txBody>
      </p:sp>
      <p:pic>
        <p:nvPicPr>
          <p:cNvPr id="186372" name="Picture 8" descr="MechAction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2057400"/>
            <a:ext cx="4348162" cy="39243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F. </a:t>
            </a:r>
            <a:r>
              <a:rPr lang="ru-RU" dirty="0"/>
              <a:t>ПО для управления измерительными приборами</a:t>
            </a:r>
            <a:endParaRPr lang="en-US" dirty="0"/>
          </a:p>
        </p:txBody>
      </p:sp>
      <p:sp>
        <p:nvSpPr>
          <p:cNvPr id="82947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Интерфейсные драйверы</a:t>
            </a:r>
            <a:r>
              <a:rPr lang="en-US" dirty="0"/>
              <a:t>: </a:t>
            </a:r>
            <a:r>
              <a:rPr lang="ru-RU" dirty="0"/>
              <a:t>интерфейсы измерительных приборов, как, например, </a:t>
            </a:r>
            <a:r>
              <a:rPr lang="en-US" dirty="0"/>
              <a:t>GPIB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включают набор драйверов интерфейса</a:t>
            </a:r>
            <a:endParaRPr lang="en-US" dirty="0"/>
          </a:p>
          <a:p>
            <a:pPr lvl="1" eaLnBrk="1" hangingPunct="1"/>
            <a:r>
              <a:rPr lang="ru-RU" dirty="0"/>
              <a:t>Конфигурирование</a:t>
            </a:r>
            <a:r>
              <a:rPr lang="en-US" dirty="0"/>
              <a:t>: </a:t>
            </a:r>
            <a:r>
              <a:rPr lang="ru-RU" dirty="0"/>
              <a:t>для конфигурирования интерфейса используется </a:t>
            </a:r>
            <a:r>
              <a:rPr lang="en-US" dirty="0"/>
              <a:t>MAX</a:t>
            </a:r>
          </a:p>
        </p:txBody>
      </p:sp>
      <p:sp>
        <p:nvSpPr>
          <p:cNvPr id="829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B38B3A23-3DE7-43FC-AD15-CFC9D4711F59}" type="slidenum">
              <a:rPr lang="en-US"/>
              <a:pPr algn="ctr" eaLnBrk="0" hangingPunct="0"/>
              <a:t>11</a:t>
            </a:fld>
            <a:endParaRPr lang="en-US"/>
          </a:p>
        </p:txBody>
      </p:sp>
      <p:pic>
        <p:nvPicPr>
          <p:cNvPr id="82949" name="Picture 4" descr="loc_env_max_gpib_config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57600" y="3368528"/>
            <a:ext cx="4572000" cy="2757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dirty="0"/>
              <a:t>Механические функции булевских элементов управления</a:t>
            </a:r>
            <a:endParaRPr lang="en-US" dirty="0"/>
          </a:p>
        </p:txBody>
      </p:sp>
      <p:sp>
        <p:nvSpPr>
          <p:cNvPr id="1873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Используйте </a:t>
            </a:r>
            <a:r>
              <a:rPr lang="en-US" dirty="0"/>
              <a:t>Mechanical Action of Booleans</a:t>
            </a:r>
            <a:r>
              <a:rPr lang="ru-RU" dirty="0"/>
              <a:t> </a:t>
            </a:r>
            <a:r>
              <a:rPr lang="en-US" dirty="0"/>
              <a:t>VI </a:t>
            </a:r>
            <a:r>
              <a:rPr lang="ru-RU" dirty="0"/>
              <a:t>из поисковика примеров </a:t>
            </a:r>
            <a:r>
              <a:rPr lang="en-US" dirty="0"/>
              <a:t>(NI Example Finder) </a:t>
            </a:r>
            <a:r>
              <a:rPr lang="ru-RU" dirty="0"/>
              <a:t>для изучения различных свойств переключателей и защелок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8863" y="6149130"/>
            <a:ext cx="332701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ДЕМОНСТРАЦИЯ</a:t>
            </a: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418" name="Picture 6" descr="string right click.bmp"/>
          <p:cNvPicPr>
            <a:picLocks noChangeAspect="1" noChangeArrowheads="1"/>
          </p:cNvPicPr>
          <p:nvPr/>
        </p:nvPicPr>
        <p:blipFill>
          <a:blip r:embed="rId3"/>
          <a:srcRect l="26389" t="22221" r="53473" b="37038"/>
          <a:stretch>
            <a:fillRect/>
          </a:stretch>
        </p:blipFill>
        <p:spPr bwMode="auto">
          <a:xfrm>
            <a:off x="6253163" y="304800"/>
            <a:ext cx="2662237" cy="40386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18841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Типы данных </a:t>
            </a:r>
            <a:r>
              <a:rPr lang="en-US" dirty="0"/>
              <a:t>– String </a:t>
            </a:r>
            <a:r>
              <a:rPr lang="ru-RU" dirty="0"/>
              <a:t>(строки)</a:t>
            </a:r>
            <a:endParaRPr lang="en-US" dirty="0"/>
          </a:p>
        </p:txBody>
      </p:sp>
      <p:sp>
        <p:nvSpPr>
          <p:cNvPr id="33796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248400" cy="4343400"/>
          </a:xfrm>
        </p:spPr>
        <p:txBody>
          <a:bodyPr rtlCol="0">
            <a:normAutofit fontScale="85000" lnSpcReduction="2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Последовательность отображаемых и     неотображаемых символов </a:t>
            </a:r>
            <a:r>
              <a:rPr lang="en-US" dirty="0"/>
              <a:t>ASCII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Строковые данные на лицевой панели    используются в таблицах, полях ввода текста и метках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Изменяйте форматы отображения из контекстного меню</a:t>
            </a:r>
            <a:r>
              <a:rPr lang="en-US" dirty="0"/>
              <a:t>: Normal, ‘\’ Codes, Password </a:t>
            </a:r>
            <a:r>
              <a:rPr lang="ru-RU" dirty="0"/>
              <a:t>и </a:t>
            </a:r>
            <a:r>
              <a:rPr lang="en-US" dirty="0"/>
              <a:t>Hex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На блок-диаграмме редактировать строки и манипулировать с ними можно с помощью функций субпалитры </a:t>
            </a:r>
            <a:r>
              <a:rPr lang="en-US" dirty="0"/>
              <a:t>String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Данные строкового типа в </a:t>
            </a:r>
            <a:r>
              <a:rPr lang="en-US" dirty="0"/>
              <a:t>LabVIEW</a:t>
            </a:r>
            <a:r>
              <a:rPr lang="ru-RU" dirty="0"/>
              <a:t> отображаются </a:t>
            </a:r>
            <a:r>
              <a:rPr lang="ru-RU" dirty="0" err="1">
                <a:solidFill>
                  <a:srgbClr val="FF3399"/>
                </a:solidFill>
              </a:rPr>
              <a:t>розовым</a:t>
            </a:r>
            <a:r>
              <a:rPr lang="ru-RU" dirty="0"/>
              <a:t> цветом (</a:t>
            </a:r>
            <a:r>
              <a:rPr lang="en-US" dirty="0">
                <a:solidFill>
                  <a:srgbClr val="FF3399"/>
                </a:solidFill>
              </a:rPr>
              <a:t>pink</a:t>
            </a:r>
            <a:r>
              <a:rPr lang="ru-RU" dirty="0"/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7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Типы данных </a:t>
            </a:r>
            <a:r>
              <a:rPr lang="en-US" dirty="0"/>
              <a:t>– Enum </a:t>
            </a:r>
            <a:r>
              <a:rPr lang="ru-RU" sz="3200" dirty="0"/>
              <a:t>(перечислительный)</a:t>
            </a:r>
            <a:endParaRPr lang="en-US" sz="3200" dirty="0"/>
          </a:p>
        </p:txBody>
      </p:sp>
      <p:sp>
        <p:nvSpPr>
          <p:cNvPr id="189443" name="Rectangle 8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3886200" cy="4343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Перечислительный тип данных представляет пару</a:t>
            </a:r>
            <a:r>
              <a:rPr lang="en-US" dirty="0"/>
              <a:t> </a:t>
            </a:r>
            <a:r>
              <a:rPr lang="ru-RU" dirty="0"/>
              <a:t>из</a:t>
            </a:r>
            <a:r>
              <a:rPr lang="en-US" dirty="0"/>
              <a:t> </a:t>
            </a:r>
            <a:r>
              <a:rPr lang="ru-RU" dirty="0"/>
              <a:t> строки и числа, где </a:t>
            </a:r>
            <a:r>
              <a:rPr lang="en-US" dirty="0"/>
              <a:t>enum </a:t>
            </a:r>
            <a:r>
              <a:rPr lang="ru-RU" dirty="0"/>
              <a:t>может принимать одно из определяемых списком значений</a:t>
            </a:r>
            <a:endParaRPr lang="en-US" dirty="0"/>
          </a:p>
        </p:txBody>
      </p:sp>
      <p:pic>
        <p:nvPicPr>
          <p:cNvPr id="189444" name="Picture 6" descr="enum3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0337" y="1524000"/>
            <a:ext cx="4695063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466" name="Picture 6" descr="enums.bmp"/>
          <p:cNvPicPr>
            <a:picLocks noChangeAspect="1" noChangeArrowheads="1"/>
          </p:cNvPicPr>
          <p:nvPr/>
        </p:nvPicPr>
        <p:blipFill>
          <a:blip r:embed="rId3"/>
          <a:srcRect l="1334" t="8333" r="9334"/>
          <a:stretch>
            <a:fillRect/>
          </a:stretch>
        </p:blipFill>
        <p:spPr bwMode="auto">
          <a:xfrm>
            <a:off x="4123660" y="1676400"/>
            <a:ext cx="486794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0467" name="Rectangle 7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Типы данных </a:t>
            </a:r>
            <a:r>
              <a:rPr lang="en-US" dirty="0"/>
              <a:t>– Enum </a:t>
            </a:r>
            <a:r>
              <a:rPr lang="ru-RU" sz="3200" dirty="0"/>
              <a:t>(перечислительный)</a:t>
            </a:r>
            <a:endParaRPr lang="en-US" dirty="0"/>
          </a:p>
        </p:txBody>
      </p:sp>
      <p:sp>
        <p:nvSpPr>
          <p:cNvPr id="190468" name="Rectangle 8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3962400" cy="4343400"/>
          </a:xfrm>
        </p:spPr>
        <p:txBody>
          <a:bodyPr/>
          <a:lstStyle/>
          <a:p>
            <a:pPr lvl="1" eaLnBrk="1" hangingPunct="1"/>
            <a:r>
              <a:rPr lang="en-US" dirty="0"/>
              <a:t>Enum: </a:t>
            </a:r>
            <a:r>
              <a:rPr lang="ru-RU" dirty="0"/>
              <a:t>элементы управления, константы или элементы индикации</a:t>
            </a:r>
            <a:endParaRPr lang="en-US" dirty="0"/>
          </a:p>
          <a:p>
            <a:pPr lvl="1" eaLnBrk="1" hangingPunct="1"/>
            <a:r>
              <a:rPr lang="ru-RU" dirty="0"/>
              <a:t>Объекты с типом данных </a:t>
            </a:r>
            <a:r>
              <a:rPr lang="en-US" dirty="0" err="1"/>
              <a:t>Enums</a:t>
            </a:r>
            <a:r>
              <a:rPr lang="en-US" dirty="0"/>
              <a:t> </a:t>
            </a:r>
            <a:r>
              <a:rPr lang="ru-RU" dirty="0"/>
              <a:t>полезны, т.к. на блок-диаграмме проще манипулировать с числами, чем со строками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6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458200" cy="944562"/>
          </a:xfrm>
        </p:spPr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Типы данных </a:t>
            </a:r>
            <a:r>
              <a:rPr lang="en-US" dirty="0"/>
              <a:t>– Dynamic </a:t>
            </a:r>
            <a:r>
              <a:rPr lang="ru-RU" dirty="0"/>
              <a:t>(динамический)</a:t>
            </a:r>
            <a:endParaRPr lang="en-US" dirty="0"/>
          </a:p>
        </p:txBody>
      </p:sp>
      <p:sp>
        <p:nvSpPr>
          <p:cNvPr id="191491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876800"/>
          </a:xfrm>
        </p:spPr>
        <p:txBody>
          <a:bodyPr/>
          <a:lstStyle/>
          <a:p>
            <a:pPr lvl="1" eaLnBrk="1" hangingPunct="1"/>
            <a:r>
              <a:rPr lang="ru-RU" dirty="0"/>
              <a:t>Хранит информацию, генерируемую или получаемую в </a:t>
            </a:r>
            <a:r>
              <a:rPr lang="en-US" dirty="0"/>
              <a:t>Express VI</a:t>
            </a:r>
          </a:p>
          <a:p>
            <a:pPr lvl="1" eaLnBrk="1" hangingPunct="1"/>
            <a:r>
              <a:rPr lang="en-US" dirty="0"/>
              <a:t>VI </a:t>
            </a:r>
            <a:r>
              <a:rPr lang="ru-RU" dirty="0"/>
              <a:t>не </a:t>
            </a:r>
            <a:r>
              <a:rPr lang="en-US" dirty="0"/>
              <a:t>Express</a:t>
            </a:r>
            <a:r>
              <a:rPr lang="ru-RU" dirty="0"/>
              <a:t> типа не принимают данные типа </a:t>
            </a:r>
            <a:r>
              <a:rPr lang="en-US" dirty="0"/>
              <a:t>dynamic</a:t>
            </a:r>
          </a:p>
          <a:p>
            <a:pPr lvl="2" eaLnBrk="1" hangingPunct="1"/>
            <a:r>
              <a:rPr lang="ru-RU" dirty="0"/>
              <a:t>Чтобы использовать встроенные </a:t>
            </a:r>
            <a:r>
              <a:rPr lang="en-US" dirty="0"/>
              <a:t>VI </a:t>
            </a:r>
            <a:r>
              <a:rPr lang="ru-RU" dirty="0"/>
              <a:t>или функции для анализа или обработки данных типа </a:t>
            </a:r>
            <a:r>
              <a:rPr lang="en-US" dirty="0"/>
              <a:t>dynamic, </a:t>
            </a:r>
            <a:r>
              <a:rPr lang="ru-RU" dirty="0"/>
              <a:t>необходимо выполнить преобразование типов данных</a:t>
            </a:r>
            <a:endParaRPr lang="en-US" dirty="0"/>
          </a:p>
          <a:p>
            <a:pPr lvl="2" eaLnBrk="1" hangingPunct="1"/>
            <a:r>
              <a:rPr lang="ru-RU" dirty="0"/>
              <a:t>Индикаторы данных типа </a:t>
            </a:r>
            <a:r>
              <a:rPr lang="en-US" dirty="0"/>
              <a:t>Numeric, waveform</a:t>
            </a:r>
            <a:r>
              <a:rPr lang="ru-RU" dirty="0"/>
              <a:t> или </a:t>
            </a:r>
            <a:r>
              <a:rPr lang="en-US" dirty="0"/>
              <a:t>Boolean</a:t>
            </a:r>
            <a:r>
              <a:rPr lang="ru-RU" dirty="0"/>
              <a:t>, а также входы автоматически конвертируют данные типа при подключении</a:t>
            </a:r>
            <a:endParaRPr lang="en-US" dirty="0"/>
          </a:p>
          <a:p>
            <a:pPr lvl="1" eaLnBrk="1" hangingPunct="1"/>
            <a:r>
              <a:rPr lang="ru-RU" dirty="0"/>
              <a:t>Данные типа </a:t>
            </a:r>
            <a:r>
              <a:rPr lang="en-US" dirty="0"/>
              <a:t>dynamic </a:t>
            </a:r>
            <a:r>
              <a:rPr lang="ru-RU" dirty="0"/>
              <a:t>в </a:t>
            </a:r>
            <a:r>
              <a:rPr lang="en-US" dirty="0"/>
              <a:t>LabVIEW</a:t>
            </a:r>
            <a:r>
              <a:rPr lang="ru-RU" dirty="0"/>
              <a:t> отображаются </a:t>
            </a:r>
            <a:r>
              <a:rPr lang="ru-RU" dirty="0">
                <a:solidFill>
                  <a:srgbClr val="333399"/>
                </a:solidFill>
              </a:rPr>
              <a:t>темно-синим </a:t>
            </a:r>
            <a:r>
              <a:rPr lang="ru-RU" dirty="0"/>
              <a:t>цветом (</a:t>
            </a:r>
            <a:r>
              <a:rPr lang="en-US" dirty="0">
                <a:solidFill>
                  <a:srgbClr val="333399"/>
                </a:solidFill>
              </a:rPr>
              <a:t>dark blue</a:t>
            </a:r>
            <a:r>
              <a:rPr lang="ru-RU" dirty="0"/>
              <a:t>)</a:t>
            </a:r>
            <a:endParaRPr lang="en-US" dirty="0"/>
          </a:p>
        </p:txBody>
      </p:sp>
      <p:pic>
        <p:nvPicPr>
          <p:cNvPr id="191492" name="Picture 5" descr="dynamic dt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935400"/>
            <a:ext cx="720000" cy="36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4" name="Picture 5" descr="loc_easy_to_recreate_ Env documenting code F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73363" y="1600200"/>
            <a:ext cx="4027736" cy="39624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1925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Документирование кода </a:t>
            </a:r>
            <a:r>
              <a:rPr lang="en-US" dirty="0"/>
              <a:t>– Front Panels</a:t>
            </a:r>
          </a:p>
        </p:txBody>
      </p:sp>
      <p:sp>
        <p:nvSpPr>
          <p:cNvPr id="192516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4343400" cy="4343400"/>
          </a:xfrm>
        </p:spPr>
        <p:txBody>
          <a:bodyPr/>
          <a:lstStyle/>
          <a:p>
            <a:pPr lvl="1" eaLnBrk="1" hangingPunct="1"/>
            <a:r>
              <a:rPr lang="en-US" dirty="0"/>
              <a:t>Tip Strips</a:t>
            </a:r>
            <a:r>
              <a:rPr lang="ru-RU" dirty="0"/>
              <a:t> (строки подсказок)</a:t>
            </a:r>
            <a:endParaRPr lang="en-US" dirty="0"/>
          </a:p>
          <a:p>
            <a:pPr lvl="1" eaLnBrk="1" hangingPunct="1"/>
            <a:r>
              <a:rPr lang="en-US" dirty="0"/>
              <a:t>Descriptions</a:t>
            </a:r>
            <a:r>
              <a:rPr lang="ru-RU" dirty="0"/>
              <a:t> (описания)</a:t>
            </a:r>
            <a:endParaRPr lang="en-US" dirty="0"/>
          </a:p>
          <a:p>
            <a:pPr lvl="1" eaLnBrk="1" hangingPunct="1"/>
            <a:r>
              <a:rPr lang="en-US" dirty="0"/>
              <a:t>VI Properties</a:t>
            </a:r>
            <a:r>
              <a:rPr lang="ru-RU" dirty="0"/>
              <a:t> (свойства </a:t>
            </a:r>
            <a:r>
              <a:rPr lang="en-US" dirty="0"/>
              <a:t>VI)</a:t>
            </a:r>
          </a:p>
          <a:p>
            <a:pPr lvl="1" eaLnBrk="1" hangingPunct="1"/>
            <a:r>
              <a:rPr lang="en-US" dirty="0"/>
              <a:t>Good Design</a:t>
            </a:r>
            <a:r>
              <a:rPr lang="ru-RU" dirty="0"/>
              <a:t> (хороший стиль проектирования)</a:t>
            </a:r>
            <a:endParaRPr lang="en-US" dirty="0"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884238"/>
          </a:xfrm>
        </p:spPr>
        <p:txBody>
          <a:bodyPr/>
          <a:lstStyle/>
          <a:p>
            <a:pPr algn="ctr" eaLnBrk="1" hangingPunct="1"/>
            <a:r>
              <a:rPr lang="en-US" dirty="0"/>
              <a:t>C. </a:t>
            </a:r>
            <a:r>
              <a:rPr lang="ru-RU" dirty="0"/>
              <a:t>Документирование кода </a:t>
            </a:r>
            <a:r>
              <a:rPr lang="en-US" dirty="0"/>
              <a:t>– </a:t>
            </a:r>
            <a:r>
              <a:rPr lang="ru-RU" dirty="0"/>
              <a:t>Присвоение имен</a:t>
            </a:r>
            <a:endParaRPr lang="en-US" dirty="0"/>
          </a:p>
        </p:txBody>
      </p:sp>
      <p:sp>
        <p:nvSpPr>
          <p:cNvPr id="1935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724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Давайте элементам управления и индикации логичные и наглядные имена, увеличивая тем самым удобство работы с лицевой панелью</a:t>
            </a:r>
            <a:endParaRPr lang="en-US" dirty="0"/>
          </a:p>
        </p:txBody>
      </p:sp>
      <p:pic>
        <p:nvPicPr>
          <p:cNvPr id="193540" name="Picture 4" descr="loc_missing_art_imagefile_FP named control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2667000"/>
            <a:ext cx="5257800" cy="3347646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Rectangle 5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algn="ctr" eaLnBrk="1" hangingPunct="1"/>
            <a:r>
              <a:rPr lang="en-US" dirty="0"/>
              <a:t>C. </a:t>
            </a:r>
            <a:r>
              <a:rPr lang="ru-RU" dirty="0"/>
              <a:t>Документирование кода </a:t>
            </a:r>
            <a:r>
              <a:rPr lang="en-US" dirty="0"/>
              <a:t>– Block Diagram</a:t>
            </a:r>
          </a:p>
        </p:txBody>
      </p:sp>
      <p:sp>
        <p:nvSpPr>
          <p:cNvPr id="194563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4864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Используйте на блок-диаграмме</a:t>
            </a:r>
            <a:endParaRPr lang="en-US" dirty="0"/>
          </a:p>
          <a:p>
            <a:pPr lvl="1" eaLnBrk="1" hangingPunct="1">
              <a:spcBef>
                <a:spcPts val="0"/>
              </a:spcBef>
              <a:buNone/>
            </a:pPr>
            <a:r>
              <a:rPr lang="en-US" dirty="0"/>
              <a:t>   </a:t>
            </a:r>
            <a:r>
              <a:rPr lang="ru-RU" dirty="0"/>
              <a:t>комментарии для</a:t>
            </a:r>
            <a:r>
              <a:rPr lang="en-US" dirty="0"/>
              <a:t>:</a:t>
            </a:r>
          </a:p>
          <a:p>
            <a:pPr lvl="2" eaLnBrk="1" hangingPunct="1"/>
            <a:r>
              <a:rPr lang="ru-RU" dirty="0"/>
              <a:t>Описания алгоритмов</a:t>
            </a:r>
            <a:endParaRPr lang="en-US" dirty="0"/>
          </a:p>
          <a:p>
            <a:pPr lvl="2" eaLnBrk="1" hangingPunct="1"/>
            <a:r>
              <a:rPr lang="ru-RU" dirty="0"/>
              <a:t>Разъяснения содержания данных в проводниках</a:t>
            </a:r>
            <a:endParaRPr lang="en-US" dirty="0"/>
          </a:p>
          <a:p>
            <a:pPr lvl="1" eaLnBrk="1" hangingPunct="1"/>
            <a:r>
              <a:rPr lang="ru-RU" dirty="0"/>
              <a:t>Используйте инструмент </a:t>
            </a:r>
            <a:r>
              <a:rPr lang="en-US" dirty="0"/>
              <a:t>Labeling </a:t>
            </a:r>
            <a:r>
              <a:rPr lang="ru-RU" dirty="0"/>
              <a:t>или помещайте свободные метки из палитры </a:t>
            </a:r>
            <a:r>
              <a:rPr lang="en-US" b="1" dirty="0"/>
              <a:t>Functions</a:t>
            </a:r>
            <a:r>
              <a:rPr lang="en-US" dirty="0"/>
              <a:t> </a:t>
            </a:r>
            <a:br>
              <a:rPr lang="en-US" dirty="0"/>
            </a:br>
            <a:endParaRPr lang="en-US" dirty="0"/>
          </a:p>
        </p:txBody>
      </p:sp>
      <p:pic>
        <p:nvPicPr>
          <p:cNvPr id="194564" name="Picture 1" descr="bdcomments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676400"/>
            <a:ext cx="2867025" cy="234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Конфигурирование среды проектирования </a:t>
            </a:r>
            <a:r>
              <a:rPr lang="en-US" dirty="0"/>
              <a:t>LabVIEW</a:t>
            </a:r>
          </a:p>
        </p:txBody>
      </p:sp>
      <p:sp>
        <p:nvSpPr>
          <p:cNvPr id="195587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Диалоговое окно </a:t>
            </a:r>
            <a:r>
              <a:rPr lang="en-US" dirty="0"/>
              <a:t>Options</a:t>
            </a:r>
          </a:p>
          <a:p>
            <a:pPr lvl="2" eaLnBrk="1" hangingPunct="1"/>
            <a:r>
              <a:rPr lang="ru-RU" sz="2400" dirty="0"/>
              <a:t>Страница палитр </a:t>
            </a:r>
            <a:r>
              <a:rPr lang="en-US" sz="2400" dirty="0"/>
              <a:t>Controls/Functions</a:t>
            </a:r>
          </a:p>
          <a:p>
            <a:pPr lvl="3" eaLnBrk="1" hangingPunct="1"/>
            <a:r>
              <a:rPr lang="ru-RU" sz="2200" dirty="0"/>
              <a:t>Выберите </a:t>
            </a:r>
            <a:r>
              <a:rPr lang="en-US" sz="2200" b="1" dirty="0"/>
              <a:t>Load palettes during launch</a:t>
            </a:r>
            <a:r>
              <a:rPr lang="ru-RU" sz="2200" dirty="0"/>
              <a:t>, чтобы можно было использовать поиск в палитрах </a:t>
            </a:r>
            <a:r>
              <a:rPr lang="en-US" sz="2200" dirty="0"/>
              <a:t>Search </a:t>
            </a:r>
            <a:r>
              <a:rPr lang="ru-RU" sz="2200" dirty="0"/>
              <a:t>сразу после запуска</a:t>
            </a:r>
            <a:endParaRPr lang="en-US" sz="2200" dirty="0"/>
          </a:p>
          <a:p>
            <a:pPr lvl="3" eaLnBrk="1" hangingPunct="1"/>
            <a:r>
              <a:rPr lang="ru-RU" sz="2200" dirty="0"/>
              <a:t>Установите формат палитр (</a:t>
            </a:r>
            <a:r>
              <a:rPr lang="en-US" sz="2200" dirty="0"/>
              <a:t>Set Palette</a:t>
            </a:r>
            <a:r>
              <a:rPr lang="ru-RU" sz="2200" dirty="0"/>
              <a:t>)</a:t>
            </a:r>
            <a:r>
              <a:rPr lang="en-US" sz="2200" dirty="0"/>
              <a:t> </a:t>
            </a:r>
            <a:r>
              <a:rPr lang="ru-RU" sz="2200" dirty="0"/>
              <a:t>в </a:t>
            </a:r>
            <a:r>
              <a:rPr lang="en-US" sz="2200" b="1" dirty="0"/>
              <a:t>Category (Icons and Text)</a:t>
            </a:r>
          </a:p>
          <a:p>
            <a:pPr lvl="2" eaLnBrk="1" hangingPunct="1"/>
            <a:r>
              <a:rPr lang="ru-RU" sz="2400" dirty="0"/>
              <a:t>Страница </a:t>
            </a:r>
            <a:r>
              <a:rPr lang="en-US" sz="2400" dirty="0"/>
              <a:t>Block Diagram</a:t>
            </a:r>
          </a:p>
          <a:p>
            <a:pPr lvl="3" eaLnBrk="1" hangingPunct="1"/>
            <a:r>
              <a:rPr lang="ru-RU" sz="2200" dirty="0"/>
              <a:t>Снимите флажок </a:t>
            </a:r>
            <a:r>
              <a:rPr lang="en-US" sz="2200" b="1" dirty="0"/>
              <a:t>Place front panel terminals as icons</a:t>
            </a:r>
            <a:r>
              <a:rPr lang="ru-RU" sz="2200" dirty="0"/>
              <a:t>,</a:t>
            </a:r>
            <a:r>
              <a:rPr lang="en-US" sz="2200" dirty="0"/>
              <a:t> </a:t>
            </a:r>
            <a:r>
              <a:rPr lang="ru-RU" sz="2200" dirty="0"/>
              <a:t>чтобы терминалы элементов управления и индикации отображались в компактном виде</a:t>
            </a:r>
            <a:endParaRPr lang="en-US" sz="2200" dirty="0"/>
          </a:p>
          <a:p>
            <a:pPr lvl="3" eaLnBrk="1" hangingPunct="1"/>
            <a:r>
              <a:rPr lang="ru-RU" sz="2200" dirty="0"/>
              <a:t>Сконфигурируйте режим </a:t>
            </a:r>
            <a:r>
              <a:rPr lang="en-US" sz="2200" b="1" dirty="0"/>
              <a:t>Block Diagram Cleanup </a:t>
            </a:r>
            <a:r>
              <a:rPr lang="ru-RU" sz="2200" dirty="0"/>
              <a:t>для подгонки блок-диаграмм</a:t>
            </a:r>
            <a:endParaRPr lang="en-US" sz="2200" dirty="0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Конфигурирование среды проектирования </a:t>
            </a:r>
            <a:r>
              <a:rPr lang="en-US" dirty="0"/>
              <a:t>LabVIEW</a:t>
            </a:r>
          </a:p>
        </p:txBody>
      </p:sp>
      <p:sp>
        <p:nvSpPr>
          <p:cNvPr id="196611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86868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Палитра </a:t>
            </a:r>
            <a:r>
              <a:rPr lang="en-US" dirty="0"/>
              <a:t>Functions</a:t>
            </a:r>
          </a:p>
          <a:p>
            <a:pPr lvl="2" eaLnBrk="1" hangingPunct="1"/>
            <a:r>
              <a:rPr lang="ru-RU" dirty="0"/>
              <a:t>Прикрепите кнопкой палитру </a:t>
            </a:r>
            <a:r>
              <a:rPr lang="en-US" dirty="0"/>
              <a:t>Functions </a:t>
            </a:r>
            <a:r>
              <a:rPr lang="ru-RU" dirty="0"/>
              <a:t>и, выбрав </a:t>
            </a:r>
            <a:r>
              <a:rPr lang="en-US" b="1" dirty="0" err="1"/>
              <a:t>View»Change</a:t>
            </a:r>
            <a:r>
              <a:rPr lang="en-US" b="1" dirty="0"/>
              <a:t> Visible Categories</a:t>
            </a:r>
            <a:r>
              <a:rPr lang="ru-RU" dirty="0"/>
              <a:t>, щелкните по пункту</a:t>
            </a:r>
            <a:r>
              <a:rPr lang="en-US" dirty="0"/>
              <a:t> </a:t>
            </a:r>
            <a:r>
              <a:rPr lang="en-US" b="1" dirty="0"/>
              <a:t>Select All</a:t>
            </a:r>
          </a:p>
          <a:p>
            <a:pPr lvl="1" eaLnBrk="1" hangingPunct="1"/>
            <a:r>
              <a:rPr lang="ru-RU" dirty="0"/>
              <a:t>Палитра </a:t>
            </a:r>
            <a:r>
              <a:rPr lang="en-US" dirty="0"/>
              <a:t>Controls</a:t>
            </a:r>
          </a:p>
          <a:p>
            <a:pPr lvl="2" eaLnBrk="1" hangingPunct="1"/>
            <a:r>
              <a:rPr lang="ru-RU" dirty="0"/>
              <a:t>Прикрепите кнопкой палитру </a:t>
            </a:r>
            <a:r>
              <a:rPr lang="en-US" dirty="0"/>
              <a:t>Controls </a:t>
            </a:r>
            <a:r>
              <a:rPr lang="ru-RU" dirty="0"/>
              <a:t>и, выбрав </a:t>
            </a:r>
            <a:r>
              <a:rPr lang="en-US" b="1" dirty="0" err="1"/>
              <a:t>View»Change</a:t>
            </a:r>
            <a:r>
              <a:rPr lang="en-US" b="1" dirty="0"/>
              <a:t> Visible Categories</a:t>
            </a:r>
            <a:r>
              <a:rPr lang="ru-RU" dirty="0"/>
              <a:t>,</a:t>
            </a:r>
            <a:r>
              <a:rPr lang="en-US" b="1" dirty="0"/>
              <a:t> </a:t>
            </a:r>
            <a:r>
              <a:rPr lang="ru-RU" dirty="0"/>
              <a:t>щелкните по пункту</a:t>
            </a:r>
            <a:r>
              <a:rPr lang="en-US" dirty="0"/>
              <a:t> </a:t>
            </a:r>
            <a:r>
              <a:rPr lang="en-US" b="1" dirty="0"/>
              <a:t>Select All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1" indent="-514350" eaLnBrk="1" hangingPunct="1">
              <a:buFont typeface="Arial" charset="0"/>
              <a:buAutoNum type="arabicPeriod" startAt="2"/>
            </a:pPr>
            <a:r>
              <a:rPr lang="ru-RU" dirty="0"/>
              <a:t>Какие преимущества предоставляет управление измерительными приборами</a:t>
            </a:r>
            <a:r>
              <a:rPr lang="en-US" dirty="0"/>
              <a:t>?</a:t>
            </a:r>
          </a:p>
          <a:p>
            <a:pPr marL="1028700" lvl="2" indent="-514350" eaLnBrk="1" hangingPunct="1">
              <a:buFont typeface="Arial Narrow" pitchFamily="34" charset="0"/>
              <a:buAutoNum type="alphaLcParenR"/>
            </a:pPr>
            <a:r>
              <a:rPr lang="ru-RU" dirty="0"/>
              <a:t>Автоматизация процессов</a:t>
            </a:r>
            <a:endParaRPr lang="en-US" dirty="0"/>
          </a:p>
          <a:p>
            <a:pPr marL="1028700" lvl="2" indent="-514350" eaLnBrk="1" hangingPunct="1">
              <a:buFont typeface="Arial Narrow" pitchFamily="34" charset="0"/>
              <a:buAutoNum type="alphaLcParenR"/>
            </a:pPr>
            <a:r>
              <a:rPr lang="ru-RU" dirty="0"/>
              <a:t>Экономия времени</a:t>
            </a:r>
            <a:endParaRPr lang="en-US" dirty="0"/>
          </a:p>
          <a:p>
            <a:pPr marL="1028700" lvl="2" indent="-514350" eaLnBrk="1" hangingPunct="1">
              <a:buFont typeface="Arial Narrow" pitchFamily="34" charset="0"/>
              <a:buAutoNum type="alphaLcParenR"/>
            </a:pPr>
            <a:r>
              <a:rPr lang="ru-RU" dirty="0"/>
              <a:t>Применение одной платформы для решения многих задач</a:t>
            </a:r>
            <a:endParaRPr lang="en-US" dirty="0"/>
          </a:p>
          <a:p>
            <a:pPr marL="1028700" lvl="2" indent="-514350" eaLnBrk="1" hangingPunct="1">
              <a:buFont typeface="Arial Narrow" pitchFamily="34" charset="0"/>
              <a:buAutoNum type="alphaLcParenR"/>
            </a:pPr>
            <a:r>
              <a:rPr lang="ru-RU" dirty="0"/>
              <a:t>Ограничение только одним типом измерительных приборов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4-1</a:t>
            </a:r>
            <a:br>
              <a:rPr lang="en-US" dirty="0"/>
            </a:br>
            <a:r>
              <a:rPr lang="en-US" dirty="0"/>
              <a:t>Determine Warnings VI</a:t>
            </a:r>
          </a:p>
        </p:txBody>
      </p:sp>
      <p:sp>
        <p:nvSpPr>
          <p:cNvPr id="197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b="1" dirty="0"/>
              <a:t>ДОМАШНЕЕ ЗАДАНИЕ</a:t>
            </a:r>
            <a:endParaRPr lang="en-US" b="1" dirty="0"/>
          </a:p>
          <a:p>
            <a:pPr marL="0" indent="0" eaLnBrk="1" hangingPunct="1">
              <a:buFontTx/>
              <a:buNone/>
            </a:pPr>
            <a:r>
              <a:rPr lang="ru-RU" dirty="0"/>
              <a:t>Создать и задокументировать </a:t>
            </a:r>
            <a:r>
              <a:rPr lang="en-US" dirty="0"/>
              <a:t>VI.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4-1</a:t>
            </a:r>
            <a:br>
              <a:rPr lang="en-US" dirty="0"/>
            </a:br>
            <a:r>
              <a:rPr lang="en-US" dirty="0"/>
              <a:t>Determine Warnings VI</a:t>
            </a:r>
          </a:p>
        </p:txBody>
      </p:sp>
      <p:sp>
        <p:nvSpPr>
          <p:cNvPr id="198659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Что будет, если значение </a:t>
            </a:r>
            <a:r>
              <a:rPr lang="en-US" dirty="0"/>
              <a:t>Max</a:t>
            </a:r>
            <a:r>
              <a:rPr lang="ru-RU" dirty="0"/>
              <a:t>. </a:t>
            </a:r>
            <a:r>
              <a:rPr lang="en-US" dirty="0"/>
              <a:t>Temp </a:t>
            </a:r>
            <a:r>
              <a:rPr lang="ru-RU" dirty="0"/>
              <a:t>ниже значения </a:t>
            </a:r>
            <a:r>
              <a:rPr lang="en-US" dirty="0"/>
              <a:t>Min. Temp?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Циклы </a:t>
            </a:r>
            <a:r>
              <a:rPr lang="en-US" dirty="0"/>
              <a:t>While</a:t>
            </a:r>
          </a:p>
        </p:txBody>
      </p:sp>
      <p:sp>
        <p:nvSpPr>
          <p:cNvPr id="199683" name="Rectangle 6"/>
          <p:cNvSpPr>
            <a:spLocks noChangeArrowheads="1"/>
          </p:cNvSpPr>
          <p:nvPr/>
        </p:nvSpPr>
        <p:spPr bwMode="auto">
          <a:xfrm>
            <a:off x="533400" y="5294313"/>
            <a:ext cx="822960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928" tIns="45964" rIns="91928" bIns="45964">
            <a:spAutoFit/>
          </a:bodyPr>
          <a:lstStyle/>
          <a:p>
            <a:pPr defTabSz="912813" eaLnBrk="0" hangingPunct="0">
              <a:lnSpc>
                <a:spcPct val="90000"/>
              </a:lnSpc>
            </a:pPr>
            <a:r>
              <a:rPr lang="en-US">
                <a:solidFill>
                  <a:srgbClr val="000000"/>
                </a:solidFill>
              </a:rPr>
              <a:t>LabVIEW While Loop	             Flowchart	       Pseudo Code</a:t>
            </a:r>
          </a:p>
        </p:txBody>
      </p:sp>
      <p:sp>
        <p:nvSpPr>
          <p:cNvPr id="199684" name="Text Box 9"/>
          <p:cNvSpPr txBox="1">
            <a:spLocks noChangeArrowheads="1"/>
          </p:cNvSpPr>
          <p:nvPr/>
        </p:nvSpPr>
        <p:spPr bwMode="auto">
          <a:xfrm>
            <a:off x="6324600" y="2700338"/>
            <a:ext cx="2743200" cy="1436687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Repeat (code);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Until Condition met;</a:t>
            </a:r>
          </a:p>
          <a:p>
            <a:pPr eaLnBrk="0" hangingPunct="0">
              <a:spcBef>
                <a:spcPct val="50000"/>
              </a:spcBef>
            </a:pP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End;</a:t>
            </a:r>
          </a:p>
          <a:p>
            <a:pPr eaLnBrk="0" hangingPunct="0">
              <a:spcBef>
                <a:spcPct val="50000"/>
              </a:spcBef>
            </a:pPr>
            <a:endParaRPr lang="en-US" sz="1600" b="1">
              <a:solidFill>
                <a:srgbClr val="000000"/>
              </a:solidFill>
              <a:latin typeface="Courier New" pitchFamily="49" charset="0"/>
            </a:endParaRPr>
          </a:p>
        </p:txBody>
      </p:sp>
      <p:pic>
        <p:nvPicPr>
          <p:cNvPr id="199685" name="Picture 10" descr="loc_eps_While Loop Theory.bmp"/>
          <p:cNvPicPr>
            <a:picLocks noChangeAspect="1" noChangeArrowheads="1"/>
          </p:cNvPicPr>
          <p:nvPr/>
        </p:nvPicPr>
        <p:blipFill>
          <a:blip r:embed="rId3"/>
          <a:srcRect r="32564"/>
          <a:stretch>
            <a:fillRect/>
          </a:stretch>
        </p:blipFill>
        <p:spPr bwMode="auto">
          <a:xfrm>
            <a:off x="381000" y="2246313"/>
            <a:ext cx="5562600" cy="2097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706" name="Picture 12" descr="loc_easy_to_recreate_While loop Continu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0" y="3541712"/>
            <a:ext cx="2971800" cy="2401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0707" name="Picture 11" descr="loc_easy_to_recreate_While loop Sto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3913" y="3541712"/>
            <a:ext cx="2986087" cy="238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0708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Циклы </a:t>
            </a:r>
            <a:r>
              <a:rPr lang="en-US" dirty="0"/>
              <a:t>While</a:t>
            </a:r>
          </a:p>
        </p:txBody>
      </p:sp>
      <p:sp>
        <p:nvSpPr>
          <p:cNvPr id="200709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Терминал итераций (</a:t>
            </a:r>
            <a:r>
              <a:rPr lang="en-US" dirty="0"/>
              <a:t>Iteration terminal</a:t>
            </a:r>
            <a:r>
              <a:rPr lang="ru-RU" dirty="0"/>
              <a:t>)</a:t>
            </a:r>
            <a:r>
              <a:rPr lang="en-US" dirty="0"/>
              <a:t>: </a:t>
            </a:r>
            <a:r>
              <a:rPr lang="ru-RU" dirty="0"/>
              <a:t>возвращает количество выполнений цикла</a:t>
            </a:r>
            <a:r>
              <a:rPr lang="en-US" dirty="0"/>
              <a:t>; </a:t>
            </a:r>
            <a:r>
              <a:rPr lang="ru-RU" dirty="0"/>
              <a:t>индексируется с нуля</a:t>
            </a:r>
            <a:endParaRPr lang="en-US" dirty="0"/>
          </a:p>
          <a:p>
            <a:pPr lvl="1" eaLnBrk="1" hangingPunct="1"/>
            <a:r>
              <a:rPr lang="ru-RU" dirty="0"/>
              <a:t>Терминал условия (</a:t>
            </a:r>
            <a:r>
              <a:rPr lang="en-US" dirty="0"/>
              <a:t>Conditional terminal</a:t>
            </a:r>
            <a:r>
              <a:rPr lang="ru-RU" dirty="0"/>
              <a:t>)</a:t>
            </a:r>
            <a:r>
              <a:rPr lang="en-US" dirty="0"/>
              <a:t>: </a:t>
            </a:r>
            <a:r>
              <a:rPr lang="ru-RU" dirty="0"/>
              <a:t>определяет условие останова выполнения цикла</a:t>
            </a:r>
            <a:endParaRPr lang="en-US" dirty="0"/>
          </a:p>
        </p:txBody>
      </p:sp>
      <p:sp>
        <p:nvSpPr>
          <p:cNvPr id="200710" name="Text Box 6"/>
          <p:cNvSpPr txBox="1">
            <a:spLocks noChangeArrowheads="1"/>
          </p:cNvSpPr>
          <p:nvPr/>
        </p:nvSpPr>
        <p:spPr bwMode="auto">
          <a:xfrm>
            <a:off x="976313" y="4251325"/>
            <a:ext cx="1928812" cy="357187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91294" tIns="45647" rIns="91294" bIns="45647">
            <a:spAutoFit/>
          </a:bodyPr>
          <a:lstStyle/>
          <a:p>
            <a:pPr defTabSz="912813" eaLnBrk="0" hangingPunct="0">
              <a:lnSpc>
                <a:spcPct val="87000"/>
              </a:lnSpc>
            </a:pPr>
            <a:r>
              <a:rPr lang="en-US" sz="2000" b="1" dirty="0">
                <a:solidFill>
                  <a:srgbClr val="5E84B8"/>
                </a:solidFill>
              </a:rPr>
              <a:t>Iteration Terminal</a:t>
            </a:r>
          </a:p>
        </p:txBody>
      </p:sp>
      <p:sp>
        <p:nvSpPr>
          <p:cNvPr id="200711" name="Line 8"/>
          <p:cNvSpPr>
            <a:spLocks noChangeShapeType="1"/>
          </p:cNvSpPr>
          <p:nvPr/>
        </p:nvSpPr>
        <p:spPr bwMode="auto">
          <a:xfrm>
            <a:off x="1128713" y="4608512"/>
            <a:ext cx="0" cy="6858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00712" name="Text Box 7"/>
          <p:cNvSpPr txBox="1">
            <a:spLocks noChangeArrowheads="1"/>
          </p:cNvSpPr>
          <p:nvPr/>
        </p:nvSpPr>
        <p:spPr bwMode="auto">
          <a:xfrm>
            <a:off x="5984875" y="4303712"/>
            <a:ext cx="2251075" cy="357188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91294" tIns="45647" rIns="91294" bIns="45647">
            <a:spAutoFit/>
          </a:bodyPr>
          <a:lstStyle/>
          <a:p>
            <a:pPr defTabSz="912813" eaLnBrk="0" hangingPunct="0">
              <a:lnSpc>
                <a:spcPct val="87000"/>
              </a:lnSpc>
            </a:pPr>
            <a:r>
              <a:rPr lang="en-US" sz="2000" b="1">
                <a:solidFill>
                  <a:srgbClr val="5E84B8"/>
                </a:solidFill>
              </a:rPr>
              <a:t>Conditional Terminal</a:t>
            </a:r>
          </a:p>
        </p:txBody>
      </p:sp>
      <p:sp>
        <p:nvSpPr>
          <p:cNvPr id="200713" name="Line 10"/>
          <p:cNvSpPr>
            <a:spLocks noChangeShapeType="1"/>
          </p:cNvSpPr>
          <p:nvPr/>
        </p:nvSpPr>
        <p:spPr bwMode="auto">
          <a:xfrm flipH="1">
            <a:off x="7924800" y="4684712"/>
            <a:ext cx="0" cy="533400"/>
          </a:xfrm>
          <a:prstGeom prst="line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838200"/>
          </a:xfrm>
        </p:spPr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Циклы </a:t>
            </a:r>
            <a:r>
              <a:rPr lang="en-US" dirty="0"/>
              <a:t>While</a:t>
            </a:r>
            <a:r>
              <a:rPr lang="ru-RU" dirty="0"/>
              <a:t> </a:t>
            </a:r>
            <a:r>
              <a:rPr lang="en-US" dirty="0"/>
              <a:t>– Tunnels </a:t>
            </a:r>
            <a:r>
              <a:rPr lang="ru-RU" dirty="0"/>
              <a:t>(Туннели)</a:t>
            </a:r>
            <a:endParaRPr lang="en-US" dirty="0"/>
          </a:p>
        </p:txBody>
      </p:sp>
      <p:sp>
        <p:nvSpPr>
          <p:cNvPr id="44035" name="Rectangle 12"/>
          <p:cNvSpPr>
            <a:spLocks noGrp="1" noChangeArrowheads="1"/>
          </p:cNvSpPr>
          <p:nvPr>
            <p:ph idx="1"/>
          </p:nvPr>
        </p:nvSpPr>
        <p:spPr>
          <a:xfrm>
            <a:off x="457200" y="1066800"/>
            <a:ext cx="8229600" cy="4343400"/>
          </a:xfrm>
        </p:spPr>
        <p:txBody>
          <a:bodyPr rtlCol="0">
            <a:normAutofit fontScale="92500" lnSpcReduction="2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Через туннели данные поступают в структуры и выводятся  из структур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Туннели окрашиваются в цвет типа данных, подключенных к туннелям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Данные выводятся из цикла после завершения выполнения цикла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Хотя данные проходят</a:t>
            </a:r>
            <a:br>
              <a:rPr lang="en-US" dirty="0"/>
            </a:br>
            <a:r>
              <a:rPr lang="ru-RU" dirty="0"/>
              <a:t>в цикл через туннели,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цикл выполняется</a:t>
            </a:r>
            <a:br>
              <a:rPr lang="en-US" dirty="0"/>
            </a:br>
            <a:r>
              <a:rPr lang="ru-RU" dirty="0"/>
              <a:t>только после того, как </a:t>
            </a:r>
            <a:br>
              <a:rPr lang="en-US" dirty="0"/>
            </a:br>
            <a:r>
              <a:rPr lang="ru-RU" dirty="0"/>
              <a:t>данные поступили</a:t>
            </a:r>
            <a:br>
              <a:rPr lang="en-US" dirty="0"/>
            </a:br>
            <a:r>
              <a:rPr lang="ru-RU" dirty="0"/>
              <a:t>во все туннели</a:t>
            </a:r>
            <a:endParaRPr lang="en-US" dirty="0"/>
          </a:p>
        </p:txBody>
      </p:sp>
      <p:pic>
        <p:nvPicPr>
          <p:cNvPr id="201732" name="Picture 1" descr="tunnelex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0" y="3625367"/>
            <a:ext cx="4876800" cy="2513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D. </a:t>
            </a:r>
            <a:r>
              <a:rPr lang="ru-RU" sz="3200" dirty="0"/>
              <a:t>Циклы </a:t>
            </a:r>
            <a:r>
              <a:rPr lang="en-US" sz="3200" dirty="0"/>
              <a:t>While – </a:t>
            </a:r>
            <a:r>
              <a:rPr lang="ru-RU" sz="3200" dirty="0"/>
              <a:t>Контроль и обработка ошибок</a:t>
            </a:r>
            <a:endParaRPr lang="en-US" sz="3200" dirty="0"/>
          </a:p>
        </p:txBody>
      </p:sp>
      <p:sp>
        <p:nvSpPr>
          <p:cNvPr id="2027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648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Используйте кластер ошибок в цикле </a:t>
            </a:r>
            <a:r>
              <a:rPr lang="en-US" dirty="0"/>
              <a:t>While </a:t>
            </a:r>
            <a:r>
              <a:rPr lang="ru-RU" dirty="0"/>
              <a:t>для завершения выполнения цикла при обнаружении ошибки</a:t>
            </a:r>
            <a:endParaRPr lang="en-US" dirty="0"/>
          </a:p>
        </p:txBody>
      </p:sp>
      <p:pic>
        <p:nvPicPr>
          <p:cNvPr id="202756" name="Picture 1" descr="ErrorStopWhileLoo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514600"/>
            <a:ext cx="6400800" cy="3313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4-2</a:t>
            </a:r>
            <a:br>
              <a:rPr lang="en-US" dirty="0"/>
            </a:br>
            <a:r>
              <a:rPr lang="en-US" dirty="0"/>
              <a:t>Auto Match VI</a:t>
            </a:r>
          </a:p>
        </p:txBody>
      </p:sp>
      <p:sp>
        <p:nvSpPr>
          <p:cNvPr id="2037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Используйте цикл </a:t>
            </a:r>
            <a:r>
              <a:rPr lang="en-US" dirty="0"/>
              <a:t>While </a:t>
            </a:r>
            <a:r>
              <a:rPr lang="ru-RU" dirty="0"/>
              <a:t>и терминал итераций, пропускайте данные через туннель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4-2</a:t>
            </a:r>
            <a:br>
              <a:rPr lang="en-US" dirty="0"/>
            </a:br>
            <a:r>
              <a:rPr lang="en-US" dirty="0"/>
              <a:t> Auto Match VI</a:t>
            </a:r>
          </a:p>
        </p:txBody>
      </p:sp>
      <p:sp>
        <p:nvSpPr>
          <p:cNvPr id="204803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Сколько раз обновляется индикатор итераций? Почему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5"/>
          <p:cNvSpPr>
            <a:spLocks noChangeArrowheads="1"/>
          </p:cNvSpPr>
          <p:nvPr/>
        </p:nvSpPr>
        <p:spPr bwMode="auto">
          <a:xfrm>
            <a:off x="6324600" y="2667000"/>
            <a:ext cx="2819400" cy="15240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>
              <a:solidFill>
                <a:srgbClr val="FFFFFF"/>
              </a:solidFill>
            </a:endParaRPr>
          </a:p>
        </p:txBody>
      </p:sp>
      <p:sp>
        <p:nvSpPr>
          <p:cNvPr id="2058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</a:t>
            </a:r>
            <a:r>
              <a:rPr lang="ru-RU" dirty="0"/>
              <a:t>Циклы </a:t>
            </a:r>
            <a:r>
              <a:rPr lang="en-US" dirty="0"/>
              <a:t>For</a:t>
            </a:r>
          </a:p>
        </p:txBody>
      </p:sp>
      <p:sp>
        <p:nvSpPr>
          <p:cNvPr id="205828" name="Rectangle 4"/>
          <p:cNvSpPr>
            <a:spLocks noChangeArrowheads="1"/>
          </p:cNvSpPr>
          <p:nvPr/>
        </p:nvSpPr>
        <p:spPr bwMode="auto">
          <a:xfrm>
            <a:off x="457200" y="5218113"/>
            <a:ext cx="8229600" cy="42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928" tIns="45964" rIns="91928" bIns="45964">
            <a:spAutoFit/>
          </a:bodyPr>
          <a:lstStyle/>
          <a:p>
            <a:pPr defTabSz="912813" eaLnBrk="0" hangingPunct="0">
              <a:lnSpc>
                <a:spcPct val="90000"/>
              </a:lnSpc>
            </a:pPr>
            <a:r>
              <a:rPr lang="en-US" dirty="0">
                <a:solidFill>
                  <a:srgbClr val="000000"/>
                </a:solidFill>
              </a:rPr>
              <a:t>LabVIEW For Loop	             Flowchart	       Pseudo Code</a:t>
            </a:r>
          </a:p>
        </p:txBody>
      </p:sp>
      <p:pic>
        <p:nvPicPr>
          <p:cNvPr id="205829" name="Picture 6" descr="for loop theory.bmp"/>
          <p:cNvPicPr>
            <a:picLocks noChangeAspect="1" noChangeArrowheads="1"/>
          </p:cNvPicPr>
          <p:nvPr/>
        </p:nvPicPr>
        <p:blipFill>
          <a:blip r:embed="rId3"/>
          <a:srcRect r="38889"/>
          <a:stretch>
            <a:fillRect/>
          </a:stretch>
        </p:blipFill>
        <p:spPr bwMode="auto">
          <a:xfrm>
            <a:off x="381000" y="1892300"/>
            <a:ext cx="5562600" cy="2549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830" name="Line 7"/>
          <p:cNvSpPr>
            <a:spLocks noChangeShapeType="1"/>
          </p:cNvSpPr>
          <p:nvPr/>
        </p:nvSpPr>
        <p:spPr bwMode="auto">
          <a:xfrm>
            <a:off x="622300" y="2362200"/>
            <a:ext cx="152400" cy="0"/>
          </a:xfrm>
          <a:prstGeom prst="line">
            <a:avLst/>
          </a:prstGeom>
          <a:noFill/>
          <a:ln w="19050">
            <a:solidFill>
              <a:srgbClr val="000099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205831" name="Text Box 8"/>
          <p:cNvSpPr txBox="1">
            <a:spLocks noChangeArrowheads="1"/>
          </p:cNvSpPr>
          <p:nvPr/>
        </p:nvSpPr>
        <p:spPr bwMode="auto">
          <a:xfrm>
            <a:off x="6172200" y="2387600"/>
            <a:ext cx="2895600" cy="18034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tabLst>
                <a:tab pos="23495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N=100;</a:t>
            </a:r>
          </a:p>
          <a:p>
            <a:pPr eaLnBrk="0" hangingPunct="0">
              <a:spcBef>
                <a:spcPct val="50000"/>
              </a:spcBef>
              <a:tabLst>
                <a:tab pos="23495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i=0;</a:t>
            </a:r>
          </a:p>
          <a:p>
            <a:pPr eaLnBrk="0" hangingPunct="0">
              <a:spcBef>
                <a:spcPct val="50000"/>
              </a:spcBef>
              <a:tabLst>
                <a:tab pos="23495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Until i=N:</a:t>
            </a:r>
          </a:p>
          <a:p>
            <a:pPr eaLnBrk="0" hangingPunct="0">
              <a:spcBef>
                <a:spcPct val="50000"/>
              </a:spcBef>
              <a:tabLst>
                <a:tab pos="23495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	Repeat (code;i=i+1);</a:t>
            </a:r>
          </a:p>
          <a:p>
            <a:pPr eaLnBrk="0" hangingPunct="0">
              <a:spcBef>
                <a:spcPct val="50000"/>
              </a:spcBef>
              <a:tabLst>
                <a:tab pos="234950" algn="l"/>
              </a:tabLst>
            </a:pPr>
            <a:r>
              <a:rPr lang="en-US" sz="1600" b="1">
                <a:solidFill>
                  <a:srgbClr val="000000"/>
                </a:solidFill>
                <a:latin typeface="Courier New" pitchFamily="49" charset="0"/>
              </a:rPr>
              <a:t>End;</a:t>
            </a: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</a:t>
            </a:r>
            <a:r>
              <a:rPr lang="ru-RU" dirty="0"/>
              <a:t>Циклы </a:t>
            </a:r>
            <a:r>
              <a:rPr lang="en-US" dirty="0"/>
              <a:t>For</a:t>
            </a:r>
          </a:p>
        </p:txBody>
      </p:sp>
      <p:sp>
        <p:nvSpPr>
          <p:cNvPr id="20685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Создайте цикл </a:t>
            </a:r>
            <a:r>
              <a:rPr lang="en-US" dirty="0"/>
              <a:t>For </a:t>
            </a:r>
            <a:r>
              <a:rPr lang="ru-RU" dirty="0"/>
              <a:t>таким же способом, как и цикл </a:t>
            </a:r>
            <a:r>
              <a:rPr lang="en-US" dirty="0"/>
              <a:t>While</a:t>
            </a:r>
          </a:p>
          <a:p>
            <a:pPr lvl="1" eaLnBrk="1" hangingPunct="1"/>
            <a:r>
              <a:rPr lang="ru-RU" dirty="0"/>
              <a:t>Если нужно заменить уже существующий цикл </a:t>
            </a:r>
            <a:r>
              <a:rPr lang="en-US" dirty="0"/>
              <a:t>While </a:t>
            </a:r>
            <a:r>
              <a:rPr lang="ru-RU" dirty="0"/>
              <a:t>циклом </a:t>
            </a:r>
            <a:r>
              <a:rPr lang="en-US" dirty="0"/>
              <a:t>For, </a:t>
            </a:r>
            <a:r>
              <a:rPr lang="ru-RU" dirty="0"/>
              <a:t>щелкните правой кнопкой мыши по границе цикла </a:t>
            </a:r>
            <a:r>
              <a:rPr lang="en-US" dirty="0"/>
              <a:t>While </a:t>
            </a:r>
            <a:r>
              <a:rPr lang="ru-RU" dirty="0"/>
              <a:t>и выберите в контекстном меню </a:t>
            </a:r>
            <a:r>
              <a:rPr lang="en-US" b="1" dirty="0"/>
              <a:t>Replace with For Loop</a:t>
            </a:r>
            <a:endParaRPr lang="en-US" dirty="0"/>
          </a:p>
          <a:p>
            <a:pPr lvl="1" eaLnBrk="1" hangingPunct="1"/>
            <a:r>
              <a:rPr lang="ru-RU" dirty="0"/>
              <a:t>Значение терминала </a:t>
            </a:r>
            <a:r>
              <a:rPr lang="en-US" dirty="0"/>
              <a:t>Count (</a:t>
            </a:r>
            <a:r>
              <a:rPr lang="ru-RU" dirty="0"/>
              <a:t>входной терминал</a:t>
            </a:r>
            <a:r>
              <a:rPr lang="en-US" dirty="0"/>
              <a:t>) </a:t>
            </a:r>
            <a:br>
              <a:rPr lang="en-US" dirty="0"/>
            </a:br>
            <a:r>
              <a:rPr lang="ru-RU" dirty="0"/>
              <a:t>указывает, сколько раз будет повторяться фрагмент блок-диаграммы, заключенный в цикл</a:t>
            </a:r>
            <a:endParaRPr lang="en-US" dirty="0"/>
          </a:p>
        </p:txBody>
      </p:sp>
      <p:pic>
        <p:nvPicPr>
          <p:cNvPr id="206852" name="Picture 8" descr="count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3962400"/>
            <a:ext cx="381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1" indent="-514350" eaLnBrk="1" hangingPunct="1">
              <a:buFont typeface="Arial" charset="0"/>
              <a:buAutoNum type="arabicPeriod" startAt="2"/>
            </a:pPr>
            <a:r>
              <a:rPr lang="ru-RU" dirty="0"/>
              <a:t>Какие преимущества предоставляет управление измерительными приборами</a:t>
            </a:r>
            <a:r>
              <a:rPr lang="en-US" dirty="0"/>
              <a:t>?</a:t>
            </a:r>
          </a:p>
          <a:p>
            <a:pPr marL="1028700" lvl="2" indent="-514350" eaLnBrk="1" hangingPunct="1">
              <a:buFont typeface="Arial Narrow" pitchFamily="34" charset="0"/>
              <a:buAutoNum type="alphaLcParenR"/>
            </a:pPr>
            <a:r>
              <a:rPr lang="ru-RU" b="1" dirty="0"/>
              <a:t>Автоматизация процессов</a:t>
            </a:r>
            <a:endParaRPr lang="en-US" b="1" dirty="0"/>
          </a:p>
          <a:p>
            <a:pPr marL="1028700" lvl="2" indent="-514350" eaLnBrk="1" hangingPunct="1">
              <a:buFont typeface="Arial Narrow" pitchFamily="34" charset="0"/>
              <a:buAutoNum type="alphaLcParenR"/>
            </a:pPr>
            <a:r>
              <a:rPr lang="ru-RU" b="1" dirty="0"/>
              <a:t>Экономия времени</a:t>
            </a:r>
            <a:endParaRPr lang="en-US" b="1" dirty="0"/>
          </a:p>
          <a:p>
            <a:pPr marL="1028700" lvl="2" indent="-514350" eaLnBrk="1" hangingPunct="1">
              <a:buFont typeface="Arial Narrow" pitchFamily="34" charset="0"/>
              <a:buAutoNum type="alphaLcParenR"/>
            </a:pPr>
            <a:r>
              <a:rPr lang="ru-RU" b="1" dirty="0"/>
              <a:t>Применение одной платформы для решения многих задач</a:t>
            </a:r>
            <a:endParaRPr lang="en-US" b="1" dirty="0"/>
          </a:p>
          <a:p>
            <a:pPr marL="1028700" lvl="2" indent="-514350" eaLnBrk="1" hangingPunct="1">
              <a:buFont typeface="Arial Narrow" pitchFamily="34" charset="0"/>
              <a:buAutoNum type="alphaLcParenR"/>
            </a:pPr>
            <a:r>
              <a:rPr lang="ru-RU" dirty="0"/>
              <a:t>Ограничение только одним типом измерительных приборов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</a:t>
            </a:r>
            <a:r>
              <a:rPr lang="ru-RU" dirty="0"/>
              <a:t>Циклы </a:t>
            </a:r>
            <a:r>
              <a:rPr lang="en-US" dirty="0"/>
              <a:t>For</a:t>
            </a:r>
            <a:r>
              <a:rPr lang="ru-RU" dirty="0"/>
              <a:t> </a:t>
            </a:r>
            <a:r>
              <a:rPr lang="en-US" dirty="0"/>
              <a:t>– Conditional Terminal</a:t>
            </a:r>
            <a:r>
              <a:rPr lang="ru-RU" dirty="0"/>
              <a:t> (терминал условия)</a:t>
            </a:r>
            <a:endParaRPr lang="en-US" dirty="0"/>
          </a:p>
        </p:txBody>
      </p:sp>
      <p:sp>
        <p:nvSpPr>
          <p:cNvPr id="2078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Вы можете добавить в цикл </a:t>
            </a:r>
            <a:r>
              <a:rPr lang="en-US" dirty="0"/>
              <a:t>For </a:t>
            </a:r>
            <a:r>
              <a:rPr lang="ru-RU" dirty="0"/>
              <a:t>терминал условия для конфигурирования останова выполнения цикла по некоторому булевскому условию или при возникновении ошибки</a:t>
            </a:r>
            <a:endParaRPr lang="en-US" dirty="0"/>
          </a:p>
        </p:txBody>
      </p:sp>
      <p:pic>
        <p:nvPicPr>
          <p:cNvPr id="207876" name="Picture 3" descr="forloopconditionalmenu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2971800"/>
            <a:ext cx="5000625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</a:t>
            </a:r>
            <a:r>
              <a:rPr lang="ru-RU" dirty="0"/>
              <a:t>Циклы </a:t>
            </a:r>
            <a:r>
              <a:rPr lang="en-US" dirty="0"/>
              <a:t>For</a:t>
            </a:r>
            <a:r>
              <a:rPr lang="ru-RU" dirty="0"/>
              <a:t> </a:t>
            </a:r>
            <a:r>
              <a:rPr lang="en-US" dirty="0"/>
              <a:t>– Conditional Terminal</a:t>
            </a:r>
            <a:r>
              <a:rPr lang="ru-RU" dirty="0"/>
              <a:t> (терминал условия)</a:t>
            </a:r>
            <a:endParaRPr lang="en-US" dirty="0"/>
          </a:p>
        </p:txBody>
      </p:sp>
      <p:sp>
        <p:nvSpPr>
          <p:cNvPr id="2088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Цикл </a:t>
            </a:r>
            <a:r>
              <a:rPr lang="en-US" dirty="0"/>
              <a:t>For</a:t>
            </a:r>
            <a:r>
              <a:rPr lang="ru-RU" dirty="0"/>
              <a:t>, сконфигурированный для выхода по условию содержит</a:t>
            </a:r>
            <a:r>
              <a:rPr lang="en-US" dirty="0"/>
              <a:t>:</a:t>
            </a:r>
          </a:p>
          <a:p>
            <a:pPr marL="0" indent="0" eaLnBrk="1" hangingPunct="1"/>
            <a:r>
              <a:rPr lang="ru-RU" dirty="0"/>
              <a:t>Красный значок рядом с терминалом </a:t>
            </a:r>
            <a:r>
              <a:rPr lang="en-US" dirty="0"/>
              <a:t>Count</a:t>
            </a:r>
          </a:p>
          <a:p>
            <a:pPr marL="0" indent="0" eaLnBrk="1" hangingPunct="1"/>
            <a:r>
              <a:rPr lang="ru-RU" dirty="0"/>
              <a:t>Терминал условия в правом нижнем углу</a:t>
            </a:r>
            <a:endParaRPr lang="en-US" dirty="0"/>
          </a:p>
        </p:txBody>
      </p:sp>
      <p:pic>
        <p:nvPicPr>
          <p:cNvPr id="208900" name="Picture 2" descr="forloopconditionalex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05100" y="3527124"/>
            <a:ext cx="3733800" cy="260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</a:t>
            </a:r>
            <a:r>
              <a:rPr lang="ru-RU" dirty="0"/>
              <a:t>Сравнение циклов </a:t>
            </a:r>
            <a:r>
              <a:rPr lang="en-US" dirty="0"/>
              <a:t>For </a:t>
            </a:r>
            <a:r>
              <a:rPr lang="ru-RU" dirty="0"/>
              <a:t>и </a:t>
            </a:r>
            <a:r>
              <a:rPr lang="en-US" dirty="0"/>
              <a:t>While</a:t>
            </a:r>
          </a:p>
        </p:txBody>
      </p:sp>
      <p:sp>
        <p:nvSpPr>
          <p:cNvPr id="209923" name="Rectangle 7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b="1" dirty="0"/>
              <a:t>For Loop</a:t>
            </a:r>
          </a:p>
          <a:p>
            <a:pPr marL="0" indent="0" eaLnBrk="1" hangingPunct="1">
              <a:buFontTx/>
              <a:buNone/>
            </a:pPr>
            <a:endParaRPr lang="en-US" sz="2400" dirty="0"/>
          </a:p>
          <a:p>
            <a:pPr marL="0" indent="0" eaLnBrk="1" hangingPunct="1">
              <a:buFontTx/>
              <a:buNone/>
            </a:pPr>
            <a:endParaRPr lang="en-US" sz="2400" dirty="0"/>
          </a:p>
          <a:p>
            <a:pPr marL="0" indent="0" eaLnBrk="1" hangingPunct="1">
              <a:buFontTx/>
              <a:buNone/>
            </a:pPr>
            <a:endParaRPr lang="en-US" sz="2400" dirty="0"/>
          </a:p>
          <a:p>
            <a:pPr marL="0" indent="0" eaLnBrk="1" hangingPunct="1">
              <a:buFontTx/>
              <a:buNone/>
            </a:pPr>
            <a:endParaRPr lang="en-US" sz="2400" dirty="0"/>
          </a:p>
          <a:p>
            <a:pPr lvl="1" eaLnBrk="1" hangingPunct="1"/>
            <a:r>
              <a:rPr lang="ru-RU" sz="2000" dirty="0"/>
              <a:t>Выполняется заданное число раз, если не добавлен терминал выхода по условию</a:t>
            </a:r>
            <a:endParaRPr lang="en-US" sz="2000" dirty="0"/>
          </a:p>
          <a:p>
            <a:pPr lvl="1" eaLnBrk="1" hangingPunct="1"/>
            <a:r>
              <a:rPr lang="ru-RU" sz="2000" dirty="0"/>
              <a:t>Может ни разу не выполняться</a:t>
            </a:r>
            <a:endParaRPr lang="en-US" sz="2000" dirty="0"/>
          </a:p>
          <a:p>
            <a:pPr lvl="1" eaLnBrk="1" hangingPunct="1"/>
            <a:r>
              <a:rPr lang="ru-RU" sz="2000" dirty="0"/>
              <a:t>По умолчанию через туннели выводятся массивы данных</a:t>
            </a:r>
            <a:endParaRPr lang="en-US" sz="2000" dirty="0"/>
          </a:p>
        </p:txBody>
      </p:sp>
      <p:sp>
        <p:nvSpPr>
          <p:cNvPr id="209924" name="Rectangle 8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sz="2400" b="1" dirty="0"/>
              <a:t>While Loop</a:t>
            </a:r>
          </a:p>
          <a:p>
            <a:pPr marL="0" indent="0" eaLnBrk="1" hangingPunct="1">
              <a:buFontTx/>
              <a:buNone/>
            </a:pPr>
            <a:endParaRPr lang="en-US" sz="2400" dirty="0"/>
          </a:p>
          <a:p>
            <a:pPr marL="0" indent="0" eaLnBrk="1" hangingPunct="1">
              <a:buFontTx/>
              <a:buNone/>
            </a:pPr>
            <a:endParaRPr lang="en-US" sz="2400" dirty="0"/>
          </a:p>
          <a:p>
            <a:pPr marL="0" indent="0" eaLnBrk="1" hangingPunct="1">
              <a:buFontTx/>
              <a:buNone/>
            </a:pPr>
            <a:endParaRPr lang="en-US" sz="2400" dirty="0"/>
          </a:p>
          <a:p>
            <a:pPr marL="0" indent="0" eaLnBrk="1" hangingPunct="1">
              <a:buFontTx/>
              <a:buNone/>
            </a:pPr>
            <a:endParaRPr lang="en-US" sz="2400" dirty="0"/>
          </a:p>
          <a:p>
            <a:pPr lvl="1" eaLnBrk="1" hangingPunct="1"/>
            <a:r>
              <a:rPr lang="ru-RU" sz="2000" dirty="0"/>
              <a:t>Завешается выполнение, только если значение на терминале условия соответствует выбранному условию</a:t>
            </a:r>
            <a:endParaRPr lang="en-US" sz="2000" dirty="0"/>
          </a:p>
          <a:p>
            <a:pPr lvl="1" eaLnBrk="1" hangingPunct="1"/>
            <a:r>
              <a:rPr lang="ru-RU" sz="2000" dirty="0"/>
              <a:t>Выполняется не менее одного раза</a:t>
            </a:r>
            <a:endParaRPr lang="en-US" sz="2000" dirty="0"/>
          </a:p>
          <a:p>
            <a:pPr lvl="1" eaLnBrk="1" hangingPunct="1"/>
            <a:r>
              <a:rPr lang="ru-RU" sz="2000" dirty="0"/>
              <a:t>По умолчанию через туннели выводятся последние значения</a:t>
            </a:r>
            <a:endParaRPr lang="en-US" sz="2000" dirty="0"/>
          </a:p>
        </p:txBody>
      </p:sp>
      <p:pic>
        <p:nvPicPr>
          <p:cNvPr id="209925" name="Picture 10" descr="loc_eps_While Loop Theory.bmp"/>
          <p:cNvPicPr>
            <a:picLocks noChangeAspect="1" noChangeArrowheads="1"/>
          </p:cNvPicPr>
          <p:nvPr/>
        </p:nvPicPr>
        <p:blipFill>
          <a:blip r:embed="rId3"/>
          <a:srcRect r="63049"/>
          <a:stretch>
            <a:fillRect/>
          </a:stretch>
        </p:blipFill>
        <p:spPr bwMode="auto">
          <a:xfrm>
            <a:off x="6172200" y="1600200"/>
            <a:ext cx="2743200" cy="1887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9926" name="Picture 2" descr="loc_eps_forlooptheory2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1600200"/>
            <a:ext cx="2709863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6" name="Rectangle 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E. </a:t>
            </a:r>
            <a:r>
              <a:rPr lang="ru-RU" dirty="0"/>
              <a:t>Циклы </a:t>
            </a:r>
            <a:r>
              <a:rPr lang="en-US" dirty="0"/>
              <a:t>For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Преобразование чисел</a:t>
            </a:r>
            <a:endParaRPr lang="en-US" dirty="0"/>
          </a:p>
        </p:txBody>
      </p:sp>
      <p:sp>
        <p:nvSpPr>
          <p:cNvPr id="210947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sz="2400" dirty="0"/>
              <a:t>Количество итераций цикла </a:t>
            </a:r>
            <a:r>
              <a:rPr lang="en-US" sz="2400" dirty="0"/>
              <a:t>For </a:t>
            </a:r>
            <a:r>
              <a:rPr lang="ru-RU" sz="2400" dirty="0"/>
              <a:t>должно быть задано неотрицательным целым числом (</a:t>
            </a:r>
            <a:r>
              <a:rPr lang="en-US" sz="2400" dirty="0"/>
              <a:t>integer)</a:t>
            </a:r>
          </a:p>
          <a:p>
            <a:pPr lvl="1" eaLnBrk="1" hangingPunct="1"/>
            <a:r>
              <a:rPr lang="ru-RU" sz="2400" dirty="0"/>
              <a:t>Если вы подключите к терминалу </a:t>
            </a:r>
            <a:r>
              <a:rPr lang="en-US" sz="2400" dirty="0"/>
              <a:t>Count </a:t>
            </a:r>
            <a:r>
              <a:rPr lang="ru-RU" sz="2400" dirty="0"/>
              <a:t>число с плавающей точкой двойной точности</a:t>
            </a:r>
            <a:r>
              <a:rPr lang="en-US" sz="2400" dirty="0"/>
              <a:t>, LabVIEW </a:t>
            </a:r>
            <a:r>
              <a:rPr lang="ru-RU" sz="2400" dirty="0"/>
              <a:t>преобразует его в 32-битное целое ближайшее большее число со знаком</a:t>
            </a:r>
            <a:endParaRPr lang="en-US" sz="2400" dirty="0"/>
          </a:p>
        </p:txBody>
      </p:sp>
      <p:pic>
        <p:nvPicPr>
          <p:cNvPr id="210948" name="Picture 9" descr="loc_missing_art_imagefile_BD Numeric convers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598863"/>
            <a:ext cx="8994775" cy="2497137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Обычно при подключении ко входам функции чисел разных форматов, функция возвращает число большего или более широкого формата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LabVIEW </a:t>
            </a:r>
            <a:r>
              <a:rPr lang="ru-RU" dirty="0"/>
              <a:t>выбирает формат чисел </a:t>
            </a:r>
            <a:br>
              <a:rPr lang="en-US" dirty="0"/>
            </a:br>
            <a:r>
              <a:rPr lang="ru-RU" dirty="0"/>
              <a:t>с большим числом бит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Однако терминал </a:t>
            </a:r>
            <a:r>
              <a:rPr lang="en-US" dirty="0"/>
              <a:t>Count</a:t>
            </a:r>
            <a:br>
              <a:rPr lang="en-US" dirty="0"/>
            </a:br>
            <a:r>
              <a:rPr lang="ru-RU" dirty="0"/>
              <a:t>цикла </a:t>
            </a:r>
            <a:r>
              <a:rPr lang="en-US" dirty="0"/>
              <a:t>Loop</a:t>
            </a:r>
            <a:r>
              <a:rPr lang="ru-RU" dirty="0"/>
              <a:t> всегда приводит </a:t>
            </a:r>
            <a:br>
              <a:rPr lang="en-US" dirty="0"/>
            </a:br>
            <a:r>
              <a:rPr lang="ru-RU" dirty="0"/>
              <a:t>подключенное к терминалу </a:t>
            </a:r>
            <a:br>
              <a:rPr lang="en-US" dirty="0"/>
            </a:br>
            <a:r>
              <a:rPr lang="ru-RU" dirty="0"/>
              <a:t>число к 32-битному целому со знаком</a:t>
            </a:r>
            <a:endParaRPr lang="en-US" dirty="0"/>
          </a:p>
        </p:txBody>
      </p:sp>
      <p:pic>
        <p:nvPicPr>
          <p:cNvPr id="211971" name="Picture 2" descr="loc_bd_numeric_conversion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3352800"/>
            <a:ext cx="3459163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19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</a:t>
            </a:r>
            <a:r>
              <a:rPr lang="ru-RU" dirty="0"/>
              <a:t>Циклы </a:t>
            </a:r>
            <a:r>
              <a:rPr lang="en-US" dirty="0"/>
              <a:t>For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Преобразование чисел</a:t>
            </a:r>
            <a:endParaRPr lang="en-US" dirty="0"/>
          </a:p>
        </p:txBody>
      </p:sp>
      <p:sp>
        <p:nvSpPr>
          <p:cNvPr id="211973" name="Text Box 8"/>
          <p:cNvSpPr txBox="1">
            <a:spLocks noChangeArrowheads="1"/>
          </p:cNvSpPr>
          <p:nvPr/>
        </p:nvSpPr>
        <p:spPr bwMode="auto">
          <a:xfrm>
            <a:off x="5867400" y="2819400"/>
            <a:ext cx="1400175" cy="357188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 wrap="none" lIns="91294" tIns="45647" rIns="91294" bIns="45647">
            <a:spAutoFit/>
          </a:bodyPr>
          <a:lstStyle/>
          <a:p>
            <a:pPr defTabSz="912813" eaLnBrk="0" hangingPunct="0">
              <a:lnSpc>
                <a:spcPct val="87000"/>
              </a:lnSpc>
            </a:pPr>
            <a:r>
              <a:rPr lang="en-US" sz="2000">
                <a:solidFill>
                  <a:srgbClr val="000000"/>
                </a:solidFill>
              </a:rPr>
              <a:t>Coercion Dot</a:t>
            </a:r>
          </a:p>
        </p:txBody>
      </p:sp>
      <p:sp>
        <p:nvSpPr>
          <p:cNvPr id="211974" name="Line 9"/>
          <p:cNvSpPr>
            <a:spLocks noChangeShapeType="1"/>
          </p:cNvSpPr>
          <p:nvPr/>
        </p:nvSpPr>
        <p:spPr bwMode="auto">
          <a:xfrm>
            <a:off x="6096000" y="3124200"/>
            <a:ext cx="533400" cy="609600"/>
          </a:xfrm>
          <a:prstGeom prst="line">
            <a:avLst/>
          </a:prstGeom>
          <a:noFill/>
          <a:ln w="19050">
            <a:solidFill>
              <a:srgbClr val="F40000"/>
            </a:solidFill>
            <a:round/>
            <a:headEnd type="none" w="sm" len="sm"/>
            <a:tailEnd type="triangle" w="sm" len="sm"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</a:t>
            </a:r>
            <a:r>
              <a:rPr lang="ru-RU" dirty="0"/>
              <a:t>Циклы </a:t>
            </a:r>
            <a:r>
              <a:rPr lang="en-US" dirty="0"/>
              <a:t>For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Преобразование чисел</a:t>
            </a:r>
            <a:endParaRPr lang="en-US" dirty="0"/>
          </a:p>
        </p:txBody>
      </p:sp>
      <p:sp>
        <p:nvSpPr>
          <p:cNvPr id="2129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Избегайте приведения типов, чтобы улучшить производительность</a:t>
            </a:r>
            <a:endParaRPr lang="en-US" dirty="0"/>
          </a:p>
          <a:p>
            <a:pPr lvl="2" eaLnBrk="1" hangingPunct="1"/>
            <a:r>
              <a:rPr lang="ru-RU" dirty="0"/>
              <a:t>Выбирайте подходящий тип данных</a:t>
            </a:r>
            <a:endParaRPr lang="en-US" dirty="0"/>
          </a:p>
          <a:p>
            <a:pPr lvl="2" eaLnBrk="1" hangingPunct="1"/>
            <a:r>
              <a:rPr lang="ru-RU" dirty="0"/>
              <a:t>Выполняйте преобразование к соответствующему типу данных программным способом</a:t>
            </a:r>
            <a:endParaRPr lang="en-US" dirty="0"/>
          </a:p>
        </p:txBody>
      </p:sp>
      <p:pic>
        <p:nvPicPr>
          <p:cNvPr id="212996" name="Picture 5" descr="loc_bd_for_loop_coercion_alternatives-data_typ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4175" y="3992563"/>
            <a:ext cx="2587625" cy="1493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2997" name="Picture 6" descr="loc_bd_for_loop_coercion_alternatives-convert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92613" y="3733800"/>
            <a:ext cx="4065587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4-3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Цикл </a:t>
            </a:r>
            <a:r>
              <a:rPr lang="en-US" dirty="0"/>
              <a:t>While </a:t>
            </a:r>
            <a:r>
              <a:rPr lang="ru-RU" dirty="0"/>
              <a:t>или цикл </a:t>
            </a:r>
            <a:r>
              <a:rPr lang="en-US" dirty="0"/>
              <a:t>For</a:t>
            </a:r>
          </a:p>
        </p:txBody>
      </p:sp>
      <p:sp>
        <p:nvSpPr>
          <p:cNvPr id="2140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b="1" dirty="0"/>
              <a:t>ДОМАШНЕЕ ЗАДАНИЕ</a:t>
            </a:r>
            <a:endParaRPr lang="en-US" b="1" dirty="0"/>
          </a:p>
          <a:p>
            <a:pPr marL="0" indent="0" eaLnBrk="1" hangingPunct="1">
              <a:buFontTx/>
              <a:buNone/>
            </a:pPr>
            <a:r>
              <a:rPr lang="ru-RU" dirty="0"/>
              <a:t>Понять, когда нужно использовать цикл </a:t>
            </a:r>
            <a:r>
              <a:rPr lang="en-US" dirty="0"/>
              <a:t>While</a:t>
            </a:r>
            <a:r>
              <a:rPr lang="ru-RU" dirty="0"/>
              <a:t>, а когда цикл </a:t>
            </a:r>
            <a:r>
              <a:rPr lang="en-US" dirty="0"/>
              <a:t>For.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F. </a:t>
            </a:r>
            <a:r>
              <a:rPr lang="ru-RU" dirty="0"/>
              <a:t>Тактирование </a:t>
            </a:r>
            <a:r>
              <a:rPr lang="en-US" dirty="0"/>
              <a:t>VI</a:t>
            </a:r>
          </a:p>
        </p:txBody>
      </p:sp>
      <p:sp>
        <p:nvSpPr>
          <p:cNvPr id="21504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Tx/>
              <a:buNone/>
            </a:pPr>
            <a:r>
              <a:rPr lang="ru-RU" dirty="0"/>
              <a:t>Почему нужно тактировать </a:t>
            </a:r>
            <a:r>
              <a:rPr lang="en-US" dirty="0"/>
              <a:t>VI?</a:t>
            </a:r>
          </a:p>
          <a:p>
            <a:pPr lvl="1" eaLnBrk="1" hangingPunct="1"/>
            <a:r>
              <a:rPr lang="ru-RU" dirty="0"/>
              <a:t>Чтобы управлять частотой выполнения цикла</a:t>
            </a:r>
            <a:endParaRPr lang="en-US" dirty="0"/>
          </a:p>
          <a:p>
            <a:pPr lvl="1" eaLnBrk="1" hangingPunct="1"/>
            <a:r>
              <a:rPr lang="ru-RU" dirty="0"/>
              <a:t>Чтобы предоставить процессору время для выполнения других задач, например, обслуживание интерфейса пользователя</a:t>
            </a:r>
            <a:endParaRPr lang="en-US" dirty="0"/>
          </a:p>
        </p:txBody>
      </p:sp>
      <p:pic>
        <p:nvPicPr>
          <p:cNvPr id="215044" name="Picture 8" descr="noloc_missing_art_imagefi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40550" y="457200"/>
            <a:ext cx="182245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382000" cy="1143000"/>
          </a:xfrm>
        </p:spPr>
        <p:txBody>
          <a:bodyPr/>
          <a:lstStyle/>
          <a:p>
            <a:pPr eaLnBrk="1" hangingPunct="1"/>
            <a:r>
              <a:rPr lang="en-US" dirty="0"/>
              <a:t>F. </a:t>
            </a:r>
            <a:r>
              <a:rPr lang="ru-RU" dirty="0"/>
              <a:t>Задание времени </a:t>
            </a:r>
            <a:r>
              <a:rPr lang="en-US" dirty="0"/>
              <a:t>VI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функции ожидания</a:t>
            </a:r>
            <a:endParaRPr lang="en-US" dirty="0"/>
          </a:p>
        </p:txBody>
      </p:sp>
      <p:sp>
        <p:nvSpPr>
          <p:cNvPr id="2160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Функции ожидания внутри цикла позволяют </a:t>
            </a:r>
            <a:r>
              <a:rPr lang="en-US" dirty="0"/>
              <a:t>VI </a:t>
            </a:r>
            <a:r>
              <a:rPr lang="ru-RU" dirty="0"/>
              <a:t>«засыпать» на заданное время</a:t>
            </a:r>
            <a:endParaRPr lang="en-US" dirty="0"/>
          </a:p>
          <a:p>
            <a:pPr lvl="1" eaLnBrk="1" hangingPunct="1"/>
            <a:r>
              <a:rPr lang="ru-RU" dirty="0"/>
              <a:t>Позволяют процессору обращаться к другим задачам во время ожидания</a:t>
            </a:r>
            <a:endParaRPr lang="en-US" dirty="0"/>
          </a:p>
          <a:p>
            <a:pPr lvl="1" eaLnBrk="1" hangingPunct="1"/>
            <a:r>
              <a:rPr lang="ru-RU" dirty="0"/>
              <a:t>Используют миллисекундный таймер операционной системы</a:t>
            </a:r>
            <a:endParaRPr lang="en-US" dirty="0"/>
          </a:p>
        </p:txBody>
      </p:sp>
      <p:pic>
        <p:nvPicPr>
          <p:cNvPr id="216068" name="Picture 7" descr="loc_easy_to_recreate_Time Delay VI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0" y="3962400"/>
            <a:ext cx="1946275" cy="22002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216069" name="Picture 1" descr="loc_easy_to_recreate_Wait icon w/label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66800" y="4648200"/>
            <a:ext cx="11430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6070" name="Picture 2" descr="loc_easy_to_recreate_Wait Until Next Ms icon w/label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352800" y="4322763"/>
            <a:ext cx="1905000" cy="138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534400" cy="1143000"/>
          </a:xfrm>
        </p:spPr>
        <p:txBody>
          <a:bodyPr/>
          <a:lstStyle/>
          <a:p>
            <a:pPr eaLnBrk="1" hangingPunct="1"/>
            <a:r>
              <a:rPr lang="en-US" dirty="0"/>
              <a:t>F. </a:t>
            </a:r>
            <a:r>
              <a:rPr lang="ru-RU" dirty="0"/>
              <a:t>Задание времени </a:t>
            </a:r>
            <a:r>
              <a:rPr lang="en-US" dirty="0"/>
              <a:t>VI</a:t>
            </a:r>
            <a:r>
              <a:rPr lang="ru-RU" dirty="0"/>
              <a:t> </a:t>
            </a:r>
            <a:r>
              <a:rPr lang="en-US" dirty="0"/>
              <a:t>– Elapsed Time Express VI</a:t>
            </a:r>
          </a:p>
        </p:txBody>
      </p:sp>
      <p:sp>
        <p:nvSpPr>
          <p:cNvPr id="2170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Определяет, сколько времени прошло после некоторой точки в </a:t>
            </a:r>
            <a:r>
              <a:rPr lang="en-US" dirty="0"/>
              <a:t>VI</a:t>
            </a:r>
          </a:p>
          <a:p>
            <a:pPr lvl="1" eaLnBrk="1" hangingPunct="1"/>
            <a:r>
              <a:rPr lang="ru-RU" dirty="0"/>
              <a:t>Отслеживает время, пока </a:t>
            </a:r>
            <a:r>
              <a:rPr lang="en-US" dirty="0"/>
              <a:t>VI </a:t>
            </a:r>
            <a:r>
              <a:rPr lang="ru-RU" dirty="0"/>
              <a:t>продолжает выполняться</a:t>
            </a:r>
            <a:endParaRPr lang="en-US" dirty="0"/>
          </a:p>
          <a:p>
            <a:pPr lvl="1" eaLnBrk="1" hangingPunct="1"/>
            <a:r>
              <a:rPr lang="ru-RU" dirty="0"/>
              <a:t>Не предоставляет процессору </a:t>
            </a:r>
            <a:br>
              <a:rPr lang="en-US" dirty="0"/>
            </a:br>
            <a:r>
              <a:rPr lang="ru-RU" dirty="0"/>
              <a:t>времени для выполнения других задач</a:t>
            </a:r>
            <a:endParaRPr lang="en-US" dirty="0"/>
          </a:p>
        </p:txBody>
      </p:sp>
      <p:pic>
        <p:nvPicPr>
          <p:cNvPr id="217092" name="Picture 8" descr="loc_easy_to_recreate_Elapsed Tim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3276600"/>
            <a:ext cx="1992313" cy="260032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57200" y="2667000"/>
            <a:ext cx="1752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Лекция </a:t>
            </a:r>
            <a:r>
              <a:rPr lang="en-US" dirty="0"/>
              <a:t>2</a:t>
            </a:r>
            <a:br>
              <a:rPr lang="en-US" dirty="0"/>
            </a:br>
            <a:r>
              <a:rPr lang="ru-RU" dirty="0"/>
              <a:t>Ориентация в</a:t>
            </a:r>
            <a:r>
              <a:rPr lang="en-US" dirty="0"/>
              <a:t> LabVIEW</a:t>
            </a:r>
          </a:p>
        </p:txBody>
      </p:sp>
      <p:sp>
        <p:nvSpPr>
          <p:cNvPr id="90115" name="Rectangle 5"/>
          <p:cNvSpPr>
            <a:spLocks noGrp="1" noChangeArrowheads="1"/>
          </p:cNvSpPr>
          <p:nvPr>
            <p:ph sz="half" idx="1"/>
          </p:nvPr>
        </p:nvSpPr>
        <p:spPr>
          <a:xfrm>
            <a:off x="228600" y="2590800"/>
            <a:ext cx="4191000" cy="3505200"/>
          </a:xfrm>
        </p:spPr>
        <p:txBody>
          <a:bodyPr/>
          <a:lstStyle/>
          <a:p>
            <a:pPr eaLnBrk="1" hangingPunct="1"/>
            <a:r>
              <a:rPr lang="ru-RU" sz="2400" dirty="0"/>
              <a:t>Виртуальные измерительные приборы </a:t>
            </a:r>
            <a:r>
              <a:rPr lang="en-US" sz="2400" dirty="0"/>
              <a:t>(VI)</a:t>
            </a:r>
          </a:p>
          <a:p>
            <a:pPr eaLnBrk="1" hangingPunct="1"/>
            <a:r>
              <a:rPr lang="ru-RU" sz="2400" dirty="0"/>
              <a:t>Состав </a:t>
            </a:r>
            <a:r>
              <a:rPr lang="en-US" sz="2400" dirty="0"/>
              <a:t>VI</a:t>
            </a:r>
          </a:p>
          <a:p>
            <a:pPr eaLnBrk="1" hangingPunct="1"/>
            <a:r>
              <a:rPr lang="ru-RU" sz="2400" dirty="0"/>
              <a:t>Начинаем проектировать </a:t>
            </a:r>
            <a:r>
              <a:rPr lang="en-US" sz="2400" dirty="0"/>
              <a:t>VI</a:t>
            </a:r>
          </a:p>
          <a:p>
            <a:pPr eaLnBrk="1" hangingPunct="1"/>
            <a:r>
              <a:rPr lang="ru-RU" sz="2400" dirty="0"/>
              <a:t>Навигатор по проекту (</a:t>
            </a:r>
            <a:r>
              <a:rPr lang="en-US" sz="2400" dirty="0"/>
              <a:t>Project Explorer</a:t>
            </a:r>
            <a:r>
              <a:rPr lang="ru-RU" sz="2400" dirty="0"/>
              <a:t>)</a:t>
            </a:r>
            <a:endParaRPr lang="en-US" sz="2400" dirty="0"/>
          </a:p>
          <a:p>
            <a:pPr eaLnBrk="1" hangingPunct="1"/>
            <a:r>
              <a:rPr lang="ru-RU" sz="2400" dirty="0"/>
              <a:t>Лицевая панель (</a:t>
            </a:r>
            <a:r>
              <a:rPr lang="en-US" sz="2400" dirty="0"/>
              <a:t>Front Panel</a:t>
            </a:r>
            <a:r>
              <a:rPr lang="ru-RU" sz="2400" dirty="0"/>
              <a:t>)</a:t>
            </a:r>
            <a:endParaRPr lang="en-US" sz="2400" dirty="0"/>
          </a:p>
          <a:p>
            <a:pPr eaLnBrk="1" hangingPunct="1"/>
            <a:r>
              <a:rPr lang="ru-RU" sz="2400" dirty="0"/>
              <a:t>Блок-диаграмма (</a:t>
            </a:r>
            <a:r>
              <a:rPr lang="en-US" sz="2400" dirty="0"/>
              <a:t>Block Diagram</a:t>
            </a:r>
            <a:r>
              <a:rPr lang="ru-RU" sz="2400" dirty="0"/>
              <a:t>)</a:t>
            </a:r>
            <a:endParaRPr lang="en-US" sz="2400" dirty="0"/>
          </a:p>
        </p:txBody>
      </p:sp>
      <p:sp>
        <p:nvSpPr>
          <p:cNvPr id="90116" name="Content Placeholder 5"/>
          <p:cNvSpPr>
            <a:spLocks noGrp="1"/>
          </p:cNvSpPr>
          <p:nvPr>
            <p:ph sz="half" idx="2"/>
          </p:nvPr>
        </p:nvSpPr>
        <p:spPr>
          <a:xfrm>
            <a:off x="4648200" y="2590800"/>
            <a:ext cx="4038600" cy="2773363"/>
          </a:xfrm>
        </p:spPr>
        <p:txBody>
          <a:bodyPr/>
          <a:lstStyle/>
          <a:p>
            <a:pPr marL="533400" indent="-533400" eaLnBrk="1" hangingPunct="1">
              <a:buFontTx/>
              <a:buAutoNum type="alphaUcPeriod" startAt="7"/>
            </a:pPr>
            <a:r>
              <a:rPr lang="ru-RU" sz="2400" dirty="0"/>
              <a:t>Поиск элементов управления и индикации</a:t>
            </a:r>
            <a:r>
              <a:rPr lang="en-US" sz="2400" dirty="0"/>
              <a:t>, VI </a:t>
            </a:r>
            <a:r>
              <a:rPr lang="ru-RU" sz="2400" dirty="0"/>
              <a:t>и функций</a:t>
            </a:r>
            <a:endParaRPr lang="en-US" sz="2400" dirty="0"/>
          </a:p>
          <a:p>
            <a:pPr marL="533400" indent="-533400" eaLnBrk="1" hangingPunct="1">
              <a:buFontTx/>
              <a:buAutoNum type="alphaUcPeriod" startAt="7"/>
            </a:pPr>
            <a:r>
              <a:rPr lang="ru-RU" sz="2400" dirty="0"/>
              <a:t>Выбор инструмента</a:t>
            </a:r>
            <a:endParaRPr lang="en-US" sz="2400" dirty="0"/>
          </a:p>
          <a:p>
            <a:pPr marL="533400" indent="-533400" eaLnBrk="1" hangingPunct="1">
              <a:buFontTx/>
              <a:buAutoNum type="alphaUcPeriod" startAt="7"/>
            </a:pPr>
            <a:r>
              <a:rPr lang="ru-RU" sz="2400" dirty="0"/>
              <a:t>Потоковое программирование</a:t>
            </a:r>
            <a:endParaRPr lang="en-US" sz="2400" dirty="0"/>
          </a:p>
          <a:p>
            <a:pPr marL="533400" indent="-533400" eaLnBrk="1" hangingPunct="1">
              <a:buFontTx/>
              <a:buAutoNum type="alphaUcPeriod" startAt="7"/>
            </a:pPr>
            <a:r>
              <a:rPr lang="ru-RU" sz="2400" dirty="0"/>
              <a:t>Разработка простого </a:t>
            </a:r>
            <a:r>
              <a:rPr lang="en-US" sz="2400" dirty="0"/>
              <a:t>VI</a:t>
            </a:r>
          </a:p>
        </p:txBody>
      </p:sp>
      <p:sp>
        <p:nvSpPr>
          <p:cNvPr id="9011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BB80A09D-08B4-4E91-A650-3E8532976AEF}" type="slidenum">
              <a:rPr lang="en-US" b="1">
                <a:solidFill>
                  <a:srgbClr val="FFFFFF"/>
                </a:solidFill>
              </a:rPr>
              <a:pPr algn="ctr" eaLnBrk="0" hangingPunct="0"/>
              <a:t>14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62000" y="1981200"/>
            <a:ext cx="1752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ТЕМЫ</a:t>
            </a: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Wait Chart VI</a:t>
            </a:r>
          </a:p>
        </p:txBody>
      </p:sp>
      <p:sp>
        <p:nvSpPr>
          <p:cNvPr id="218115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Определите общие признаки и различия использования  функций </a:t>
            </a:r>
            <a:r>
              <a:rPr lang="en-US" dirty="0"/>
              <a:t>Wait </a:t>
            </a:r>
            <a:r>
              <a:rPr lang="ru-RU" dirty="0"/>
              <a:t>и </a:t>
            </a:r>
            <a:r>
              <a:rPr lang="en-US" dirty="0"/>
              <a:t>Elapsed Time Express VI </a:t>
            </a:r>
            <a:r>
              <a:rPr lang="ru-RU" dirty="0"/>
              <a:t>для тактирования программы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8863" y="6149130"/>
            <a:ext cx="332701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ДЕМОНСТРАЦИЯ</a:t>
            </a: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dirty="0"/>
              <a:t>G. </a:t>
            </a:r>
            <a:r>
              <a:rPr lang="ru-RU" dirty="0"/>
              <a:t>Передача данных между итерациями</a:t>
            </a:r>
            <a:endParaRPr lang="en-US" dirty="0"/>
          </a:p>
        </p:txBody>
      </p:sp>
      <p:sp>
        <p:nvSpPr>
          <p:cNvPr id="219139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При использовании циклов в программе часто требуется знать значения данных</a:t>
            </a:r>
            <a:r>
              <a:rPr lang="en-US" dirty="0"/>
              <a:t>, </a:t>
            </a:r>
            <a:r>
              <a:rPr lang="ru-RU" dirty="0"/>
              <a:t>полученных в предыдущей итерации цикла</a:t>
            </a:r>
            <a:endParaRPr lang="en-US" dirty="0"/>
          </a:p>
          <a:p>
            <a:pPr lvl="1" eaLnBrk="1" hangingPunct="1"/>
            <a:r>
              <a:rPr lang="ru-RU" dirty="0"/>
              <a:t>Значения данных передаются из текущей итерации цикла в следующую с помощью сдвиговых регистров (</a:t>
            </a:r>
            <a:r>
              <a:rPr lang="en-US" dirty="0"/>
              <a:t>Shift Registers</a:t>
            </a:r>
            <a:r>
              <a:rPr lang="ru-RU" dirty="0"/>
              <a:t>)</a:t>
            </a:r>
            <a:r>
              <a:rPr lang="en-US" dirty="0"/>
              <a:t> </a:t>
            </a:r>
          </a:p>
        </p:txBody>
      </p:sp>
      <p:pic>
        <p:nvPicPr>
          <p:cNvPr id="219140" name="Picture 2" descr="loc_missing_art_imagefile_iterative data transfer b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00400" y="3661112"/>
            <a:ext cx="4909065" cy="2511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G. </a:t>
            </a:r>
            <a:r>
              <a:rPr lang="ru-RU" dirty="0"/>
              <a:t>Передача данных между итерациями</a:t>
            </a:r>
            <a:r>
              <a:rPr lang="en-US" dirty="0"/>
              <a:t> – Shift Registers</a:t>
            </a:r>
          </a:p>
        </p:txBody>
      </p:sp>
      <p:sp>
        <p:nvSpPr>
          <p:cNvPr id="22016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sz="2600" dirty="0"/>
              <a:t>Щелкните правой кнопкой по границе и выберите в контекстном меню </a:t>
            </a:r>
            <a:r>
              <a:rPr lang="en-US" sz="2600" b="1" dirty="0"/>
              <a:t>Add Shift Register</a:t>
            </a:r>
            <a:endParaRPr lang="en-US" sz="2600" dirty="0"/>
          </a:p>
          <a:p>
            <a:pPr lvl="1" eaLnBrk="1" hangingPunct="1"/>
            <a:r>
              <a:rPr lang="ru-RU" sz="2600" dirty="0"/>
              <a:t>Правый сдвиговый регистр запоминает данные, полученные в текущей итерации</a:t>
            </a:r>
            <a:endParaRPr lang="en-US" sz="2600" dirty="0"/>
          </a:p>
          <a:p>
            <a:pPr lvl="1" eaLnBrk="1" hangingPunct="1"/>
            <a:r>
              <a:rPr lang="ru-RU" sz="2600" dirty="0"/>
              <a:t>Левый сдвиговый регистр предоставляет данные в начале следующей итерации</a:t>
            </a:r>
            <a:endParaRPr lang="en-US" sz="2600" dirty="0"/>
          </a:p>
        </p:txBody>
      </p:sp>
      <p:pic>
        <p:nvPicPr>
          <p:cNvPr id="220164" name="Picture 4" descr="multipleshiftregisters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62400" y="3810000"/>
            <a:ext cx="4446281" cy="2309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71764" name="Group 52"/>
          <p:cNvGraphicFramePr>
            <a:graphicFrameLocks noGrp="1"/>
          </p:cNvGraphicFramePr>
          <p:nvPr/>
        </p:nvGraphicFramePr>
        <p:xfrm>
          <a:off x="304800" y="1981200"/>
          <a:ext cx="8534400" cy="4343400"/>
        </p:xfrm>
        <a:graphic>
          <a:graphicData uri="http://schemas.openxmlformats.org/drawingml/2006/table">
            <a:tbl>
              <a:tblPr/>
              <a:tblGrid>
                <a:gridCol w="525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00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98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Block Diagram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1</a:t>
                      </a: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-</a:t>
                      </a:r>
                      <a:r>
                        <a:rPr kumimoji="0" 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й</a:t>
                      </a: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 запуск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2</a:t>
                      </a: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-</a:t>
                      </a:r>
                      <a:r>
                        <a:rPr kumimoji="0" lang="ru-RU" sz="2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й</a:t>
                      </a: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 запуск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405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Инициализированный </a:t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</a:b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сдвиговый</a:t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</a:b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регистр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Output =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Output = 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8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Неинициализированный </a:t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</a:b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сдвиговый</a:t>
                      </a:r>
                      <a:b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</a:b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регистр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Output = 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Output = 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221204" name="Picture 2" descr="loc_missing_art_imagefile_iterative data transfer b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3019539"/>
            <a:ext cx="2681287" cy="1371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1205" name="Picture 3" descr="loc_missing_art_imagefile_iterative data transfer uninitialized bd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40901" y="4800600"/>
            <a:ext cx="2869299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120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G. </a:t>
            </a:r>
            <a:r>
              <a:rPr lang="ru-RU" dirty="0"/>
              <a:t>Передача данных между итерациями</a:t>
            </a:r>
            <a:r>
              <a:rPr lang="en-US" dirty="0"/>
              <a:t> – </a:t>
            </a:r>
            <a:r>
              <a:rPr lang="ru-RU" dirty="0"/>
              <a:t>Инициализация </a:t>
            </a:r>
            <a:endParaRPr lang="en-US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685800" y="1371600"/>
            <a:ext cx="8077200" cy="533400"/>
            <a:chOff x="685800" y="1143000"/>
            <a:chExt cx="8077200" cy="533400"/>
          </a:xfrm>
        </p:grpSpPr>
        <p:sp>
          <p:nvSpPr>
            <p:cNvPr id="221207" name="AutoShape 43"/>
            <p:cNvSpPr>
              <a:spLocks noChangeArrowheads="1"/>
            </p:cNvSpPr>
            <p:nvPr/>
          </p:nvSpPr>
          <p:spPr bwMode="auto">
            <a:xfrm>
              <a:off x="3679825" y="1143000"/>
              <a:ext cx="1981200" cy="53340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000" b="1">
                  <a:solidFill>
                    <a:srgbClr val="FFFFFF"/>
                  </a:solidFill>
                </a:rPr>
                <a:t>VI finishes</a:t>
              </a:r>
            </a:p>
          </p:txBody>
        </p:sp>
        <p:sp>
          <p:nvSpPr>
            <p:cNvPr id="221208" name="AutoShape 44"/>
            <p:cNvSpPr>
              <a:spLocks noChangeArrowheads="1"/>
            </p:cNvSpPr>
            <p:nvPr/>
          </p:nvSpPr>
          <p:spPr bwMode="auto">
            <a:xfrm>
              <a:off x="6858000" y="1143000"/>
              <a:ext cx="1905000" cy="53340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000" b="1">
                  <a:solidFill>
                    <a:srgbClr val="FFFFFF"/>
                  </a:solidFill>
                </a:rPr>
                <a:t>Run again</a:t>
              </a:r>
            </a:p>
          </p:txBody>
        </p:sp>
        <p:sp>
          <p:nvSpPr>
            <p:cNvPr id="221209" name="AutoShape 45"/>
            <p:cNvSpPr>
              <a:spLocks noChangeArrowheads="1"/>
            </p:cNvSpPr>
            <p:nvPr/>
          </p:nvSpPr>
          <p:spPr bwMode="auto">
            <a:xfrm>
              <a:off x="685800" y="1143000"/>
              <a:ext cx="1839913" cy="533400"/>
            </a:xfrm>
            <a:prstGeom prst="roundRect">
              <a:avLst>
                <a:gd name="adj" fmla="val 16667"/>
              </a:avLst>
            </a:prstGeom>
            <a:solidFill>
              <a:schemeClr val="hlink"/>
            </a:solidFill>
            <a:ln w="19050" algn="ctr">
              <a:solidFill>
                <a:schemeClr val="tx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algn="ctr" eaLnBrk="0" hangingPunct="0"/>
              <a:r>
                <a:rPr lang="en-US" sz="2000" b="1" dirty="0">
                  <a:solidFill>
                    <a:srgbClr val="FFFFFF"/>
                  </a:solidFill>
                </a:rPr>
                <a:t>Run once</a:t>
              </a:r>
            </a:p>
          </p:txBody>
        </p:sp>
        <p:cxnSp>
          <p:nvCxnSpPr>
            <p:cNvPr id="221210" name="AutoShape 46"/>
            <p:cNvCxnSpPr>
              <a:cxnSpLocks noChangeShapeType="1"/>
              <a:stCxn id="221209" idx="3"/>
              <a:endCxn id="221207" idx="1"/>
            </p:cNvCxnSpPr>
            <p:nvPr/>
          </p:nvCxnSpPr>
          <p:spPr bwMode="auto">
            <a:xfrm>
              <a:off x="2535238" y="1409700"/>
              <a:ext cx="1135062" cy="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med" len="med"/>
            </a:ln>
          </p:spPr>
        </p:cxnSp>
        <p:cxnSp>
          <p:nvCxnSpPr>
            <p:cNvPr id="221211" name="AutoShape 47"/>
            <p:cNvCxnSpPr>
              <a:cxnSpLocks noChangeShapeType="1"/>
              <a:stCxn id="221207" idx="3"/>
              <a:endCxn id="221208" idx="1"/>
            </p:cNvCxnSpPr>
            <p:nvPr/>
          </p:nvCxnSpPr>
          <p:spPr bwMode="auto">
            <a:xfrm>
              <a:off x="5670550" y="1409700"/>
              <a:ext cx="1177925" cy="0"/>
            </a:xfrm>
            <a:prstGeom prst="straightConnector1">
              <a:avLst/>
            </a:prstGeom>
            <a:noFill/>
            <a:ln w="28575">
              <a:solidFill>
                <a:schemeClr val="tx2"/>
              </a:solidFill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6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G. </a:t>
            </a:r>
            <a:r>
              <a:rPr lang="ru-RU" dirty="0"/>
              <a:t>Передача данных между итерациями</a:t>
            </a:r>
            <a:r>
              <a:rPr lang="en-US" dirty="0"/>
              <a:t> – </a:t>
            </a:r>
            <a:br>
              <a:rPr lang="en-US" dirty="0"/>
            </a:br>
            <a:r>
              <a:rPr lang="en-US" dirty="0"/>
              <a:t>Stacked Shift Registers</a:t>
            </a:r>
          </a:p>
        </p:txBody>
      </p:sp>
      <p:sp>
        <p:nvSpPr>
          <p:cNvPr id="22221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В стеке сдвиговых регистров запоминаются данные, полученные в нескольких предыдущих итерациях и передаваемые в следующие итерации</a:t>
            </a:r>
            <a:endParaRPr lang="en-US" dirty="0"/>
          </a:p>
          <a:p>
            <a:pPr lvl="1" eaLnBrk="1" hangingPunct="1"/>
            <a:r>
              <a:rPr lang="ru-RU" dirty="0"/>
              <a:t>Щелкните правой кнопкой по левому сдвиговому регистру и выберите в контекстном меню </a:t>
            </a:r>
            <a:r>
              <a:rPr lang="en-US" b="1" dirty="0"/>
              <a:t>Add Element</a:t>
            </a:r>
            <a:endParaRPr lang="en-US" dirty="0"/>
          </a:p>
        </p:txBody>
      </p:sp>
      <p:pic>
        <p:nvPicPr>
          <p:cNvPr id="222212" name="Picture 7" descr="loc_missing_art_imagefile_Avg Last 5 Stacked Shift  bd"/>
          <p:cNvPicPr>
            <a:picLocks noChangeAspect="1" noChangeArrowheads="1"/>
          </p:cNvPicPr>
          <p:nvPr/>
        </p:nvPicPr>
        <p:blipFill>
          <a:blip r:embed="rId3"/>
          <a:srcRect l="5975" t="34450" r="18553" b="18898"/>
          <a:stretch>
            <a:fillRect/>
          </a:stretch>
        </p:blipFill>
        <p:spPr bwMode="auto">
          <a:xfrm>
            <a:off x="2667000" y="3810000"/>
            <a:ext cx="5334000" cy="240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4-4</a:t>
            </a:r>
            <a:br>
              <a:rPr lang="en-US" dirty="0"/>
            </a:br>
            <a:r>
              <a:rPr lang="en-US" dirty="0"/>
              <a:t>Average Temperature VI</a:t>
            </a:r>
          </a:p>
        </p:txBody>
      </p:sp>
      <p:sp>
        <p:nvSpPr>
          <p:cNvPr id="2232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b="1" dirty="0"/>
              <a:t>ДОМАШНЕЕ ЗАДАНИЕ</a:t>
            </a:r>
            <a:endParaRPr lang="en-US" b="1" dirty="0"/>
          </a:p>
          <a:p>
            <a:pPr marL="0" indent="0" eaLnBrk="1" hangingPunct="1">
              <a:buFontTx/>
              <a:buNone/>
            </a:pPr>
            <a:r>
              <a:rPr lang="ru-RU" dirty="0"/>
              <a:t>Используйте цикл </a:t>
            </a:r>
            <a:r>
              <a:rPr lang="en-US" dirty="0"/>
              <a:t>For </a:t>
            </a:r>
            <a:r>
              <a:rPr lang="ru-RU" dirty="0"/>
              <a:t>и сдвиговые регистры для усреднения данных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4-4</a:t>
            </a:r>
            <a:br>
              <a:rPr lang="en-US" dirty="0"/>
            </a:br>
            <a:r>
              <a:rPr lang="en-US" dirty="0"/>
              <a:t>Average Temperature VI</a:t>
            </a:r>
          </a:p>
        </p:txBody>
      </p:sp>
      <p:sp>
        <p:nvSpPr>
          <p:cNvPr id="224259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Вы рассчитали среднее значение 3-х последних отсчетов температуры</a:t>
            </a:r>
            <a:r>
              <a:rPr lang="en-US" dirty="0"/>
              <a:t>. </a:t>
            </a:r>
            <a:r>
              <a:rPr lang="ru-RU" dirty="0"/>
              <a:t>Как модифицировать </a:t>
            </a:r>
            <a:r>
              <a:rPr lang="en-US" dirty="0"/>
              <a:t>VI </a:t>
            </a:r>
            <a:r>
              <a:rPr lang="ru-RU" dirty="0"/>
              <a:t>для вычисления среднего значения 5-ти последних отсчетов температуры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H. </a:t>
            </a:r>
            <a:r>
              <a:rPr lang="ru-RU" dirty="0"/>
              <a:t>Отображение графиков данных </a:t>
            </a:r>
            <a:r>
              <a:rPr lang="en-US" dirty="0"/>
              <a:t>– Waveform Chart</a:t>
            </a:r>
            <a:r>
              <a:rPr lang="ru-RU" dirty="0"/>
              <a:t> (Диаграммы сигналов)</a:t>
            </a:r>
            <a:endParaRPr lang="en-US" dirty="0"/>
          </a:p>
        </p:txBody>
      </p:sp>
      <p:sp>
        <p:nvSpPr>
          <p:cNvPr id="225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Специальный тип числовых индикаторов для отображения одного или более графиков данных</a:t>
            </a:r>
            <a:r>
              <a:rPr lang="en-US" dirty="0"/>
              <a:t>, </a:t>
            </a:r>
            <a:r>
              <a:rPr lang="ru-RU" dirty="0"/>
              <a:t>обычно собираемых с постоянной частотой</a:t>
            </a:r>
            <a:endParaRPr lang="en-US" dirty="0"/>
          </a:p>
          <a:p>
            <a:pPr lvl="1" eaLnBrk="1" hangingPunct="1"/>
            <a:r>
              <a:rPr lang="ru-RU" dirty="0"/>
              <a:t>Визуализируют один или 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несколько графиков</a:t>
            </a:r>
            <a:endParaRPr lang="en-US" dirty="0"/>
          </a:p>
        </p:txBody>
      </p:sp>
      <p:pic>
        <p:nvPicPr>
          <p:cNvPr id="225284" name="Picture 4" descr="loc_eps_chartelem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50550" y="3048000"/>
            <a:ext cx="42124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H. </a:t>
            </a:r>
            <a:r>
              <a:rPr lang="ru-RU" sz="3200" dirty="0"/>
              <a:t>Отображение графиков данных</a:t>
            </a:r>
            <a:r>
              <a:rPr lang="en-US" sz="3200" dirty="0"/>
              <a:t> – </a:t>
            </a:r>
            <a:r>
              <a:rPr lang="ru-RU" sz="3200" dirty="0"/>
              <a:t>Режимы обновления диаграмм </a:t>
            </a:r>
            <a:r>
              <a:rPr lang="en-US" sz="3200" dirty="0"/>
              <a:t>(Chart Update Modes)</a:t>
            </a:r>
          </a:p>
        </p:txBody>
      </p:sp>
      <p:sp>
        <p:nvSpPr>
          <p:cNvPr id="226307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sz="2400" dirty="0"/>
              <a:t>Щелкните правой кнопкой по графику диаграмм и выберите в контекстном меню </a:t>
            </a:r>
            <a:r>
              <a:rPr lang="en-US" sz="2400" b="1" dirty="0" err="1"/>
              <a:t>Advanced»Update</a:t>
            </a:r>
            <a:r>
              <a:rPr lang="en-US" sz="2400" b="1" dirty="0"/>
              <a:t> Mode</a:t>
            </a:r>
            <a:endParaRPr lang="en-US" sz="2400" dirty="0"/>
          </a:p>
          <a:p>
            <a:pPr lvl="1" eaLnBrk="1" hangingPunct="1"/>
            <a:r>
              <a:rPr lang="ru-RU" sz="2400" dirty="0"/>
              <a:t>Режим обновления по умолчанию </a:t>
            </a:r>
            <a:r>
              <a:rPr lang="en-US" sz="2400" dirty="0"/>
              <a:t>Strip chart</a:t>
            </a:r>
            <a:r>
              <a:rPr lang="ru-RU" sz="2400" dirty="0"/>
              <a:t> (ленточная диаграмма)</a:t>
            </a:r>
            <a:endParaRPr lang="en-US" sz="2400" dirty="0"/>
          </a:p>
          <a:p>
            <a:pPr lvl="1" eaLnBrk="1" hangingPunct="1"/>
            <a:r>
              <a:rPr lang="ru-RU" sz="2400" dirty="0"/>
              <a:t>Режимы </a:t>
            </a:r>
            <a:r>
              <a:rPr lang="en-US" sz="2400" dirty="0"/>
              <a:t>Scope chart </a:t>
            </a:r>
            <a:r>
              <a:rPr lang="ru-RU" sz="2400" dirty="0"/>
              <a:t>(осциллографический) </a:t>
            </a:r>
            <a:r>
              <a:rPr lang="en-US" sz="2400" dirty="0"/>
              <a:t>and Sweep chart </a:t>
            </a:r>
            <a:r>
              <a:rPr lang="ru-RU" sz="2400" dirty="0"/>
              <a:t>(отображение с замещением) отображают графики значительно быстрее, чем режим </a:t>
            </a:r>
            <a:r>
              <a:rPr lang="en-US" sz="2400" dirty="0"/>
              <a:t>Strip chart</a:t>
            </a:r>
          </a:p>
        </p:txBody>
      </p:sp>
      <p:pic>
        <p:nvPicPr>
          <p:cNvPr id="226308" name="Picture 5" descr="chartmodes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4137111"/>
            <a:ext cx="7543800" cy="207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15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60438"/>
          </a:xfrm>
        </p:spPr>
        <p:txBody>
          <a:bodyPr/>
          <a:lstStyle/>
          <a:p>
            <a:pPr eaLnBrk="1" hangingPunct="1"/>
            <a:r>
              <a:rPr lang="en-US" dirty="0"/>
              <a:t>H. </a:t>
            </a:r>
            <a:r>
              <a:rPr lang="ru-RU" dirty="0"/>
              <a:t>Отображение графиков данных</a:t>
            </a:r>
            <a:r>
              <a:rPr lang="en-US" dirty="0"/>
              <a:t> </a:t>
            </a:r>
          </a:p>
        </p:txBody>
      </p:sp>
      <p:pic>
        <p:nvPicPr>
          <p:cNvPr id="227331" name="Picture 21" descr="loc_missing_art_imagefile_Chart mode comparison fp"/>
          <p:cNvPicPr>
            <a:picLocks noChangeAspect="1" noChangeArrowheads="1"/>
          </p:cNvPicPr>
          <p:nvPr/>
        </p:nvPicPr>
        <p:blipFill>
          <a:blip r:embed="rId3"/>
          <a:srcRect l="17010" t="20370" r="8763" b="10493"/>
          <a:stretch>
            <a:fillRect/>
          </a:stretch>
        </p:blipFill>
        <p:spPr bwMode="auto">
          <a:xfrm>
            <a:off x="4191000" y="1295400"/>
            <a:ext cx="4478338" cy="48768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227332" name="Picture 22" descr="loc_missing_art_imagefile_Chart mode comparison fp"/>
          <p:cNvPicPr>
            <a:picLocks noChangeAspect="1" noChangeArrowheads="1"/>
          </p:cNvPicPr>
          <p:nvPr/>
        </p:nvPicPr>
        <p:blipFill>
          <a:blip r:embed="rId4"/>
          <a:srcRect l="8836" t="13525" r="15996" b="7446"/>
          <a:stretch>
            <a:fillRect/>
          </a:stretch>
        </p:blipFill>
        <p:spPr bwMode="auto">
          <a:xfrm>
            <a:off x="228600" y="1143000"/>
            <a:ext cx="3594100" cy="55626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 eaLnBrk="1" hangingPunct="1"/>
            <a:r>
              <a:rPr lang="en-US" dirty="0"/>
              <a:t>A. </a:t>
            </a:r>
            <a:r>
              <a:rPr lang="ru-RU" dirty="0"/>
              <a:t>Виртуальные измерительные приборы </a:t>
            </a:r>
            <a:r>
              <a:rPr lang="en-US" dirty="0"/>
              <a:t>(VI)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667000"/>
            <a:ext cx="8229600" cy="3505200"/>
          </a:xfrm>
        </p:spPr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  <a:p>
            <a:pPr lvl="1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2400" dirty="0"/>
              <a:t>Внешний вид и функционирование </a:t>
            </a:r>
            <a:r>
              <a:rPr lang="en-US" sz="2400" dirty="0"/>
              <a:t>VI</a:t>
            </a:r>
            <a:r>
              <a:rPr lang="ru-RU" sz="2400" dirty="0"/>
              <a:t> имитирует настоящие (реальные) приборы, такие, например, как осциллографы и цифровые мультиметры</a:t>
            </a:r>
            <a:r>
              <a:rPr lang="en-US" sz="2400" dirty="0"/>
              <a:t>.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/>
          </a:p>
        </p:txBody>
      </p:sp>
      <p:sp>
        <p:nvSpPr>
          <p:cNvPr id="911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E212643-E3F6-4458-9169-84EBBB1ADDFD}" type="slidenum">
              <a:rPr lang="en-US" b="1">
                <a:solidFill>
                  <a:srgbClr val="FFFFFF"/>
                </a:solidFill>
              </a:rPr>
              <a:pPr algn="ctr" eaLnBrk="0" hangingPunct="0"/>
              <a:t>15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91141" name="Picture 5" descr="noloc_missing_art_imagefile multimet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4065588"/>
            <a:ext cx="3429000" cy="180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Diagram 5"/>
          <p:cNvGraphicFramePr/>
          <p:nvPr/>
        </p:nvGraphicFramePr>
        <p:xfrm>
          <a:off x="609600" y="1676400"/>
          <a:ext cx="7759336" cy="113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H. </a:t>
            </a:r>
            <a:r>
              <a:rPr lang="ru-RU" sz="3200" dirty="0"/>
              <a:t>Отображение графиков данных</a:t>
            </a:r>
            <a:r>
              <a:rPr lang="en-US" sz="3200" dirty="0"/>
              <a:t> – Waveform Graphs</a:t>
            </a:r>
            <a:r>
              <a:rPr lang="ru-RU" sz="3200" dirty="0"/>
              <a:t> (Осциллограммы сигналов)</a:t>
            </a:r>
            <a:endParaRPr lang="en-US" sz="3200" dirty="0"/>
          </a:p>
        </p:txBody>
      </p:sp>
      <p:sp>
        <p:nvSpPr>
          <p:cNvPr id="228355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Используйте окно </a:t>
            </a:r>
            <a:r>
              <a:rPr lang="en-US" b="1" dirty="0"/>
              <a:t>Context Help</a:t>
            </a:r>
            <a:r>
              <a:rPr lang="en-US" dirty="0"/>
              <a:t> </a:t>
            </a:r>
            <a:r>
              <a:rPr lang="ru-RU" dirty="0"/>
              <a:t>для того, чтобы объяснить, как подключать несколько источников данных к </a:t>
            </a:r>
            <a:r>
              <a:rPr lang="en-US" dirty="0"/>
              <a:t>Waveform Graphs </a:t>
            </a:r>
            <a:r>
              <a:rPr lang="ru-RU" dirty="0"/>
              <a:t>и </a:t>
            </a:r>
            <a:r>
              <a:rPr lang="en-US" dirty="0"/>
              <a:t>XY Graphs</a:t>
            </a:r>
          </a:p>
        </p:txBody>
      </p:sp>
      <p:pic>
        <p:nvPicPr>
          <p:cNvPr id="228356" name="Picture 10" descr="WaveGraContHel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3227" y="2667000"/>
            <a:ext cx="3517373" cy="336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4-5</a:t>
            </a:r>
            <a:br>
              <a:rPr lang="en-US" dirty="0"/>
            </a:br>
            <a:r>
              <a:rPr lang="en-US" dirty="0"/>
              <a:t>Temperature Multiplot VI</a:t>
            </a:r>
          </a:p>
        </p:txBody>
      </p:sp>
      <p:sp>
        <p:nvSpPr>
          <p:cNvPr id="2293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Выведите на один график </a:t>
            </a:r>
            <a:r>
              <a:rPr lang="en-US" dirty="0"/>
              <a:t>Waveform Chart </a:t>
            </a:r>
            <a:r>
              <a:rPr lang="ru-RU" dirty="0"/>
              <a:t>несколько наборов данных и настройте вид отображения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4-5</a:t>
            </a:r>
            <a:br>
              <a:rPr lang="en-US" dirty="0"/>
            </a:br>
            <a:r>
              <a:rPr lang="en-US" dirty="0"/>
              <a:t>Temperature Multiplot VI</a:t>
            </a:r>
          </a:p>
        </p:txBody>
      </p:sp>
      <p:sp>
        <p:nvSpPr>
          <p:cNvPr id="230403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В этом эксперименте какой тип графика лучше использовать - </a:t>
            </a:r>
            <a:r>
              <a:rPr lang="en-US" dirty="0"/>
              <a:t>Chart </a:t>
            </a:r>
            <a:r>
              <a:rPr lang="ru-RU" dirty="0"/>
              <a:t>или </a:t>
            </a:r>
            <a:r>
              <a:rPr lang="en-US" dirty="0"/>
              <a:t>Graph?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426" name="Picture 10" descr="squareroot2bd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4038600"/>
            <a:ext cx="4724400" cy="2145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1427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60438"/>
          </a:xfrm>
        </p:spPr>
        <p:txBody>
          <a:bodyPr/>
          <a:lstStyle/>
          <a:p>
            <a:pPr eaLnBrk="1" hangingPunct="1"/>
            <a:r>
              <a:rPr lang="en-US" dirty="0"/>
              <a:t>I. </a:t>
            </a:r>
            <a:r>
              <a:rPr lang="ru-RU" dirty="0"/>
              <a:t>Структуры </a:t>
            </a:r>
            <a:r>
              <a:rPr lang="en-US" dirty="0"/>
              <a:t>Case</a:t>
            </a:r>
          </a:p>
        </p:txBody>
      </p:sp>
      <p:sp>
        <p:nvSpPr>
          <p:cNvPr id="231428" name="Rectangle 7"/>
          <p:cNvSpPr>
            <a:spLocks noGrp="1" noChangeArrowheads="1"/>
          </p:cNvSpPr>
          <p:nvPr>
            <p:ph idx="1"/>
          </p:nvPr>
        </p:nvSpPr>
        <p:spPr>
          <a:xfrm>
            <a:off x="533400" y="1066800"/>
            <a:ext cx="8077200" cy="4505325"/>
          </a:xfrm>
        </p:spPr>
        <p:txBody>
          <a:bodyPr/>
          <a:lstStyle/>
          <a:p>
            <a:pPr lvl="1" eaLnBrk="1" hangingPunct="1"/>
            <a:r>
              <a:rPr lang="ru-RU" sz="2400" dirty="0"/>
              <a:t>Состоит из двух или более </a:t>
            </a:r>
            <a:r>
              <a:rPr lang="ru-RU" sz="2400" dirty="0" err="1"/>
              <a:t>субдиаграмм</a:t>
            </a:r>
            <a:r>
              <a:rPr lang="ru-RU" sz="2400" dirty="0"/>
              <a:t> или вариантов</a:t>
            </a:r>
            <a:endParaRPr lang="en-US" sz="2400" dirty="0"/>
          </a:p>
          <a:p>
            <a:pPr lvl="1" eaLnBrk="1" hangingPunct="1"/>
            <a:r>
              <a:rPr lang="ru-RU" sz="2400" dirty="0"/>
              <a:t>В любой момент времени отображается и выполняется только одна </a:t>
            </a:r>
            <a:r>
              <a:rPr lang="ru-RU" sz="2400" dirty="0" err="1"/>
              <a:t>субдиаграмма</a:t>
            </a:r>
            <a:r>
              <a:rPr lang="ru-RU" sz="2400" dirty="0"/>
              <a:t> (вариант)</a:t>
            </a:r>
            <a:endParaRPr lang="en-US" sz="2400" dirty="0"/>
          </a:p>
          <a:p>
            <a:pPr lvl="1" eaLnBrk="1" hangingPunct="1"/>
            <a:r>
              <a:rPr lang="ru-RU" sz="2400" dirty="0"/>
              <a:t>Значение входа определяет, какая </a:t>
            </a:r>
            <a:r>
              <a:rPr lang="ru-RU" sz="2400" dirty="0" err="1"/>
              <a:t>субдиаграмма</a:t>
            </a:r>
            <a:r>
              <a:rPr lang="ru-RU" sz="2400" dirty="0"/>
              <a:t>  будет выполняться</a:t>
            </a:r>
            <a:endParaRPr lang="en-US" sz="2400" dirty="0"/>
          </a:p>
          <a:p>
            <a:pPr lvl="1" eaLnBrk="1" hangingPunct="1"/>
            <a:r>
              <a:rPr lang="ru-RU" sz="2400" dirty="0"/>
              <a:t>Структура аналогична оператору </a:t>
            </a:r>
            <a:r>
              <a:rPr lang="en-US" sz="2400" dirty="0">
                <a:latin typeface="Courier" pitchFamily="49" charset="0"/>
              </a:rPr>
              <a:t>case</a:t>
            </a:r>
            <a:r>
              <a:rPr lang="en-US" sz="2400" dirty="0"/>
              <a:t> </a:t>
            </a:r>
            <a:r>
              <a:rPr lang="ru-RU" sz="2400" dirty="0"/>
              <a:t>или конструкции </a:t>
            </a:r>
            <a:r>
              <a:rPr lang="en-US" sz="2400" dirty="0">
                <a:latin typeface="Courier" pitchFamily="49" charset="0"/>
              </a:rPr>
              <a:t>if...then...else</a:t>
            </a:r>
            <a:r>
              <a:rPr lang="en-US" sz="2400" dirty="0"/>
              <a:t> </a:t>
            </a:r>
            <a:r>
              <a:rPr lang="ru-RU" sz="2400" dirty="0"/>
              <a:t>в текстовых языках программирования</a:t>
            </a:r>
            <a:endParaRPr lang="en-US" sz="2400" dirty="0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45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I. </a:t>
            </a:r>
            <a:r>
              <a:rPr lang="ru-RU" dirty="0"/>
              <a:t>Структуры </a:t>
            </a:r>
            <a:r>
              <a:rPr lang="en-US" dirty="0"/>
              <a:t>Case</a:t>
            </a:r>
          </a:p>
        </p:txBody>
      </p:sp>
      <p:sp>
        <p:nvSpPr>
          <p:cNvPr id="68611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648200"/>
          </a:xfrm>
        </p:spPr>
        <p:txBody>
          <a:bodyPr rtlCol="0">
            <a:normAutofit fontScale="925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Метка селектора выбора (</a:t>
            </a:r>
            <a:r>
              <a:rPr lang="en-US" dirty="0"/>
              <a:t>Case Selector</a:t>
            </a:r>
            <a:r>
              <a:rPr lang="ru-RU" dirty="0"/>
              <a:t>)</a:t>
            </a:r>
            <a:r>
              <a:rPr lang="en-US" dirty="0"/>
              <a:t>: </a:t>
            </a:r>
            <a:r>
              <a:rPr lang="ru-RU" dirty="0"/>
              <a:t>содержит имя текущего варианта и кнопки декремента и инкремента по бокам метки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Терминал селектора</a:t>
            </a:r>
            <a:r>
              <a:rPr lang="en-US" dirty="0"/>
              <a:t>: </a:t>
            </a:r>
            <a:r>
              <a:rPr lang="ru-RU" dirty="0"/>
              <a:t>подключите вход или селектор для того, чтобы определить, какой вариант будет выполняться</a:t>
            </a:r>
            <a:endParaRPr lang="en-US" dirty="0"/>
          </a:p>
        </p:txBody>
      </p:sp>
      <p:grpSp>
        <p:nvGrpSpPr>
          <p:cNvPr id="232452" name="Group 6" descr="loc_missing_art_imagefile_DAQ and Case strcuture bd"/>
          <p:cNvGrpSpPr>
            <a:grpSpLocks/>
          </p:cNvGrpSpPr>
          <p:nvPr/>
        </p:nvGrpSpPr>
        <p:grpSpPr bwMode="auto">
          <a:xfrm>
            <a:off x="990600" y="2667000"/>
            <a:ext cx="6705600" cy="2209800"/>
            <a:chOff x="609600" y="2438400"/>
            <a:chExt cx="6705600" cy="2209800"/>
          </a:xfrm>
        </p:grpSpPr>
        <p:pic>
          <p:nvPicPr>
            <p:cNvPr id="232453" name="Picture 5" descr="thermocasechoose.bmp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609600" y="2469521"/>
              <a:ext cx="6705600" cy="20262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2454" name="Line 8"/>
            <p:cNvSpPr>
              <a:spLocks noChangeShapeType="1"/>
            </p:cNvSpPr>
            <p:nvPr/>
          </p:nvSpPr>
          <p:spPr bwMode="auto">
            <a:xfrm flipV="1">
              <a:off x="2971800" y="4114800"/>
              <a:ext cx="990600" cy="5334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none" w="sm" len="sm"/>
              <a:tailEnd type="triangle" w="lg" len="sm"/>
            </a:ln>
          </p:spPr>
          <p:txBody>
            <a:bodyPr wrap="none" anchor="ctr"/>
            <a:lstStyle/>
            <a:p>
              <a:endParaRPr lang="ru-RU"/>
            </a:p>
          </p:txBody>
        </p:sp>
        <p:sp>
          <p:nvSpPr>
            <p:cNvPr id="232455" name="Line 9"/>
            <p:cNvSpPr>
              <a:spLocks noChangeShapeType="1"/>
            </p:cNvSpPr>
            <p:nvPr/>
          </p:nvSpPr>
          <p:spPr bwMode="auto">
            <a:xfrm>
              <a:off x="4419600" y="2438400"/>
              <a:ext cx="304800" cy="304800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 type="none" w="sm" len="sm"/>
              <a:tailEnd type="triangle" w="lg" len="sm"/>
            </a:ln>
          </p:spPr>
          <p:txBody>
            <a:bodyPr wrap="none" anchor="ctr"/>
            <a:lstStyle/>
            <a:p>
              <a:endParaRPr lang="ru-RU"/>
            </a:p>
          </p:txBody>
        </p:sp>
      </p:grp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474" name="Picture 7" descr="loc_missing_art_imagefile_case struct default case bd"/>
          <p:cNvPicPr>
            <a:picLocks noChangeAspect="1" noChangeArrowheads="1"/>
          </p:cNvPicPr>
          <p:nvPr/>
        </p:nvPicPr>
        <p:blipFill>
          <a:blip r:embed="rId3"/>
          <a:srcRect l="28300" t="16667" r="45357" b="39426"/>
          <a:stretch>
            <a:fillRect/>
          </a:stretch>
        </p:blipFill>
        <p:spPr bwMode="auto">
          <a:xfrm>
            <a:off x="4876800" y="1066800"/>
            <a:ext cx="4022725" cy="5029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233475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I. </a:t>
            </a:r>
            <a:r>
              <a:rPr lang="ru-RU" dirty="0"/>
              <a:t>Структуры </a:t>
            </a:r>
            <a:r>
              <a:rPr lang="en-US" dirty="0"/>
              <a:t>Case</a:t>
            </a:r>
            <a:r>
              <a:rPr lang="ru-RU" dirty="0"/>
              <a:t> </a:t>
            </a:r>
            <a:r>
              <a:rPr lang="en-US" dirty="0"/>
              <a:t>– Default Case</a:t>
            </a:r>
            <a:r>
              <a:rPr lang="ru-RU" dirty="0"/>
              <a:t> (вариант по умолчанию)</a:t>
            </a:r>
            <a:endParaRPr lang="en-US" dirty="0"/>
          </a:p>
        </p:txBody>
      </p:sp>
      <p:sp>
        <p:nvSpPr>
          <p:cNvPr id="69636" name="Rectangle 6"/>
          <p:cNvSpPr>
            <a:spLocks noGrp="1" noChangeArrowheads="1"/>
          </p:cNvSpPr>
          <p:nvPr>
            <p:ph idx="1"/>
          </p:nvPr>
        </p:nvSpPr>
        <p:spPr>
          <a:xfrm>
            <a:off x="533400" y="1657350"/>
            <a:ext cx="4572000" cy="4286250"/>
          </a:xfrm>
        </p:spPr>
        <p:txBody>
          <a:bodyPr rtlCol="0">
            <a:normAutofit fontScale="92500" lnSpcReduction="2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В структуре </a:t>
            </a:r>
            <a:r>
              <a:rPr lang="en-US" dirty="0"/>
              <a:t>Case </a:t>
            </a:r>
            <a:r>
              <a:rPr lang="ru-RU" dirty="0"/>
              <a:t>можно задать вариант по умолчанию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Если вы определили варианты </a:t>
            </a:r>
            <a:r>
              <a:rPr lang="en-US" dirty="0"/>
              <a:t>1, 2 </a:t>
            </a:r>
            <a:r>
              <a:rPr lang="ru-RU" dirty="0"/>
              <a:t>и </a:t>
            </a:r>
            <a:r>
              <a:rPr lang="en-US" dirty="0"/>
              <a:t>3, </a:t>
            </a:r>
            <a:r>
              <a:rPr lang="ru-RU" dirty="0"/>
              <a:t>а поступило значение 4 структура </a:t>
            </a:r>
            <a:r>
              <a:rPr lang="en-US" dirty="0"/>
              <a:t>Case </a:t>
            </a:r>
            <a:r>
              <a:rPr lang="ru-RU" dirty="0"/>
              <a:t>выполняет вариант по умолчанию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Щелкните правой кнопкой по границе структуры </a:t>
            </a:r>
            <a:r>
              <a:rPr lang="en-US" dirty="0"/>
              <a:t>Case</a:t>
            </a:r>
            <a:r>
              <a:rPr lang="ru-RU" dirty="0"/>
              <a:t>, для того , чтобы добавить,</a:t>
            </a:r>
            <a:r>
              <a:rPr lang="en-US" dirty="0"/>
              <a:t> </a:t>
            </a:r>
            <a:r>
              <a:rPr lang="ru-RU" dirty="0"/>
              <a:t>удалить, продублировать или переупорядочить варианты и выбрать вариант по умолчанию</a:t>
            </a:r>
            <a:endParaRPr lang="en-US" dirty="0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I. </a:t>
            </a:r>
            <a:r>
              <a:rPr lang="ru-RU" dirty="0"/>
              <a:t>Структуры </a:t>
            </a:r>
            <a:r>
              <a:rPr lang="en-US" dirty="0"/>
              <a:t>Case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входные и выходные туннели</a:t>
            </a:r>
            <a:endParaRPr lang="en-US" dirty="0"/>
          </a:p>
        </p:txBody>
      </p:sp>
      <p:sp>
        <p:nvSpPr>
          <p:cNvPr id="234499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343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Вы можете создавать множество входных и выходных туннелей</a:t>
            </a:r>
            <a:endParaRPr lang="en-US" dirty="0"/>
          </a:p>
          <a:p>
            <a:pPr lvl="1" eaLnBrk="1" hangingPunct="1"/>
            <a:r>
              <a:rPr lang="ru-RU" dirty="0"/>
              <a:t>Входы доступны для всех необходимых вариантов</a:t>
            </a:r>
            <a:endParaRPr lang="en-US" dirty="0"/>
          </a:p>
          <a:p>
            <a:pPr lvl="1" eaLnBrk="1" hangingPunct="1"/>
            <a:r>
              <a:rPr lang="ru-RU" dirty="0"/>
              <a:t>Каждый выходной туннель  должен быть определен в каждом варианте</a:t>
            </a:r>
            <a:endParaRPr lang="en-US" dirty="0"/>
          </a:p>
        </p:txBody>
      </p:sp>
      <p:pic>
        <p:nvPicPr>
          <p:cNvPr id="234500" name="Picture 6" descr="loc_missing_art_imagefile_Tunnel i/o bd"/>
          <p:cNvPicPr>
            <a:picLocks noChangeAspect="1" noChangeArrowheads="1"/>
          </p:cNvPicPr>
          <p:nvPr/>
        </p:nvPicPr>
        <p:blipFill>
          <a:blip r:embed="rId3"/>
          <a:srcRect l="20787" t="40666" r="18539" b="24667"/>
          <a:stretch>
            <a:fillRect/>
          </a:stretch>
        </p:blipFill>
        <p:spPr bwMode="auto">
          <a:xfrm>
            <a:off x="3276600" y="3536234"/>
            <a:ext cx="5410200" cy="260475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Rectangle 22"/>
          <p:cNvSpPr>
            <a:spLocks noGrp="1" noChangeArrowheads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I. </a:t>
            </a:r>
            <a:r>
              <a:rPr lang="ru-RU" sz="3200" dirty="0"/>
              <a:t>Структуры </a:t>
            </a:r>
            <a:r>
              <a:rPr lang="en-US" sz="3200" dirty="0"/>
              <a:t>Case</a:t>
            </a:r>
            <a:r>
              <a:rPr lang="ru-RU" sz="3200" dirty="0"/>
              <a:t> </a:t>
            </a:r>
            <a:r>
              <a:rPr lang="en-US" sz="3200" dirty="0"/>
              <a:t>– Use Default if Unwired</a:t>
            </a:r>
            <a:r>
              <a:rPr lang="ru-RU" sz="3200" dirty="0"/>
              <a:t> </a:t>
            </a:r>
            <a:r>
              <a:rPr lang="ru-RU" sz="2800" dirty="0"/>
              <a:t>(использовать значение по умолчанию, если не подключен)</a:t>
            </a:r>
            <a:endParaRPr lang="en-US" sz="2800" dirty="0"/>
          </a:p>
        </p:txBody>
      </p:sp>
      <p:sp>
        <p:nvSpPr>
          <p:cNvPr id="71683" name="Rectangle 23"/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229600" cy="4038600"/>
          </a:xfrm>
        </p:spPr>
        <p:txBody>
          <a:bodyPr rtlCol="0">
            <a:normAutofit fontScale="925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dirty="0"/>
              <a:t>Значения по умолчанию</a:t>
            </a:r>
            <a:r>
              <a:rPr lang="en-US" dirty="0"/>
              <a:t>: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dirty="0"/>
              <a:t>Избегайте использование </a:t>
            </a:r>
            <a:r>
              <a:rPr lang="en-US" b="1" dirty="0"/>
              <a:t>Use Default If Unwired</a:t>
            </a:r>
            <a:r>
              <a:rPr lang="en-US" dirty="0"/>
              <a:t> </a:t>
            </a:r>
            <a:r>
              <a:rPr lang="ru-RU" dirty="0"/>
              <a:t>для туннелей структуры </a:t>
            </a:r>
            <a:r>
              <a:rPr lang="en-US" dirty="0"/>
              <a:t>Case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Усложняет код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Затрудняет отладку кода</a:t>
            </a:r>
            <a:endParaRPr lang="en-US" dirty="0"/>
          </a:p>
        </p:txBody>
      </p:sp>
      <p:graphicFrame>
        <p:nvGraphicFramePr>
          <p:cNvPr id="314389" name="Group 21"/>
          <p:cNvGraphicFramePr>
            <a:graphicFrameLocks noGrp="1"/>
          </p:cNvGraphicFramePr>
          <p:nvPr/>
        </p:nvGraphicFramePr>
        <p:xfrm>
          <a:off x="4800600" y="1600200"/>
          <a:ext cx="3886200" cy="2184400"/>
        </p:xfrm>
        <a:graphic>
          <a:graphicData uri="http://schemas.openxmlformats.org/drawingml/2006/table">
            <a:tbl>
              <a:tblPr/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Data Type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Default 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Numeric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Boolean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FALSE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6100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String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Empty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Rectangle 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I. </a:t>
            </a:r>
            <a:r>
              <a:rPr lang="ru-RU" dirty="0"/>
              <a:t>Структуры </a:t>
            </a:r>
            <a:r>
              <a:rPr lang="en-US" dirty="0"/>
              <a:t>Case</a:t>
            </a:r>
            <a:r>
              <a:rPr lang="ru-RU" dirty="0"/>
              <a:t> </a:t>
            </a:r>
            <a:r>
              <a:rPr lang="en-US" dirty="0"/>
              <a:t>– Boolean</a:t>
            </a:r>
          </a:p>
        </p:txBody>
      </p:sp>
      <p:sp>
        <p:nvSpPr>
          <p:cNvPr id="236547" name="Rectangle 2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Булевский вход создает два варианта</a:t>
            </a:r>
            <a:r>
              <a:rPr lang="en-US" dirty="0"/>
              <a:t>: True and False</a:t>
            </a:r>
          </a:p>
        </p:txBody>
      </p:sp>
      <p:pic>
        <p:nvPicPr>
          <p:cNvPr id="236548" name="Picture 4" descr="boolcas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2209800"/>
            <a:ext cx="6272213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60438"/>
          </a:xfrm>
        </p:spPr>
        <p:txBody>
          <a:bodyPr/>
          <a:lstStyle/>
          <a:p>
            <a:pPr eaLnBrk="1" hangingPunct="1"/>
            <a:r>
              <a:rPr lang="en-US" dirty="0"/>
              <a:t>I. </a:t>
            </a:r>
            <a:r>
              <a:rPr lang="ru-RU" dirty="0"/>
              <a:t>Структуры </a:t>
            </a:r>
            <a:r>
              <a:rPr lang="en-US" dirty="0"/>
              <a:t>Case</a:t>
            </a:r>
            <a:r>
              <a:rPr lang="ru-RU" dirty="0"/>
              <a:t> </a:t>
            </a:r>
            <a:r>
              <a:rPr lang="en-US" dirty="0"/>
              <a:t>– Integer</a:t>
            </a:r>
          </a:p>
        </p:txBody>
      </p:sp>
      <p:sp>
        <p:nvSpPr>
          <p:cNvPr id="237571" name="Rectangle 9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По мере необходимости добавляйте вариант для каждого значения </a:t>
            </a:r>
            <a:r>
              <a:rPr lang="en-US" dirty="0"/>
              <a:t>integer</a:t>
            </a:r>
          </a:p>
          <a:p>
            <a:pPr lvl="1" eaLnBrk="1" hangingPunct="1"/>
            <a:r>
              <a:rPr lang="ru-RU" dirty="0"/>
              <a:t>Целые значения, для которых не определен вариант, используют вариант по умолчанию</a:t>
            </a:r>
            <a:endParaRPr lang="en-US" dirty="0"/>
          </a:p>
        </p:txBody>
      </p:sp>
      <p:pic>
        <p:nvPicPr>
          <p:cNvPr id="237572" name="Picture 1" descr="intcas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3035520"/>
            <a:ext cx="4648200" cy="3093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Состав </a:t>
            </a:r>
            <a:r>
              <a:rPr lang="en-US" dirty="0"/>
              <a:t>VI</a:t>
            </a:r>
          </a:p>
        </p:txBody>
      </p:sp>
      <p:sp>
        <p:nvSpPr>
          <p:cNvPr id="921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648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/>
              <a:t>LabVIEW </a:t>
            </a:r>
            <a:r>
              <a:rPr lang="ru-RU" dirty="0"/>
              <a:t> </a:t>
            </a:r>
            <a:r>
              <a:rPr lang="en-US" dirty="0"/>
              <a:t>VI</a:t>
            </a:r>
            <a:r>
              <a:rPr lang="ru-RU" dirty="0"/>
              <a:t> состоят из трех основных компонентов</a:t>
            </a:r>
            <a:r>
              <a:rPr lang="en-US" dirty="0"/>
              <a:t>:</a:t>
            </a:r>
          </a:p>
          <a:p>
            <a:pPr marL="0" indent="0" eaLnBrk="1" hangingPunct="1">
              <a:buFontTx/>
              <a:buNone/>
            </a:pPr>
            <a:r>
              <a:rPr lang="en-US" dirty="0"/>
              <a:t>1. </a:t>
            </a:r>
            <a:r>
              <a:rPr lang="ru-RU" sz="2600" dirty="0"/>
              <a:t>Лицевой панели</a:t>
            </a:r>
            <a:r>
              <a:rPr lang="en-US" sz="2600" dirty="0"/>
              <a:t> </a:t>
            </a:r>
            <a:r>
              <a:rPr lang="ru-RU" sz="2600" dirty="0"/>
              <a:t>	</a:t>
            </a:r>
            <a:r>
              <a:rPr lang="en-US" sz="2600" dirty="0"/>
              <a:t>2. </a:t>
            </a:r>
            <a:r>
              <a:rPr lang="ru-RU" sz="2600" dirty="0"/>
              <a:t>Блок-диаграммы</a:t>
            </a:r>
            <a:r>
              <a:rPr lang="en-US" sz="2600" dirty="0"/>
              <a:t> </a:t>
            </a:r>
            <a:r>
              <a:rPr lang="ru-RU" sz="2600" dirty="0"/>
              <a:t>	</a:t>
            </a:r>
            <a:r>
              <a:rPr lang="en-US" sz="2600" dirty="0"/>
              <a:t>3. </a:t>
            </a:r>
            <a:r>
              <a:rPr lang="ru-RU" sz="2600" dirty="0"/>
              <a:t>Иконки/Панели подключения</a:t>
            </a:r>
            <a:endParaRPr lang="en-US" sz="2600" dirty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B0D1119-897A-4553-A47C-B162184C4E54}" type="slidenum">
              <a:rPr lang="en-US" b="1">
                <a:solidFill>
                  <a:srgbClr val="FFFFFF"/>
                </a:solidFill>
              </a:rPr>
              <a:pPr algn="ctr" eaLnBrk="0" hangingPunct="0"/>
              <a:t>16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92165" name="Picture 1" descr="addsubf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3124200"/>
            <a:ext cx="3957788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6" name="Picture 2" descr="addsubbd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86200" y="2743200"/>
            <a:ext cx="4495800" cy="308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182562"/>
            <a:ext cx="8229600" cy="960438"/>
          </a:xfrm>
        </p:spPr>
        <p:txBody>
          <a:bodyPr/>
          <a:lstStyle/>
          <a:p>
            <a:pPr eaLnBrk="1" hangingPunct="1"/>
            <a:r>
              <a:rPr lang="en-US" dirty="0"/>
              <a:t>I. </a:t>
            </a:r>
            <a:r>
              <a:rPr lang="ru-RU" dirty="0"/>
              <a:t>Структуры </a:t>
            </a:r>
            <a:r>
              <a:rPr lang="en-US" dirty="0"/>
              <a:t>Case</a:t>
            </a:r>
            <a:r>
              <a:rPr lang="ru-RU" dirty="0"/>
              <a:t> </a:t>
            </a:r>
            <a:r>
              <a:rPr lang="en-US" dirty="0"/>
              <a:t>– String</a:t>
            </a:r>
          </a:p>
        </p:txBody>
      </p:sp>
      <p:sp>
        <p:nvSpPr>
          <p:cNvPr id="238595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По мере необходимости добавляйте вариант для каждого значения </a:t>
            </a:r>
            <a:r>
              <a:rPr lang="en-US" dirty="0"/>
              <a:t>string </a:t>
            </a:r>
          </a:p>
          <a:p>
            <a:pPr lvl="1" eaLnBrk="1" hangingPunct="1"/>
            <a:r>
              <a:rPr lang="ru-RU" dirty="0"/>
              <a:t>Значения строк, для которых не определен вариант, используют вариант по умолчанию</a:t>
            </a:r>
            <a:endParaRPr lang="en-US" dirty="0"/>
          </a:p>
        </p:txBody>
      </p:sp>
      <p:pic>
        <p:nvPicPr>
          <p:cNvPr id="238596" name="Picture 4" descr="stringcas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3106903"/>
            <a:ext cx="4854575" cy="29890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960438"/>
          </a:xfrm>
        </p:spPr>
        <p:txBody>
          <a:bodyPr/>
          <a:lstStyle/>
          <a:p>
            <a:pPr eaLnBrk="1" hangingPunct="1"/>
            <a:r>
              <a:rPr lang="en-US" dirty="0"/>
              <a:t>I. </a:t>
            </a:r>
            <a:r>
              <a:rPr lang="ru-RU" dirty="0"/>
              <a:t>Структуры </a:t>
            </a:r>
            <a:r>
              <a:rPr lang="en-US" dirty="0"/>
              <a:t>Case – Enum</a:t>
            </a:r>
          </a:p>
        </p:txBody>
      </p:sp>
      <p:sp>
        <p:nvSpPr>
          <p:cNvPr id="239619" name="Rectangle 8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077200" cy="4286250"/>
          </a:xfrm>
        </p:spPr>
        <p:txBody>
          <a:bodyPr/>
          <a:lstStyle/>
          <a:p>
            <a:pPr lvl="1" eaLnBrk="1" hangingPunct="1"/>
            <a:r>
              <a:rPr lang="ru-RU" dirty="0"/>
              <a:t>Дают пользователю список элементов, из которого выбираются варианты</a:t>
            </a:r>
            <a:endParaRPr lang="en-US" dirty="0"/>
          </a:p>
          <a:p>
            <a:pPr lvl="1" eaLnBrk="1" hangingPunct="1"/>
            <a:r>
              <a:rPr lang="ru-RU" dirty="0"/>
              <a:t>В переключателе селектора выбора отображаются варианты для каждого значения элемента управления типа </a:t>
            </a:r>
            <a:r>
              <a:rPr lang="en-US" dirty="0"/>
              <a:t>Enum</a:t>
            </a:r>
          </a:p>
        </p:txBody>
      </p:sp>
      <p:pic>
        <p:nvPicPr>
          <p:cNvPr id="239620" name="Picture 4" descr="enumcas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54300" y="3124200"/>
            <a:ext cx="5118100" cy="3049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10600" cy="1143000"/>
          </a:xfrm>
        </p:spPr>
        <p:txBody>
          <a:bodyPr/>
          <a:lstStyle/>
          <a:p>
            <a:pPr eaLnBrk="1" hangingPunct="1"/>
            <a:r>
              <a:rPr lang="en-US" sz="3200" dirty="0"/>
              <a:t>I. </a:t>
            </a:r>
            <a:r>
              <a:rPr lang="ru-RU" sz="3200" dirty="0"/>
              <a:t>Структуры </a:t>
            </a:r>
            <a:r>
              <a:rPr lang="en-US" sz="3200" dirty="0"/>
              <a:t>Case – </a:t>
            </a:r>
            <a:r>
              <a:rPr lang="ru-RU" sz="3200" dirty="0"/>
              <a:t>Контроль и обработка ошибок</a:t>
            </a:r>
            <a:endParaRPr lang="en-US" sz="3200" dirty="0"/>
          </a:p>
        </p:txBody>
      </p:sp>
      <p:sp>
        <p:nvSpPr>
          <p:cNvPr id="24064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8077200" cy="4429125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Используйте в </a:t>
            </a:r>
            <a:r>
              <a:rPr lang="en-US" dirty="0"/>
              <a:t>VI </a:t>
            </a:r>
            <a:r>
              <a:rPr lang="ru-RU" dirty="0"/>
              <a:t>структуры </a:t>
            </a:r>
            <a:r>
              <a:rPr lang="en-US" dirty="0"/>
              <a:t>Case </a:t>
            </a:r>
            <a:r>
              <a:rPr lang="ru-RU" dirty="0"/>
              <a:t>для того, чтобы код выполнялся, если ошибок нет, и не выполнялся – при обнаружении ошибки</a:t>
            </a:r>
            <a:endParaRPr lang="en-US" dirty="0"/>
          </a:p>
        </p:txBody>
      </p:sp>
      <p:pic>
        <p:nvPicPr>
          <p:cNvPr id="240644" name="Picture 10" descr="errorcaseb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4171950"/>
            <a:ext cx="4897438" cy="20002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240645" name="Picture 3" descr="errorcasea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8600" y="2998788"/>
            <a:ext cx="4572000" cy="1954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4-6</a:t>
            </a:r>
            <a:br>
              <a:rPr lang="en-US" dirty="0"/>
            </a:br>
            <a:r>
              <a:rPr lang="en-US" dirty="0"/>
              <a:t>Determine Warnings VI</a:t>
            </a:r>
          </a:p>
        </p:txBody>
      </p:sp>
      <p:sp>
        <p:nvSpPr>
          <p:cNvPr id="241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Модифицируйте </a:t>
            </a:r>
            <a:r>
              <a:rPr lang="en-US" dirty="0"/>
              <a:t>VI</a:t>
            </a:r>
            <a:r>
              <a:rPr lang="ru-RU" dirty="0"/>
              <a:t>, чтобы</a:t>
            </a:r>
            <a:r>
              <a:rPr lang="en-US" dirty="0"/>
              <a:t> </a:t>
            </a:r>
            <a:r>
              <a:rPr lang="ru-RU" dirty="0"/>
              <a:t>использовать структуру </a:t>
            </a:r>
            <a:r>
              <a:rPr lang="en-US" dirty="0"/>
              <a:t>Case </a:t>
            </a:r>
            <a:r>
              <a:rPr lang="ru-RU" dirty="0"/>
              <a:t>для принятия решения в программе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4-6</a:t>
            </a:r>
            <a:br>
              <a:rPr lang="en-US" dirty="0"/>
            </a:br>
            <a:r>
              <a:rPr lang="en-US" dirty="0"/>
              <a:t>Determine Warnings VI</a:t>
            </a:r>
          </a:p>
        </p:txBody>
      </p:sp>
      <p:sp>
        <p:nvSpPr>
          <p:cNvPr id="242691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Что будет, если все значения равны </a:t>
            </a:r>
            <a:r>
              <a:rPr lang="en-US" dirty="0"/>
              <a:t>10? </a:t>
            </a:r>
            <a:r>
              <a:rPr lang="ru-RU" dirty="0"/>
              <a:t>Как можно это разрешить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243715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" charset="0"/>
              <a:buAutoNum type="arabicPeriod"/>
            </a:pPr>
            <a:r>
              <a:rPr lang="ru-RU" dirty="0"/>
              <a:t>Что позволяет отличить на блок-диаграмме элемент управления от элемента индикации</a:t>
            </a:r>
            <a:r>
              <a:rPr lang="en-US" dirty="0"/>
              <a:t>?</a:t>
            </a:r>
          </a:p>
          <a:p>
            <a:pPr marL="728663" lvl="1" indent="-495300" eaLnBrk="1" hangingPunct="1">
              <a:buFontTx/>
              <a:buAutoNum type="alphaLcParenR"/>
            </a:pPr>
            <a:r>
              <a:rPr lang="en-US" dirty="0"/>
              <a:t>Caption</a:t>
            </a:r>
            <a:r>
              <a:rPr lang="ru-RU" dirty="0"/>
              <a:t> (Название)</a:t>
            </a:r>
            <a:endParaRPr lang="en-US" dirty="0"/>
          </a:p>
          <a:p>
            <a:pPr marL="728663" lvl="1" indent="-495300" eaLnBrk="1" hangingPunct="1">
              <a:buFontTx/>
              <a:buAutoNum type="alphaLcParenR"/>
            </a:pPr>
            <a:r>
              <a:rPr lang="en-US" dirty="0"/>
              <a:t>Location</a:t>
            </a:r>
            <a:r>
              <a:rPr lang="ru-RU" dirty="0"/>
              <a:t> (Положение)</a:t>
            </a:r>
            <a:endParaRPr lang="en-US" dirty="0"/>
          </a:p>
          <a:p>
            <a:pPr marL="728663" lvl="1" indent="-495300" eaLnBrk="1" hangingPunct="1">
              <a:buFontTx/>
              <a:buAutoNum type="alphaLcParenR"/>
            </a:pPr>
            <a:r>
              <a:rPr lang="en-US" dirty="0"/>
              <a:t>Label</a:t>
            </a:r>
            <a:r>
              <a:rPr lang="ru-RU" dirty="0"/>
              <a:t> (Метка)</a:t>
            </a:r>
            <a:endParaRPr lang="en-US" dirty="0"/>
          </a:p>
          <a:p>
            <a:pPr marL="728663" lvl="1" indent="-495300" eaLnBrk="1" hangingPunct="1">
              <a:buFontTx/>
              <a:buAutoNum type="alphaLcParenR"/>
            </a:pPr>
            <a:r>
              <a:rPr lang="en-US" dirty="0"/>
              <a:t>Value</a:t>
            </a:r>
            <a:r>
              <a:rPr lang="ru-RU" dirty="0"/>
              <a:t> (Значение)</a:t>
            </a:r>
            <a:endParaRPr lang="en-US" dirty="0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38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244739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" charset="0"/>
              <a:buAutoNum type="arabicPeriod"/>
            </a:pPr>
            <a:r>
              <a:rPr lang="ru-RU" dirty="0"/>
              <a:t>Что позволяет отличить на блок-диаграмме элемент управления от элемента индикации</a:t>
            </a:r>
            <a:r>
              <a:rPr lang="en-US" dirty="0"/>
              <a:t>?</a:t>
            </a:r>
          </a:p>
          <a:p>
            <a:pPr marL="728663" lvl="1" indent="-495300" eaLnBrk="1" hangingPunct="1">
              <a:buFontTx/>
              <a:buAutoNum type="alphaLcParenR"/>
            </a:pPr>
            <a:r>
              <a:rPr lang="en-US" dirty="0"/>
              <a:t>Caption</a:t>
            </a:r>
            <a:r>
              <a:rPr lang="ru-RU" dirty="0"/>
              <a:t> (Название)</a:t>
            </a:r>
            <a:endParaRPr lang="en-US" dirty="0"/>
          </a:p>
          <a:p>
            <a:pPr marL="728663" lvl="1" indent="-495300" eaLnBrk="1" hangingPunct="1">
              <a:buFontTx/>
              <a:buAutoNum type="alphaLcParenR"/>
            </a:pPr>
            <a:r>
              <a:rPr lang="en-US" dirty="0"/>
              <a:t>Location</a:t>
            </a:r>
            <a:r>
              <a:rPr lang="ru-RU" dirty="0"/>
              <a:t> (Положение)</a:t>
            </a:r>
            <a:endParaRPr lang="en-US" dirty="0"/>
          </a:p>
          <a:p>
            <a:pPr marL="728663" lvl="1" indent="-495300" eaLnBrk="1" hangingPunct="1">
              <a:buFontTx/>
              <a:buAutoNum type="alphaLcParenR"/>
            </a:pPr>
            <a:r>
              <a:rPr lang="en-US" b="1" dirty="0"/>
              <a:t>Label</a:t>
            </a:r>
            <a:r>
              <a:rPr lang="ru-RU" b="1" dirty="0"/>
              <a:t> (Метка)</a:t>
            </a:r>
            <a:endParaRPr lang="en-US" b="1" dirty="0"/>
          </a:p>
          <a:p>
            <a:pPr marL="728663" lvl="1" indent="-495300" eaLnBrk="1" hangingPunct="1">
              <a:buFontTx/>
              <a:buAutoNum type="alphaLcParenR"/>
            </a:pPr>
            <a:r>
              <a:rPr lang="en-US" dirty="0"/>
              <a:t>Value</a:t>
            </a:r>
            <a:r>
              <a:rPr lang="ru-RU" dirty="0"/>
              <a:t> (Значение)</a:t>
            </a:r>
            <a:endParaRPr lang="en-US" dirty="0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6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245763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 startAt="2"/>
            </a:pPr>
            <a:r>
              <a:rPr lang="ru-RU" dirty="0"/>
              <a:t>Какая структура должна выполняться по крайней мере один раз</a:t>
            </a:r>
            <a:r>
              <a:rPr lang="en-US" dirty="0"/>
              <a:t>?</a:t>
            </a:r>
          </a:p>
          <a:p>
            <a:pPr marL="728663" lvl="1" indent="-495300" eaLnBrk="1" hangingPunct="1">
              <a:buFontTx/>
              <a:buAutoNum type="alphaLcParenR"/>
            </a:pPr>
            <a:r>
              <a:rPr lang="en-US" dirty="0"/>
              <a:t>While Loop</a:t>
            </a:r>
          </a:p>
          <a:p>
            <a:pPr marL="728663" lvl="1" indent="-495300" eaLnBrk="1" hangingPunct="1">
              <a:buFontTx/>
              <a:buAutoNum type="alphaLcParenR"/>
            </a:pPr>
            <a:r>
              <a:rPr lang="en-US" dirty="0"/>
              <a:t>For Loop</a:t>
            </a: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11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246787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 startAt="2"/>
            </a:pPr>
            <a:r>
              <a:rPr lang="ru-RU" dirty="0"/>
              <a:t>Какая структура должна выполняться по крайней мере один раз</a:t>
            </a:r>
            <a:r>
              <a:rPr lang="en-US" dirty="0"/>
              <a:t>?</a:t>
            </a:r>
          </a:p>
          <a:p>
            <a:pPr marL="728663" lvl="1" indent="-495300" eaLnBrk="1" hangingPunct="1">
              <a:buFontTx/>
              <a:buAutoNum type="alphaLcParenR"/>
            </a:pPr>
            <a:r>
              <a:rPr lang="en-US" b="1" dirty="0"/>
              <a:t>While Loop</a:t>
            </a:r>
          </a:p>
          <a:p>
            <a:pPr marL="728663" lvl="1" indent="-495300" eaLnBrk="1" hangingPunct="1">
              <a:buFontTx/>
              <a:buAutoNum type="alphaLcParenR"/>
            </a:pPr>
            <a:r>
              <a:rPr lang="en-US" dirty="0"/>
              <a:t>For Loop</a:t>
            </a: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2478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0988" indent="-280988" eaLnBrk="1" hangingPunct="1">
              <a:buFontTx/>
              <a:buAutoNum type="arabicPeriod" startAt="3"/>
            </a:pPr>
            <a:r>
              <a:rPr lang="ru-RU" sz="2600" dirty="0"/>
              <a:t>Какой объект доступен только на блок-диаграмме</a:t>
            </a:r>
            <a:r>
              <a:rPr lang="en-US" sz="2600" dirty="0"/>
              <a:t>?</a:t>
            </a:r>
          </a:p>
          <a:p>
            <a:pPr marL="742950" lvl="1" indent="-461963" eaLnBrk="1" hangingPunct="1">
              <a:buFontTx/>
              <a:buAutoNum type="alphaLcParenR"/>
            </a:pPr>
            <a:r>
              <a:rPr lang="en-US" dirty="0"/>
              <a:t>Control</a:t>
            </a:r>
            <a:r>
              <a:rPr lang="ru-RU" dirty="0"/>
              <a:t> (Элемент управления)</a:t>
            </a:r>
            <a:endParaRPr lang="en-US" dirty="0"/>
          </a:p>
          <a:p>
            <a:pPr marL="742950" lvl="1" indent="-461963" eaLnBrk="1" hangingPunct="1">
              <a:buFontTx/>
              <a:buAutoNum type="alphaLcParenR"/>
            </a:pPr>
            <a:r>
              <a:rPr lang="en-US" dirty="0"/>
              <a:t>Constant</a:t>
            </a:r>
            <a:r>
              <a:rPr lang="ru-RU" dirty="0"/>
              <a:t> (Константа)</a:t>
            </a:r>
            <a:endParaRPr lang="en-US" dirty="0"/>
          </a:p>
          <a:p>
            <a:pPr marL="742950" lvl="1" indent="-461963" eaLnBrk="1" hangingPunct="1">
              <a:buFontTx/>
              <a:buAutoNum type="alphaLcParenR"/>
            </a:pPr>
            <a:r>
              <a:rPr lang="en-US" dirty="0"/>
              <a:t>Indicator</a:t>
            </a:r>
            <a:r>
              <a:rPr lang="ru-RU" dirty="0"/>
              <a:t> (Элемент индикации)</a:t>
            </a:r>
            <a:endParaRPr lang="en-US" dirty="0"/>
          </a:p>
          <a:p>
            <a:pPr marL="742950" lvl="1" indent="-461963" eaLnBrk="1" hangingPunct="1">
              <a:buFontTx/>
              <a:buAutoNum type="alphaLcParenR"/>
            </a:pPr>
            <a:r>
              <a:rPr lang="en-US" dirty="0"/>
              <a:t>Connector Pane</a:t>
            </a:r>
            <a:r>
              <a:rPr lang="ru-RU" dirty="0"/>
              <a:t> (Панель подключения)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Состав </a:t>
            </a:r>
            <a:r>
              <a:rPr lang="en-US" dirty="0"/>
              <a:t>VI</a:t>
            </a:r>
            <a:r>
              <a:rPr lang="ru-RU" dirty="0"/>
              <a:t> </a:t>
            </a:r>
            <a:r>
              <a:rPr lang="en-US" dirty="0"/>
              <a:t>– Front Panel</a:t>
            </a:r>
          </a:p>
        </p:txBody>
      </p:sp>
      <p:sp>
        <p:nvSpPr>
          <p:cNvPr id="931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3733800"/>
            <a:ext cx="4495800" cy="1905000"/>
          </a:xfrm>
        </p:spPr>
        <p:txBody>
          <a:bodyPr/>
          <a:lstStyle/>
          <a:p>
            <a:pPr marL="0" lvl="1" indent="0" eaLnBrk="1" hangingPunct="1">
              <a:buFont typeface="Arial" charset="0"/>
              <a:buNone/>
            </a:pPr>
            <a:r>
              <a:rPr lang="ru-RU" dirty="0"/>
              <a:t>Лицевая панель состоит из элементов управления </a:t>
            </a:r>
            <a:r>
              <a:rPr lang="en-US" dirty="0"/>
              <a:t>(</a:t>
            </a:r>
            <a:r>
              <a:rPr lang="ru-RU" dirty="0"/>
              <a:t>входы</a:t>
            </a:r>
            <a:r>
              <a:rPr lang="en-US" dirty="0"/>
              <a:t>) </a:t>
            </a:r>
            <a:r>
              <a:rPr lang="ru-RU" dirty="0"/>
              <a:t>и элементов индикации </a:t>
            </a:r>
            <a:r>
              <a:rPr lang="en-US" dirty="0"/>
              <a:t>(</a:t>
            </a:r>
            <a:r>
              <a:rPr lang="ru-RU" dirty="0"/>
              <a:t>выходы</a:t>
            </a:r>
            <a:r>
              <a:rPr lang="en-US" dirty="0"/>
              <a:t>)</a:t>
            </a:r>
          </a:p>
        </p:txBody>
      </p:sp>
      <p:sp>
        <p:nvSpPr>
          <p:cNvPr id="931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DF05FEB-A6EF-412D-8D75-3A0FDDE70598}" type="slidenum">
              <a:rPr lang="en-US" b="1">
                <a:solidFill>
                  <a:srgbClr val="FFFFFF"/>
                </a:solidFill>
              </a:rPr>
              <a:pPr algn="ctr" eaLnBrk="0" hangingPunct="0"/>
              <a:t>17</a:t>
            </a:fld>
            <a:endParaRPr lang="en-US" b="1">
              <a:solidFill>
                <a:srgbClr val="FFFFFF"/>
              </a:solidFill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609600" y="1676400"/>
          <a:ext cx="7759336" cy="113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3190" name="Picture 1" descr="Using Temp FP.bmp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806696" y="3352800"/>
            <a:ext cx="4165854" cy="270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2488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280988" indent="-280988" eaLnBrk="1" hangingPunct="1">
              <a:buFontTx/>
              <a:buAutoNum type="arabicPeriod" startAt="3"/>
            </a:pPr>
            <a:r>
              <a:rPr lang="ru-RU" sz="2600" dirty="0"/>
              <a:t>Какой объект доступен только на блок-диаграмме</a:t>
            </a:r>
            <a:r>
              <a:rPr lang="en-US" sz="2600" dirty="0"/>
              <a:t>?</a:t>
            </a:r>
          </a:p>
          <a:p>
            <a:pPr marL="742950" lvl="1" indent="-461963" eaLnBrk="1" hangingPunct="1">
              <a:buFontTx/>
              <a:buAutoNum type="alphaLcParenR"/>
            </a:pPr>
            <a:r>
              <a:rPr lang="en-US" dirty="0"/>
              <a:t>Control</a:t>
            </a:r>
            <a:r>
              <a:rPr lang="ru-RU" dirty="0"/>
              <a:t> (Элемент управления)</a:t>
            </a:r>
            <a:endParaRPr lang="en-US" dirty="0"/>
          </a:p>
          <a:p>
            <a:pPr marL="742950" lvl="1" indent="-461963" eaLnBrk="1" hangingPunct="1">
              <a:buFontTx/>
              <a:buAutoNum type="alphaLcParenR"/>
            </a:pPr>
            <a:r>
              <a:rPr lang="en-US" b="1" dirty="0"/>
              <a:t>Constant</a:t>
            </a:r>
            <a:r>
              <a:rPr lang="ru-RU" b="1" dirty="0"/>
              <a:t> (Константа)</a:t>
            </a:r>
            <a:endParaRPr lang="en-US" b="1" dirty="0"/>
          </a:p>
          <a:p>
            <a:pPr marL="742950" lvl="1" indent="-461963" eaLnBrk="1" hangingPunct="1">
              <a:buFontTx/>
              <a:buAutoNum type="alphaLcParenR"/>
            </a:pPr>
            <a:r>
              <a:rPr lang="en-US" dirty="0"/>
              <a:t>Indicator</a:t>
            </a:r>
            <a:r>
              <a:rPr lang="ru-RU" dirty="0"/>
              <a:t> (Элемент индикации)</a:t>
            </a:r>
            <a:endParaRPr lang="en-US" dirty="0"/>
          </a:p>
          <a:p>
            <a:pPr marL="742950" lvl="1" indent="-461963" eaLnBrk="1" hangingPunct="1">
              <a:buFontTx/>
              <a:buAutoNum type="alphaLcParenR"/>
            </a:pPr>
            <a:r>
              <a:rPr lang="en-US" dirty="0"/>
              <a:t>Connector Pane</a:t>
            </a:r>
            <a:r>
              <a:rPr lang="ru-RU" dirty="0"/>
              <a:t> (Панель подключения)</a:t>
            </a:r>
            <a:endParaRPr lang="en-US" dirty="0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2498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/>
          <a:p>
            <a:pPr marL="341313" indent="-341313" eaLnBrk="1" hangingPunct="1">
              <a:buFontTx/>
              <a:buAutoNum type="arabicPeriod" startAt="4"/>
            </a:pPr>
            <a:r>
              <a:rPr lang="ru-RU" sz="2600" dirty="0"/>
              <a:t>Если вы щелкнули по булевскому элементу управления, какое его механическое действие является причиной изменения булевского значения из состояния </a:t>
            </a:r>
            <a:r>
              <a:rPr lang="en-US" sz="2600" dirty="0"/>
              <a:t>False </a:t>
            </a:r>
            <a:r>
              <a:rPr lang="ru-RU" sz="2600" dirty="0"/>
              <a:t>в состояние </a:t>
            </a:r>
            <a:r>
              <a:rPr lang="en-US" sz="2600" dirty="0"/>
              <a:t>True</a:t>
            </a:r>
            <a:r>
              <a:rPr lang="ru-RU" sz="2600" dirty="0"/>
              <a:t> и сохранения в состоянии </a:t>
            </a:r>
            <a:r>
              <a:rPr lang="en-US" sz="2600" dirty="0"/>
              <a:t>True</a:t>
            </a:r>
            <a:r>
              <a:rPr lang="ru-RU" sz="2600" dirty="0"/>
              <a:t>, пока вы не отпустите элемент управления и </a:t>
            </a:r>
            <a:r>
              <a:rPr lang="en-US" sz="2600" dirty="0"/>
              <a:t>LabVIEW </a:t>
            </a:r>
            <a:r>
              <a:rPr lang="ru-RU" sz="2600" dirty="0"/>
              <a:t>не прочтет этот значение</a:t>
            </a:r>
            <a:r>
              <a:rPr lang="en-US" sz="2600" dirty="0"/>
              <a:t>?</a:t>
            </a:r>
          </a:p>
          <a:p>
            <a:pPr marL="854075" lvl="1" indent="-512763" eaLnBrk="1" hangingPunct="1">
              <a:buFontTx/>
              <a:buAutoNum type="alphaLcParenR"/>
            </a:pPr>
            <a:r>
              <a:rPr lang="en-US" dirty="0"/>
              <a:t>Switch Until Released</a:t>
            </a:r>
          </a:p>
          <a:p>
            <a:pPr marL="854075" lvl="1" indent="-512763" eaLnBrk="1" hangingPunct="1">
              <a:buFontTx/>
              <a:buAutoNum type="alphaLcParenR"/>
            </a:pPr>
            <a:r>
              <a:rPr lang="en-US" dirty="0"/>
              <a:t>Switch When Released</a:t>
            </a:r>
          </a:p>
          <a:p>
            <a:pPr marL="854075" lvl="1" indent="-512763" eaLnBrk="1" hangingPunct="1">
              <a:buFontTx/>
              <a:buAutoNum type="alphaLcParenR"/>
            </a:pPr>
            <a:r>
              <a:rPr lang="en-US" dirty="0"/>
              <a:t>Latch Until Released</a:t>
            </a:r>
          </a:p>
          <a:p>
            <a:pPr marL="854075" lvl="1" indent="-512763" eaLnBrk="1" hangingPunct="1">
              <a:buFontTx/>
              <a:buAutoNum type="alphaLcParenR"/>
            </a:pPr>
            <a:r>
              <a:rPr lang="en-US" dirty="0"/>
              <a:t>Latch When Released</a:t>
            </a:r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8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25088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343400"/>
          </a:xfrm>
        </p:spPr>
        <p:txBody>
          <a:bodyPr/>
          <a:lstStyle/>
          <a:p>
            <a:pPr marL="341313" indent="-341313" eaLnBrk="1" hangingPunct="1">
              <a:buFontTx/>
              <a:buAutoNum type="arabicPeriod" startAt="4"/>
            </a:pPr>
            <a:r>
              <a:rPr lang="ru-RU" sz="2600" dirty="0"/>
              <a:t>Если вы щелкнули по булевскому элементу управления, какое его механическое действие является причиной изменения булевского значения из состояния </a:t>
            </a:r>
            <a:r>
              <a:rPr lang="en-US" sz="2600" dirty="0"/>
              <a:t>False </a:t>
            </a:r>
            <a:r>
              <a:rPr lang="ru-RU" sz="2600" dirty="0"/>
              <a:t>в состояние </a:t>
            </a:r>
            <a:r>
              <a:rPr lang="en-US" sz="2600" dirty="0"/>
              <a:t>True</a:t>
            </a:r>
            <a:r>
              <a:rPr lang="ru-RU" sz="2600" dirty="0"/>
              <a:t> и сохранения в состоянии </a:t>
            </a:r>
            <a:r>
              <a:rPr lang="en-US" sz="2600" dirty="0"/>
              <a:t>True</a:t>
            </a:r>
            <a:r>
              <a:rPr lang="ru-RU" sz="2600" dirty="0"/>
              <a:t>, пока вы не отпустите элемент управления и </a:t>
            </a:r>
            <a:r>
              <a:rPr lang="en-US" sz="2600" dirty="0"/>
              <a:t>LabVIEW </a:t>
            </a:r>
            <a:r>
              <a:rPr lang="ru-RU" sz="2600" dirty="0"/>
              <a:t>не прочтет этот значение</a:t>
            </a:r>
            <a:r>
              <a:rPr lang="en-US" sz="2600" dirty="0"/>
              <a:t>?</a:t>
            </a:r>
          </a:p>
          <a:p>
            <a:pPr marL="854075" lvl="1" indent="-512763" eaLnBrk="1" hangingPunct="1">
              <a:buFontTx/>
              <a:buAutoNum type="alphaLcParenR"/>
            </a:pPr>
            <a:r>
              <a:rPr lang="en-US" dirty="0"/>
              <a:t>Switch Until Released</a:t>
            </a:r>
          </a:p>
          <a:p>
            <a:pPr marL="854075" lvl="1" indent="-512763" eaLnBrk="1" hangingPunct="1">
              <a:buFontTx/>
              <a:buAutoNum type="alphaLcParenR"/>
            </a:pPr>
            <a:r>
              <a:rPr lang="en-US" dirty="0"/>
              <a:t>Switch When Released</a:t>
            </a:r>
          </a:p>
          <a:p>
            <a:pPr marL="854075" lvl="1" indent="-512763" eaLnBrk="1" hangingPunct="1">
              <a:buFontTx/>
              <a:buAutoNum type="alphaLcParenR"/>
            </a:pPr>
            <a:r>
              <a:rPr lang="en-US" b="1" dirty="0"/>
              <a:t>Latch Until Released</a:t>
            </a:r>
          </a:p>
          <a:p>
            <a:pPr marL="854075" lvl="1" indent="-512763" eaLnBrk="1" hangingPunct="1">
              <a:buFontTx/>
              <a:buAutoNum type="alphaLcParenR"/>
            </a:pPr>
            <a:r>
              <a:rPr lang="en-US" dirty="0"/>
              <a:t>Latch When Released</a:t>
            </a: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rtlCol="0">
            <a:normAutofit fontScale="90000"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lang="ru-RU" dirty="0"/>
              <a:t>Лекция </a:t>
            </a:r>
            <a:r>
              <a:rPr lang="en-US" dirty="0"/>
              <a:t>5</a:t>
            </a:r>
            <a:br>
              <a:rPr lang="en-US" dirty="0"/>
            </a:br>
            <a:r>
              <a:rPr lang="ru-RU" dirty="0"/>
              <a:t>Связываемые данные</a:t>
            </a:r>
            <a:endParaRPr lang="en-US" dirty="0"/>
          </a:p>
        </p:txBody>
      </p:sp>
      <p:sp>
        <p:nvSpPr>
          <p:cNvPr id="25190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Arrays</a:t>
            </a:r>
            <a:r>
              <a:rPr lang="ru-RU" dirty="0"/>
              <a:t> (массивы)</a:t>
            </a:r>
            <a:endParaRPr lang="en-US" dirty="0"/>
          </a:p>
          <a:p>
            <a:pPr eaLnBrk="1" hangingPunct="1"/>
            <a:r>
              <a:rPr lang="en-US" dirty="0"/>
              <a:t>Clusters</a:t>
            </a:r>
            <a:r>
              <a:rPr lang="ru-RU" dirty="0"/>
              <a:t> (кластеры)</a:t>
            </a:r>
            <a:endParaRPr lang="en-US" dirty="0"/>
          </a:p>
          <a:p>
            <a:pPr eaLnBrk="1" hangingPunct="1"/>
            <a:r>
              <a:rPr lang="en-US" dirty="0"/>
              <a:t>Type Definitions</a:t>
            </a:r>
            <a:r>
              <a:rPr lang="ru-RU" dirty="0"/>
              <a:t> (определители типа)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691825"/>
            <a:ext cx="1752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ТЕМЫ</a:t>
            </a: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11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84238"/>
          </a:xfrm>
        </p:spPr>
        <p:txBody>
          <a:bodyPr/>
          <a:lstStyle/>
          <a:p>
            <a:pPr eaLnBrk="1" hangingPunct="1"/>
            <a:r>
              <a:rPr lang="en-US" dirty="0"/>
              <a:t>A. Arrays</a:t>
            </a:r>
            <a:r>
              <a:rPr lang="ru-RU" dirty="0"/>
              <a:t> (Массивы)</a:t>
            </a:r>
            <a:endParaRPr lang="en-US" dirty="0"/>
          </a:p>
        </p:txBody>
      </p:sp>
      <p:sp>
        <p:nvSpPr>
          <p:cNvPr id="252931" name="Rectangle 12"/>
          <p:cNvSpPr>
            <a:spLocks noGrp="1" noChangeArrowheads="1"/>
          </p:cNvSpPr>
          <p:nvPr>
            <p:ph idx="1"/>
          </p:nvPr>
        </p:nvSpPr>
        <p:spPr>
          <a:xfrm>
            <a:off x="304800" y="1219200"/>
            <a:ext cx="8382000" cy="4648200"/>
          </a:xfrm>
        </p:spPr>
        <p:txBody>
          <a:bodyPr/>
          <a:lstStyle/>
          <a:p>
            <a:pPr lvl="1" eaLnBrk="1" hangingPunct="1"/>
            <a:r>
              <a:rPr lang="ru-RU" dirty="0"/>
              <a:t>Массивы состоят из элементов и характеризуются размерностью</a:t>
            </a:r>
            <a:endParaRPr lang="en-US" dirty="0"/>
          </a:p>
          <a:p>
            <a:pPr lvl="2" eaLnBrk="1" hangingPunct="1"/>
            <a:r>
              <a:rPr lang="ru-RU" dirty="0"/>
              <a:t>Элементы</a:t>
            </a:r>
            <a:r>
              <a:rPr lang="en-US" dirty="0"/>
              <a:t>: </a:t>
            </a:r>
            <a:r>
              <a:rPr lang="ru-RU" dirty="0"/>
              <a:t>данные, из которых состоит массив</a:t>
            </a:r>
            <a:endParaRPr lang="en-US" dirty="0"/>
          </a:p>
          <a:p>
            <a:pPr lvl="2" eaLnBrk="1" hangingPunct="1"/>
            <a:r>
              <a:rPr lang="ru-RU" dirty="0"/>
              <a:t>Размерность</a:t>
            </a:r>
            <a:r>
              <a:rPr lang="en-US" dirty="0"/>
              <a:t>: </a:t>
            </a:r>
            <a:r>
              <a:rPr lang="ru-RU" dirty="0"/>
              <a:t>длина, высота или глубина массива</a:t>
            </a:r>
            <a:endParaRPr lang="en-US" dirty="0"/>
          </a:p>
          <a:p>
            <a:pPr lvl="2" eaLnBrk="1" hangingPunct="1"/>
            <a:r>
              <a:rPr lang="ru-RU" dirty="0"/>
              <a:t>Массив может иметь одну или более </a:t>
            </a:r>
            <a:br>
              <a:rPr lang="en-US" dirty="0"/>
            </a:br>
            <a:r>
              <a:rPr lang="ru-RU" dirty="0"/>
              <a:t>размерностей и до </a:t>
            </a:r>
            <a:r>
              <a:rPr lang="en-US" dirty="0"/>
              <a:t>(2</a:t>
            </a:r>
            <a:r>
              <a:rPr lang="en-US" baseline="30000" dirty="0"/>
              <a:t>31</a:t>
            </a:r>
            <a:r>
              <a:rPr lang="en-US" dirty="0"/>
              <a:t>)–1 </a:t>
            </a:r>
            <a:r>
              <a:rPr lang="ru-RU" dirty="0"/>
              <a:t>элементов</a:t>
            </a:r>
            <a:r>
              <a:rPr lang="en-US" dirty="0"/>
              <a:t> </a:t>
            </a:r>
            <a:r>
              <a:rPr lang="ru-RU" dirty="0"/>
              <a:t>на</a:t>
            </a:r>
            <a:br>
              <a:rPr lang="en-US" dirty="0"/>
            </a:br>
            <a:r>
              <a:rPr lang="ru-RU" dirty="0"/>
              <a:t>размерность</a:t>
            </a:r>
            <a:r>
              <a:rPr lang="en-US" dirty="0"/>
              <a:t>, </a:t>
            </a:r>
            <a:r>
              <a:rPr lang="ru-RU" dirty="0"/>
              <a:t>если позволяет память</a:t>
            </a:r>
            <a:endParaRPr lang="en-US" dirty="0"/>
          </a:p>
          <a:p>
            <a:pPr lvl="1" eaLnBrk="1" hangingPunct="1"/>
            <a:r>
              <a:rPr lang="ru-RU" dirty="0"/>
              <a:t>Рассмотрим использование массивов при </a:t>
            </a:r>
            <a:br>
              <a:rPr lang="en-US" dirty="0"/>
            </a:br>
            <a:r>
              <a:rPr lang="ru-RU" dirty="0"/>
              <a:t>работе с наборами однотипных данных и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при выполнении повторяющихся вычислений</a:t>
            </a:r>
            <a:endParaRPr lang="en-US" dirty="0"/>
          </a:p>
        </p:txBody>
      </p:sp>
      <p:sp>
        <p:nvSpPr>
          <p:cNvPr id="2529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DA0ED1BC-EF20-4E22-8D9E-1FCE185A2F09}" type="slidenum">
              <a:rPr lang="en-US" b="1">
                <a:solidFill>
                  <a:srgbClr val="FFFFFF"/>
                </a:solidFill>
              </a:rPr>
              <a:pPr algn="ctr" eaLnBrk="0" hangingPunct="0"/>
              <a:t>174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52933" name="Picture 13" descr="loc_easy_to_recreate_Simple array FP"/>
          <p:cNvPicPr>
            <a:picLocks noChangeAspect="1" noChangeArrowheads="1"/>
          </p:cNvPicPr>
          <p:nvPr/>
        </p:nvPicPr>
        <p:blipFill>
          <a:blip r:embed="rId3"/>
          <a:srcRect l="20999" t="42000" r="58000" b="19333"/>
          <a:stretch>
            <a:fillRect/>
          </a:stretch>
        </p:blipFill>
        <p:spPr bwMode="auto">
          <a:xfrm>
            <a:off x="6934200" y="3048000"/>
            <a:ext cx="2054225" cy="2837491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A. Arrays</a:t>
            </a:r>
          </a:p>
        </p:txBody>
      </p:sp>
      <p:sp>
        <p:nvSpPr>
          <p:cNvPr id="25395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spcBef>
                <a:spcPts val="1200"/>
              </a:spcBef>
            </a:pPr>
            <a:r>
              <a:rPr lang="ru-RU" dirty="0"/>
              <a:t>В показанном массиве первый элемент </a:t>
            </a:r>
            <a:r>
              <a:rPr lang="en-US" dirty="0"/>
              <a:t>(3.00) </a:t>
            </a:r>
            <a:r>
              <a:rPr lang="ru-RU" dirty="0"/>
              <a:t>имеет индекс 1, а второй элемент </a:t>
            </a:r>
            <a:r>
              <a:rPr lang="en-US" dirty="0"/>
              <a:t>(</a:t>
            </a:r>
            <a:r>
              <a:rPr lang="ru-RU" dirty="0"/>
              <a:t>1</a:t>
            </a:r>
            <a:r>
              <a:rPr lang="en-US" dirty="0"/>
              <a:t>.00) </a:t>
            </a:r>
            <a:r>
              <a:rPr lang="ru-RU" dirty="0"/>
              <a:t>имеет индекс 2</a:t>
            </a:r>
            <a:endParaRPr lang="en-US" dirty="0"/>
          </a:p>
          <a:p>
            <a:pPr lvl="1" eaLnBrk="1" hangingPunct="1">
              <a:spcBef>
                <a:spcPts val="1200"/>
              </a:spcBef>
            </a:pPr>
            <a:r>
              <a:rPr lang="ru-RU" dirty="0"/>
              <a:t>Элемент с индексом 0 не показан на этом рисунке, поскольку переключателем индекса выбран элемент 1</a:t>
            </a:r>
            <a:endParaRPr lang="en-US" dirty="0"/>
          </a:p>
          <a:p>
            <a:pPr lvl="1" eaLnBrk="1" hangingPunct="1">
              <a:spcBef>
                <a:spcPts val="1200"/>
              </a:spcBef>
            </a:pPr>
            <a:r>
              <a:rPr lang="ru-RU" dirty="0"/>
              <a:t>Элемент, на который указывает переключатель индекса всегда отображается в верхнем левом углу индикатора элементов</a:t>
            </a:r>
            <a:endParaRPr lang="en-US" dirty="0"/>
          </a:p>
        </p:txBody>
      </p:sp>
      <p:sp>
        <p:nvSpPr>
          <p:cNvPr id="2539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689E2DB-38E9-4D95-BC1F-BFEA6B9B8DF1}" type="slidenum">
              <a:rPr lang="en-US" b="1">
                <a:solidFill>
                  <a:srgbClr val="FFFFFF"/>
                </a:solidFill>
              </a:rPr>
              <a:pPr algn="ctr" eaLnBrk="0" hangingPunct="0"/>
              <a:t>175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53957" name="Picture 4" descr="loc_eps_aryex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10200" y="457200"/>
            <a:ext cx="3200400" cy="931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Arrays – </a:t>
            </a:r>
            <a:r>
              <a:rPr lang="ru-RU" dirty="0"/>
              <a:t>Создание массивов</a:t>
            </a:r>
            <a:endParaRPr lang="en-US" dirty="0"/>
          </a:p>
        </p:txBody>
      </p:sp>
      <p:sp>
        <p:nvSpPr>
          <p:cNvPr id="25497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Поместите контейнер массива на лицевую панель</a:t>
            </a:r>
            <a:endParaRPr lang="en-US" dirty="0"/>
          </a:p>
          <a:p>
            <a:pPr marL="514350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Перетащите объект данных или элемент в контейнер массива</a:t>
            </a:r>
            <a:endParaRPr lang="en-US" dirty="0"/>
          </a:p>
        </p:txBody>
      </p:sp>
      <p:sp>
        <p:nvSpPr>
          <p:cNvPr id="2549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C5B0632-6D74-4538-821A-637CF50A57F0}" type="slidenum">
              <a:rPr lang="en-US" b="1">
                <a:solidFill>
                  <a:srgbClr val="FFFFFF"/>
                </a:solidFill>
              </a:rPr>
              <a:pPr algn="ctr" eaLnBrk="0" hangingPunct="0"/>
              <a:t>176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54981" name="Picture 5" descr="arraycreat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67000" y="2971800"/>
            <a:ext cx="3219450" cy="245745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02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Arrays – 2D Array</a:t>
            </a:r>
            <a:br>
              <a:rPr lang="ru-RU" dirty="0"/>
            </a:br>
            <a:r>
              <a:rPr lang="ru-RU" dirty="0"/>
              <a:t>( 2-мерный массив)</a:t>
            </a:r>
            <a:r>
              <a:rPr lang="en-US" dirty="0"/>
              <a:t> </a:t>
            </a:r>
          </a:p>
        </p:txBody>
      </p:sp>
      <p:sp>
        <p:nvSpPr>
          <p:cNvPr id="256003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Хранит элементы в сетке</a:t>
            </a:r>
            <a:endParaRPr lang="en-US" dirty="0"/>
          </a:p>
          <a:p>
            <a:pPr lvl="1" eaLnBrk="1" hangingPunct="1"/>
            <a:r>
              <a:rPr lang="ru-RU" dirty="0"/>
              <a:t>Для нахождения элемента массива необходимы индекс столбца и индекс строки, отсчитываемые с 0</a:t>
            </a:r>
            <a:endParaRPr lang="en-US" dirty="0"/>
          </a:p>
          <a:p>
            <a:pPr lvl="1" eaLnBrk="1" hangingPunct="1"/>
            <a:r>
              <a:rPr lang="ru-RU" dirty="0"/>
              <a:t>Для создания на лицевой панели многомерного массива, щелкните правой кнопкой по переключателю индексов и выберите в контекстном меню </a:t>
            </a:r>
            <a:r>
              <a:rPr lang="en-US" b="1" dirty="0"/>
              <a:t>Add Dimension</a:t>
            </a:r>
            <a:endParaRPr lang="en-US" dirty="0"/>
          </a:p>
          <a:p>
            <a:pPr lvl="1" eaLnBrk="1" hangingPunct="1"/>
            <a:r>
              <a:rPr lang="ru-RU" dirty="0"/>
              <a:t>Вы можете также растягивать переключатель индексов, пока не получите требуемую размерность</a:t>
            </a: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2560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C54D222-DA10-4B84-BFEC-2F74A640C752}" type="slidenum">
              <a:rPr lang="en-US" b="1">
                <a:solidFill>
                  <a:srgbClr val="FFFFFF"/>
                </a:solidFill>
              </a:rPr>
              <a:pPr algn="ctr" eaLnBrk="0" hangingPunct="0"/>
              <a:t>177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56005" name="Picture 5" descr="2dLVarray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400050"/>
            <a:ext cx="4267200" cy="158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026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60438"/>
          </a:xfrm>
        </p:spPr>
        <p:txBody>
          <a:bodyPr/>
          <a:lstStyle/>
          <a:p>
            <a:pPr eaLnBrk="1" hangingPunct="1"/>
            <a:r>
              <a:rPr lang="en-US" dirty="0"/>
              <a:t>A. Arrays – Initializing</a:t>
            </a:r>
            <a:r>
              <a:rPr lang="ru-RU" dirty="0"/>
              <a:t> (Инициализация)</a:t>
            </a:r>
            <a:endParaRPr lang="en-US" dirty="0"/>
          </a:p>
        </p:txBody>
      </p:sp>
      <p:sp>
        <p:nvSpPr>
          <p:cNvPr id="257027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Массив можно проинициализировать или оставить не инициализированным</a:t>
            </a:r>
            <a:endParaRPr lang="en-US" dirty="0"/>
          </a:p>
          <a:p>
            <a:pPr lvl="1" eaLnBrk="1" hangingPunct="1"/>
            <a:r>
              <a:rPr lang="ru-RU" dirty="0"/>
              <a:t>Для инициализации массивов определите количество элементов в каждой размерности и содержимое каждого элемента</a:t>
            </a:r>
            <a:endParaRPr lang="en-US" dirty="0"/>
          </a:p>
          <a:p>
            <a:pPr lvl="1" eaLnBrk="1" hangingPunct="1"/>
            <a:r>
              <a:rPr lang="ru-RU" dirty="0"/>
              <a:t>Неинициализированный массив имеет размерности, но не содержит элементов</a:t>
            </a:r>
            <a:endParaRPr lang="en-US" dirty="0"/>
          </a:p>
        </p:txBody>
      </p:sp>
      <p:sp>
        <p:nvSpPr>
          <p:cNvPr id="2570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E0C4ECE-F48B-46E1-816B-23EEBAD4B3A7}" type="slidenum">
              <a:rPr lang="en-US" b="1">
                <a:solidFill>
                  <a:srgbClr val="FFFFFF"/>
                </a:solidFill>
              </a:rPr>
              <a:pPr algn="ctr" eaLnBrk="0" hangingPunct="0"/>
              <a:t>178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57029" name="Picture 7" descr="arrayinit.bmp"/>
          <p:cNvPicPr>
            <a:picLocks noChangeAspect="1" noChangeArrowheads="1"/>
          </p:cNvPicPr>
          <p:nvPr/>
        </p:nvPicPr>
        <p:blipFill>
          <a:blip r:embed="rId3"/>
          <a:srcRect l="1459" t="13219" r="1459" b="4871"/>
          <a:stretch>
            <a:fillRect/>
          </a:stretch>
        </p:blipFill>
        <p:spPr bwMode="auto">
          <a:xfrm>
            <a:off x="4038600" y="4419600"/>
            <a:ext cx="4862513" cy="172243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  <p:pic>
        <p:nvPicPr>
          <p:cNvPr id="257030" name="Picture 8" descr="2dLVarray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1138" y="4419600"/>
            <a:ext cx="3733800" cy="1384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05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Arrays – Creating Constants (</a:t>
            </a:r>
            <a:r>
              <a:rPr lang="ru-RU" dirty="0"/>
              <a:t>Создание массива констант)</a:t>
            </a:r>
            <a:endParaRPr lang="en-US" dirty="0"/>
          </a:p>
        </p:txBody>
      </p:sp>
      <p:sp>
        <p:nvSpPr>
          <p:cNvPr id="258051" name="Rectangle 9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648200"/>
          </a:xfrm>
        </p:spPr>
        <p:txBody>
          <a:bodyPr/>
          <a:lstStyle/>
          <a:p>
            <a:pPr lvl="1" eaLnBrk="1" hangingPunct="1"/>
            <a:r>
              <a:rPr lang="ru-RU" sz="2600" dirty="0"/>
              <a:t>Для создания массива констант</a:t>
            </a:r>
            <a:r>
              <a:rPr lang="en-US" sz="2600" dirty="0"/>
              <a:t>: </a:t>
            </a:r>
          </a:p>
          <a:p>
            <a:pPr lvl="2" eaLnBrk="1" hangingPunct="1"/>
            <a:r>
              <a:rPr lang="ru-RU" sz="2400" dirty="0"/>
              <a:t>Выберите массив констант в палитре </a:t>
            </a:r>
            <a:br>
              <a:rPr lang="en-US" sz="2400" dirty="0"/>
            </a:br>
            <a:r>
              <a:rPr lang="en-US" sz="2400" b="1" dirty="0"/>
              <a:t>Functions</a:t>
            </a:r>
            <a:endParaRPr lang="en-US" sz="2400" dirty="0"/>
          </a:p>
          <a:p>
            <a:pPr lvl="2" eaLnBrk="1" hangingPunct="1"/>
            <a:r>
              <a:rPr lang="ru-RU" sz="2400" dirty="0"/>
              <a:t>Поместите контейнер массива на </a:t>
            </a:r>
            <a:r>
              <a:rPr lang="en-US" sz="2400" dirty="0"/>
              <a:t>Place</a:t>
            </a:r>
            <a:endParaRPr lang="ru-RU" sz="2400" dirty="0"/>
          </a:p>
          <a:p>
            <a:pPr lvl="2" eaLnBrk="1" hangingPunct="1">
              <a:spcBef>
                <a:spcPts val="0"/>
              </a:spcBef>
              <a:buNone/>
            </a:pPr>
            <a:r>
              <a:rPr lang="ru-RU" sz="2400" dirty="0"/>
              <a:t>   блок-диаграмму</a:t>
            </a:r>
            <a:endParaRPr lang="en-US" sz="2400" dirty="0"/>
          </a:p>
          <a:p>
            <a:pPr lvl="2" eaLnBrk="1" hangingPunct="1"/>
            <a:r>
              <a:rPr lang="ru-RU" sz="2400" dirty="0"/>
              <a:t>Поместите константу в контейнер массива</a:t>
            </a:r>
            <a:endParaRPr lang="en-US" sz="2400" dirty="0"/>
          </a:p>
          <a:p>
            <a:pPr lvl="1" eaLnBrk="1" hangingPunct="1"/>
            <a:r>
              <a:rPr lang="ru-RU" sz="2600" dirty="0"/>
              <a:t>Вы можете использовать массив констант </a:t>
            </a:r>
            <a:br>
              <a:rPr lang="en-US" sz="2600" dirty="0"/>
            </a:br>
            <a:r>
              <a:rPr lang="ru-RU" sz="2600" dirty="0"/>
              <a:t>для хранения неизменных данных или в качестве базы для сравнения с другим массивом</a:t>
            </a:r>
            <a:endParaRPr lang="en-US" sz="2600" dirty="0"/>
          </a:p>
          <a:p>
            <a:pPr lvl="1" eaLnBrk="1" hangingPunct="1"/>
            <a:r>
              <a:rPr lang="ru-RU" sz="2600" dirty="0"/>
              <a:t>Массив констант полезен также для ввода данных в </a:t>
            </a:r>
            <a:r>
              <a:rPr lang="en-US" sz="2600" dirty="0"/>
              <a:t>subVI</a:t>
            </a:r>
          </a:p>
        </p:txBody>
      </p:sp>
      <p:sp>
        <p:nvSpPr>
          <p:cNvPr id="2580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222866A-86C7-4323-9966-E6AF2309C112}" type="slidenum">
              <a:rPr lang="en-US" b="1">
                <a:solidFill>
                  <a:srgbClr val="FFFFFF"/>
                </a:solidFill>
              </a:rPr>
              <a:pPr algn="ctr" eaLnBrk="0" hangingPunct="0"/>
              <a:t>179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58053" name="Picture 10" descr="noloc_easy_to_recreate_create array bd"/>
          <p:cNvPicPr>
            <a:picLocks noChangeAspect="1" noChangeArrowheads="1"/>
          </p:cNvPicPr>
          <p:nvPr/>
        </p:nvPicPr>
        <p:blipFill>
          <a:blip r:embed="rId3"/>
          <a:srcRect l="24001" t="50000" r="61000" b="36667"/>
          <a:stretch>
            <a:fillRect/>
          </a:stretch>
        </p:blipFill>
        <p:spPr bwMode="auto">
          <a:xfrm>
            <a:off x="6705600" y="1289050"/>
            <a:ext cx="1981200" cy="13208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258054" name="Picture 12" descr="noloc_easy_to_recreate_create shell bd"/>
          <p:cNvPicPr>
            <a:picLocks noChangeAspect="1" noChangeArrowheads="1"/>
          </p:cNvPicPr>
          <p:nvPr/>
        </p:nvPicPr>
        <p:blipFill>
          <a:blip r:embed="rId4"/>
          <a:srcRect l="31250" t="19444" r="59027" b="72221"/>
          <a:stretch>
            <a:fillRect/>
          </a:stretch>
        </p:blipFill>
        <p:spPr bwMode="auto">
          <a:xfrm>
            <a:off x="6705600" y="2432050"/>
            <a:ext cx="1905000" cy="12255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258055" name="Picture 13" descr="noloc_easy_to_recreate_create constant bd"/>
          <p:cNvPicPr>
            <a:picLocks noChangeAspect="1" noChangeArrowheads="1"/>
          </p:cNvPicPr>
          <p:nvPr/>
        </p:nvPicPr>
        <p:blipFill>
          <a:blip r:embed="rId5"/>
          <a:srcRect l="32022" t="52524" r="35019" b="29811"/>
          <a:stretch>
            <a:fillRect/>
          </a:stretch>
        </p:blipFill>
        <p:spPr bwMode="auto">
          <a:xfrm>
            <a:off x="6705600" y="3581400"/>
            <a:ext cx="1524000" cy="969962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258056" name="Picture 15" descr="noloc_easy_to_recreate_hand"/>
          <p:cNvPicPr>
            <a:picLocks noChangeAspect="1" noChangeArrowheads="1"/>
          </p:cNvPicPr>
          <p:nvPr/>
        </p:nvPicPr>
        <p:blipFill>
          <a:blip r:embed="rId6"/>
          <a:srcRect l="83339" t="66603" r="9937" b="28325"/>
          <a:stretch>
            <a:fillRect/>
          </a:stretch>
        </p:blipFill>
        <p:spPr bwMode="auto">
          <a:xfrm>
            <a:off x="8153400" y="3214688"/>
            <a:ext cx="304800" cy="2730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Состав </a:t>
            </a:r>
            <a:r>
              <a:rPr lang="en-US" dirty="0"/>
              <a:t>VI</a:t>
            </a:r>
            <a:r>
              <a:rPr lang="ru-RU" dirty="0"/>
              <a:t> </a:t>
            </a:r>
            <a:r>
              <a:rPr lang="en-US" dirty="0"/>
              <a:t>– Block Diagram</a:t>
            </a:r>
          </a:p>
        </p:txBody>
      </p:sp>
      <p:sp>
        <p:nvSpPr>
          <p:cNvPr id="94211" name="Rectangle 3"/>
          <p:cNvSpPr>
            <a:spLocks noGrp="1" noChangeArrowheads="1"/>
          </p:cNvSpPr>
          <p:nvPr>
            <p:ph idx="1"/>
          </p:nvPr>
        </p:nvSpPr>
        <p:spPr>
          <a:xfrm>
            <a:off x="685800" y="3657600"/>
            <a:ext cx="3657600" cy="2514600"/>
          </a:xfrm>
        </p:spPr>
        <p:txBody>
          <a:bodyPr/>
          <a:lstStyle/>
          <a:p>
            <a:pPr marL="0" lvl="1" indent="0" eaLnBrk="1" hangingPunct="1">
              <a:buFont typeface="Arial" charset="0"/>
              <a:buNone/>
            </a:pPr>
            <a:r>
              <a:rPr lang="ru-RU" dirty="0"/>
              <a:t>Объекты лицевой панели отображаются на блок-диаграмме в виде терминалов</a:t>
            </a:r>
            <a:endParaRPr lang="en-US" dirty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93DBB23-0D91-4251-9A14-463B8538491C}" type="slidenum">
              <a:rPr lang="en-US" b="1">
                <a:solidFill>
                  <a:srgbClr val="FFFFFF"/>
                </a:solidFill>
              </a:rPr>
              <a:pPr algn="ctr" eaLnBrk="0" hangingPunct="0"/>
              <a:t>18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94213" name="Picture 5" descr="3part blockdiagram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19600" y="2971800"/>
            <a:ext cx="4495800" cy="309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" name="Diagram 5"/>
          <p:cNvGraphicFramePr/>
          <p:nvPr/>
        </p:nvGraphicFramePr>
        <p:xfrm>
          <a:off x="609600" y="1676400"/>
          <a:ext cx="7759336" cy="113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/>
          </p:nvPr>
        </p:nvSpPr>
        <p:spPr>
          <a:xfrm>
            <a:off x="304800" y="274638"/>
            <a:ext cx="8458200" cy="715962"/>
          </a:xfrm>
        </p:spPr>
        <p:txBody>
          <a:bodyPr/>
          <a:lstStyle/>
          <a:p>
            <a:pPr eaLnBrk="1" hangingPunct="1"/>
            <a:r>
              <a:rPr lang="en-US" dirty="0"/>
              <a:t>A. Arrays – Auto-indexing </a:t>
            </a:r>
            <a:r>
              <a:rPr lang="ru-RU" dirty="0"/>
              <a:t> (</a:t>
            </a:r>
            <a:r>
              <a:rPr lang="ru-RU" dirty="0" err="1"/>
              <a:t>Автоиндексация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5907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2954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Если подключить массив ко входу или выходу цикла </a:t>
            </a:r>
            <a:r>
              <a:rPr lang="en-US" dirty="0"/>
              <a:t>For </a:t>
            </a:r>
            <a:r>
              <a:rPr lang="ru-RU" dirty="0"/>
              <a:t>или </a:t>
            </a:r>
            <a:r>
              <a:rPr lang="en-US" dirty="0"/>
              <a:t>While, </a:t>
            </a:r>
            <a:r>
              <a:rPr lang="ru-RU" dirty="0"/>
              <a:t>то можно связать каждую итерацию цикла с элементом массива путем разрешения автоиндексации туннеля</a:t>
            </a:r>
            <a:endParaRPr lang="en-US" dirty="0"/>
          </a:p>
          <a:p>
            <a:pPr lvl="1" eaLnBrk="1" hangingPunct="1"/>
            <a:r>
              <a:rPr lang="ru-RU" dirty="0"/>
              <a:t>Внешний вид туннеля при этом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изменится с закрашенного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квадрата на изображение, 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помещенное выше, это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свидетельствует об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автоиндексации</a:t>
            </a:r>
            <a:endParaRPr lang="en-US" dirty="0"/>
          </a:p>
        </p:txBody>
      </p:sp>
      <p:sp>
        <p:nvSpPr>
          <p:cNvPr id="2590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CBC6136-E7A5-4750-BC78-902DD1EBB426}" type="slidenum">
              <a:rPr lang="en-US" b="1">
                <a:solidFill>
                  <a:srgbClr val="FFFFFF"/>
                </a:solidFill>
              </a:rPr>
              <a:pPr algn="ctr" eaLnBrk="0" hangingPunct="0"/>
              <a:t>180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59077" name="Picture 4" descr="indextunnel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7800" y="2792413"/>
            <a:ext cx="484188" cy="484187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259078" name="Picture 5" descr="loc_easy_to_recreate_array index rt click bd"/>
          <p:cNvPicPr>
            <a:picLocks noChangeAspect="1" noChangeArrowheads="1"/>
          </p:cNvPicPr>
          <p:nvPr/>
        </p:nvPicPr>
        <p:blipFill>
          <a:blip r:embed="rId4"/>
          <a:srcRect l="31944" t="16667" r="44145" b="66191"/>
          <a:stretch>
            <a:fillRect/>
          </a:stretch>
        </p:blipFill>
        <p:spPr bwMode="auto">
          <a:xfrm>
            <a:off x="4821904" y="3733800"/>
            <a:ext cx="3968938" cy="21336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Arrays –</a:t>
            </a:r>
            <a:r>
              <a:rPr lang="ru-RU" dirty="0"/>
              <a:t> </a:t>
            </a:r>
            <a:r>
              <a:rPr lang="ru-RU" dirty="0" err="1"/>
              <a:t>Автоиндексируемый</a:t>
            </a:r>
            <a:r>
              <a:rPr lang="ru-RU" dirty="0"/>
              <a:t> вход </a:t>
            </a:r>
            <a:endParaRPr lang="en-US" dirty="0"/>
          </a:p>
        </p:txBody>
      </p:sp>
      <p:sp>
        <p:nvSpPr>
          <p:cNvPr id="260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ru-RU" sz="2400" dirty="0"/>
              <a:t>Количество выполнений</a:t>
            </a:r>
            <a:br>
              <a:rPr lang="en-US" sz="2400" dirty="0"/>
            </a:br>
            <a:r>
              <a:rPr lang="ru-RU" sz="2400" dirty="0"/>
              <a:t>цикла </a:t>
            </a:r>
            <a:r>
              <a:rPr lang="en-US" sz="2400" dirty="0"/>
              <a:t>For </a:t>
            </a:r>
            <a:r>
              <a:rPr lang="ru-RU" sz="2400" dirty="0"/>
              <a:t>равно </a:t>
            </a:r>
            <a:br>
              <a:rPr lang="en-US" sz="2400" dirty="0"/>
            </a:br>
            <a:r>
              <a:rPr lang="ru-RU" sz="2400" dirty="0"/>
              <a:t>количеству элементов</a:t>
            </a:r>
            <a:r>
              <a:rPr lang="en-US" sz="2400" dirty="0"/>
              <a:t> </a:t>
            </a:r>
            <a:br>
              <a:rPr lang="en-US" sz="2400" dirty="0"/>
            </a:br>
            <a:r>
              <a:rPr lang="ru-RU" sz="2400" dirty="0"/>
              <a:t>в массиве</a:t>
            </a:r>
            <a:endParaRPr lang="en-US" sz="2400" dirty="0"/>
          </a:p>
        </p:txBody>
      </p:sp>
      <p:sp>
        <p:nvSpPr>
          <p:cNvPr id="2601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DA8AF09-024C-473C-BC5A-30089FAE87EC}" type="slidenum">
              <a:rPr lang="en-US" b="1">
                <a:solidFill>
                  <a:srgbClr val="FFFFFF"/>
                </a:solidFill>
              </a:rPr>
              <a:pPr algn="ctr" eaLnBrk="0" hangingPunct="0"/>
              <a:t>181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60101" name="Picture 2" descr="autoindexinput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61130" y="1765300"/>
            <a:ext cx="5189195" cy="3873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122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Arrays –</a:t>
            </a:r>
            <a:r>
              <a:rPr lang="ru-RU" dirty="0"/>
              <a:t> Автоиндексируемый вход</a:t>
            </a:r>
            <a:endParaRPr lang="en-US" dirty="0"/>
          </a:p>
        </p:txBody>
      </p:sp>
      <p:sp>
        <p:nvSpPr>
          <p:cNvPr id="261123" name="Rectangle 10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343400"/>
          </a:xfrm>
        </p:spPr>
        <p:txBody>
          <a:bodyPr/>
          <a:lstStyle/>
          <a:p>
            <a:pPr marL="0" indent="0" eaLnBrk="1" hangingPunct="1"/>
            <a:r>
              <a:rPr lang="ru-RU" dirty="0"/>
              <a:t>Если подключен терминал количества итераций </a:t>
            </a:r>
            <a:r>
              <a:rPr lang="en-US" dirty="0"/>
              <a:t>Count</a:t>
            </a:r>
            <a:r>
              <a:rPr lang="ru-RU" dirty="0"/>
              <a:t>, а к </a:t>
            </a:r>
            <a:r>
              <a:rPr lang="ru-RU" dirty="0" err="1"/>
              <a:t>автоиндексируемым</a:t>
            </a:r>
            <a:r>
              <a:rPr lang="ru-RU" dirty="0"/>
              <a:t> туннелям подключены массивы различного размера</a:t>
            </a:r>
            <a:r>
              <a:rPr lang="en-US" dirty="0"/>
              <a:t>, </a:t>
            </a:r>
            <a:r>
              <a:rPr lang="ru-RU" dirty="0"/>
              <a:t>реально количество итераций равно наименьшему из чисел</a:t>
            </a:r>
            <a:r>
              <a:rPr lang="en-US" dirty="0"/>
              <a:t>.</a:t>
            </a:r>
          </a:p>
        </p:txBody>
      </p:sp>
      <p:sp>
        <p:nvSpPr>
          <p:cNvPr id="2611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19B8345-AA8A-4E1E-86AD-02D9B46EB00C}" type="slidenum">
              <a:rPr lang="en-US" b="1">
                <a:solidFill>
                  <a:srgbClr val="FFFFFF"/>
                </a:solidFill>
              </a:rPr>
              <a:pPr algn="ctr" eaLnBrk="0" hangingPunct="0"/>
              <a:t>182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61125" name="Picture 2" descr="loc_bd_for_loop_iterations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3048000"/>
            <a:ext cx="6099175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ight Arrow 7"/>
          <p:cNvSpPr/>
          <p:nvPr/>
        </p:nvSpPr>
        <p:spPr>
          <a:xfrm>
            <a:off x="762000" y="5486400"/>
            <a:ext cx="685800" cy="152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4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Arrays – </a:t>
            </a:r>
            <a:r>
              <a:rPr lang="ru-RU" dirty="0"/>
              <a:t>Автоиндексируемый выход</a:t>
            </a:r>
            <a:endParaRPr lang="en-US" dirty="0"/>
          </a:p>
        </p:txBody>
      </p:sp>
      <p:sp>
        <p:nvSpPr>
          <p:cNvPr id="262147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Если вы разрешите </a:t>
            </a:r>
            <a:r>
              <a:rPr lang="ru-RU" dirty="0" err="1"/>
              <a:t>автоиндексацию</a:t>
            </a:r>
            <a:r>
              <a:rPr lang="ru-RU" dirty="0"/>
              <a:t> массива в выходном туннеле, в выходной массив помещается новый элемент на каждой итерации цикла</a:t>
            </a:r>
            <a:endParaRPr lang="en-US" dirty="0"/>
          </a:p>
          <a:p>
            <a:pPr lvl="1" eaLnBrk="1" hangingPunct="1"/>
            <a:r>
              <a:rPr lang="ru-RU" dirty="0"/>
              <a:t>Размер </a:t>
            </a:r>
            <a:r>
              <a:rPr lang="ru-RU" dirty="0" err="1"/>
              <a:t>автоиндексируемого</a:t>
            </a:r>
            <a:r>
              <a:rPr lang="ru-RU" dirty="0"/>
              <a:t> выходного массива всегда равен количеству итераций</a:t>
            </a:r>
            <a:endParaRPr lang="en-US" dirty="0"/>
          </a:p>
        </p:txBody>
      </p:sp>
      <p:sp>
        <p:nvSpPr>
          <p:cNvPr id="2621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C9C8086-3683-427D-B651-0A38D840049A}" type="slidenum">
              <a:rPr lang="en-US" b="1">
                <a:solidFill>
                  <a:srgbClr val="FFFFFF"/>
                </a:solidFill>
              </a:rPr>
              <a:pPr algn="ctr" eaLnBrk="0" hangingPunct="0"/>
              <a:t>183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62149" name="Picture 8" descr="autoindexon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38400" y="4114800"/>
            <a:ext cx="4114800" cy="198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17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Arrays – </a:t>
            </a:r>
            <a:r>
              <a:rPr lang="ru-RU" dirty="0"/>
              <a:t>Создание 2-мерных массивов (</a:t>
            </a:r>
            <a:r>
              <a:rPr lang="en-US" dirty="0"/>
              <a:t>2D Arrays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26317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Вы можете использовать два цикла </a:t>
            </a:r>
            <a:r>
              <a:rPr lang="en-US" dirty="0"/>
              <a:t>For, </a:t>
            </a:r>
            <a:r>
              <a:rPr lang="ru-RU" dirty="0"/>
              <a:t>один внутри другого, для того, чтобы создать 2-мерный массив</a:t>
            </a:r>
            <a:endParaRPr lang="en-US" dirty="0"/>
          </a:p>
        </p:txBody>
      </p:sp>
      <p:sp>
        <p:nvSpPr>
          <p:cNvPr id="2631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25590F9-0E12-4926-B03F-79CB113F05F8}" type="slidenum">
              <a:rPr lang="en-US" b="1">
                <a:solidFill>
                  <a:srgbClr val="FFFFFF"/>
                </a:solidFill>
              </a:rPr>
              <a:pPr algn="ctr" eaLnBrk="0" hangingPunct="0"/>
              <a:t>184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63173" name="Picture 8" descr="2darrayforloo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2667000"/>
            <a:ext cx="5591175" cy="313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1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5-1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Манипуляции с массивами</a:t>
            </a:r>
            <a:endParaRPr lang="en-US" dirty="0"/>
          </a:p>
        </p:txBody>
      </p:sp>
      <p:sp>
        <p:nvSpPr>
          <p:cNvPr id="264195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Манипулируйте с массивами, используя различные функции </a:t>
            </a:r>
            <a:r>
              <a:rPr lang="en-US" dirty="0"/>
              <a:t>LabVIEW.</a:t>
            </a:r>
          </a:p>
        </p:txBody>
      </p:sp>
      <p:sp>
        <p:nvSpPr>
          <p:cNvPr id="2641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9BAE232-F416-4FF7-8F3A-3A13F71427C9}" type="slidenum">
              <a:rPr lang="en-US" b="1">
                <a:solidFill>
                  <a:srgbClr val="FFFFFF"/>
                </a:solidFill>
              </a:rPr>
              <a:pPr algn="ctr" eaLnBrk="0" hangingPunct="0"/>
              <a:t>185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5-1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Манипуляции с массивами</a:t>
            </a:r>
            <a:endParaRPr lang="en-US" dirty="0"/>
          </a:p>
        </p:txBody>
      </p:sp>
      <p:sp>
        <p:nvSpPr>
          <p:cNvPr id="265219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Как можно программным способом создать 3-мерный массив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4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Clusters</a:t>
            </a:r>
            <a:r>
              <a:rPr lang="ru-RU" dirty="0"/>
              <a:t> (Кластеры)</a:t>
            </a:r>
            <a:endParaRPr lang="en-US" dirty="0"/>
          </a:p>
        </p:txBody>
      </p:sp>
      <p:sp>
        <p:nvSpPr>
          <p:cNvPr id="266243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В кластерах группируют элементы разных типов</a:t>
            </a:r>
            <a:endParaRPr lang="en-US" dirty="0"/>
          </a:p>
          <a:p>
            <a:pPr lvl="1" eaLnBrk="1" hangingPunct="1"/>
            <a:r>
              <a:rPr lang="ru-RU" dirty="0"/>
              <a:t>Аналогичны конструкциям </a:t>
            </a:r>
            <a:r>
              <a:rPr lang="en-US" dirty="0"/>
              <a:t>record </a:t>
            </a:r>
            <a:r>
              <a:rPr lang="ru-RU" dirty="0"/>
              <a:t>или </a:t>
            </a:r>
            <a:r>
              <a:rPr lang="en-US" dirty="0" err="1"/>
              <a:t>struct</a:t>
            </a:r>
            <a:r>
              <a:rPr lang="en-US" dirty="0"/>
              <a:t> </a:t>
            </a:r>
            <a:r>
              <a:rPr lang="ru-RU" dirty="0"/>
              <a:t>в текстовых языках программирования</a:t>
            </a:r>
            <a:endParaRPr lang="en-US" dirty="0"/>
          </a:p>
        </p:txBody>
      </p:sp>
      <p:sp>
        <p:nvSpPr>
          <p:cNvPr id="266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81706D5-D234-4417-8303-0DC2F194F46E}" type="slidenum">
              <a:rPr lang="en-US" b="1">
                <a:solidFill>
                  <a:srgbClr val="FFFFFF"/>
                </a:solidFill>
              </a:rPr>
              <a:pPr algn="ctr" eaLnBrk="0" hangingPunct="0"/>
              <a:t>187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66245" name="Picture 4" descr="cluster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3581400"/>
            <a:ext cx="2795588" cy="18843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266246" name="Picture 5" descr="clust ex.bmp"/>
          <p:cNvPicPr>
            <a:picLocks noChangeAspect="1" noChangeArrowheads="1"/>
          </p:cNvPicPr>
          <p:nvPr/>
        </p:nvPicPr>
        <p:blipFill>
          <a:blip r:embed="rId4"/>
          <a:srcRect l="1888"/>
          <a:stretch>
            <a:fillRect/>
          </a:stretch>
        </p:blipFill>
        <p:spPr bwMode="auto">
          <a:xfrm>
            <a:off x="4267200" y="3624263"/>
            <a:ext cx="396240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4"/>
          <p:cNvSpPr>
            <a:spLocks noGrp="1" noChangeArrowheads="1"/>
          </p:cNvSpPr>
          <p:nvPr>
            <p:ph type="title"/>
          </p:nvPr>
        </p:nvSpPr>
        <p:spPr>
          <a:xfrm>
            <a:off x="304800" y="228600"/>
            <a:ext cx="8458200" cy="960438"/>
          </a:xfrm>
        </p:spPr>
        <p:txBody>
          <a:bodyPr/>
          <a:lstStyle/>
          <a:p>
            <a:pPr eaLnBrk="1" hangingPunct="1"/>
            <a:r>
              <a:rPr lang="en-US" dirty="0"/>
              <a:t>B. Clusters – </a:t>
            </a:r>
            <a:r>
              <a:rPr lang="ru-RU" dirty="0"/>
              <a:t>Сравнение массива и кластера</a:t>
            </a:r>
            <a:endParaRPr lang="en-US" dirty="0"/>
          </a:p>
        </p:txBody>
      </p:sp>
      <p:sp>
        <p:nvSpPr>
          <p:cNvPr id="267267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В отличие от массивов, размер кластера фиксирован</a:t>
            </a:r>
            <a:endParaRPr lang="en-US" dirty="0"/>
          </a:p>
          <a:p>
            <a:pPr lvl="1" eaLnBrk="1" hangingPunct="1"/>
            <a:r>
              <a:rPr lang="ru-RU" dirty="0"/>
              <a:t>Кластеры могут содержать компоненты разных типов данных; массивы состоят из компонентов только одного типа данных</a:t>
            </a:r>
            <a:endParaRPr lang="en-US" dirty="0"/>
          </a:p>
          <a:p>
            <a:pPr lvl="1" eaLnBrk="1" hangingPunct="1"/>
            <a:r>
              <a:rPr lang="ru-RU" dirty="0"/>
              <a:t>Как и массив, кластер состоит только из элементов управления или только из элементов индикации, но не из тех и других одновременно</a:t>
            </a:r>
            <a:endParaRPr lang="en-US" dirty="0"/>
          </a:p>
        </p:txBody>
      </p:sp>
      <p:sp>
        <p:nvSpPr>
          <p:cNvPr id="2672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FE0622D-3318-4BD4-885A-50583804200F}" type="slidenum">
              <a:rPr lang="en-US" b="1">
                <a:solidFill>
                  <a:srgbClr val="FFFFFF"/>
                </a:solidFill>
              </a:rPr>
              <a:pPr algn="ctr" eaLnBrk="0" hangingPunct="0"/>
              <a:t>188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67269" name="Picture 7" descr="autoindexon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356100"/>
            <a:ext cx="3124200" cy="1511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7270" name="Picture 8" descr="loc_bd_basicfunctiongenerator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4114800"/>
            <a:ext cx="3810000" cy="19416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Clusters – </a:t>
            </a:r>
            <a:r>
              <a:rPr lang="ru-RU" dirty="0"/>
              <a:t>Создание кластера</a:t>
            </a:r>
            <a:endParaRPr lang="en-US" dirty="0"/>
          </a:p>
        </p:txBody>
      </p:sp>
      <p:sp>
        <p:nvSpPr>
          <p:cNvPr id="26829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На лицевой панели кластер создают следующим образом</a:t>
            </a:r>
            <a:r>
              <a:rPr lang="en-US" dirty="0"/>
              <a:t>:</a:t>
            </a:r>
          </a:p>
          <a:p>
            <a:pPr lvl="1" eaLnBrk="1" hangingPunct="1"/>
            <a:r>
              <a:rPr lang="ru-RU" dirty="0"/>
              <a:t>Поместите на лицевую панель контейнер кластера</a:t>
            </a:r>
            <a:endParaRPr lang="en-US" dirty="0"/>
          </a:p>
          <a:p>
            <a:pPr lvl="1" eaLnBrk="1" hangingPunct="1"/>
            <a:r>
              <a:rPr lang="ru-RU" dirty="0"/>
              <a:t>Перетащите объекты данных или</a:t>
            </a:r>
            <a:br>
              <a:rPr lang="en-US" dirty="0"/>
            </a:br>
            <a:r>
              <a:rPr lang="ru-RU" dirty="0"/>
              <a:t>элементы, которые могут представлять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данные разных типов - числового, </a:t>
            </a:r>
            <a:br>
              <a:rPr lang="en-US" dirty="0"/>
            </a:br>
            <a:r>
              <a:rPr lang="ru-RU" dirty="0"/>
              <a:t>булевского, строкового, пути, ссылок, </a:t>
            </a:r>
            <a:br>
              <a:rPr lang="en-US" dirty="0"/>
            </a:br>
            <a:r>
              <a:rPr lang="ru-RU" dirty="0"/>
              <a:t>массивы или кластеры элементов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управления или индикации в 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контейнер кластера</a:t>
            </a:r>
            <a:endParaRPr lang="en-US" dirty="0"/>
          </a:p>
          <a:p>
            <a:pPr marL="0" indent="0" eaLnBrk="1" hangingPunct="1">
              <a:buFontTx/>
              <a:buNone/>
            </a:pPr>
            <a:endParaRPr lang="en-US" dirty="0"/>
          </a:p>
        </p:txBody>
      </p:sp>
      <p:sp>
        <p:nvSpPr>
          <p:cNvPr id="2682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6BA03DC-63E5-4D6E-B96D-4C40490ABC9F}" type="slidenum">
              <a:rPr lang="en-US" b="1">
                <a:solidFill>
                  <a:srgbClr val="FFFFFF"/>
                </a:solidFill>
              </a:rPr>
              <a:pPr algn="ctr" eaLnBrk="0" hangingPunct="0"/>
              <a:t>189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68293" name="Picture 6" descr="clustercreat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3352800"/>
            <a:ext cx="2300288" cy="25146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Состав </a:t>
            </a:r>
            <a:r>
              <a:rPr lang="en-US" dirty="0"/>
              <a:t>VI – Icon/Connector Pane</a:t>
            </a:r>
          </a:p>
        </p:txBody>
      </p:sp>
      <p:sp>
        <p:nvSpPr>
          <p:cNvPr id="95235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077200" cy="4286250"/>
          </a:xfrm>
        </p:spPr>
        <p:txBody>
          <a:bodyPr/>
          <a:lstStyle/>
          <a:p>
            <a:pPr lvl="1" eaLnBrk="1" hangingPunct="1"/>
            <a:r>
              <a:rPr lang="ru-RU" dirty="0"/>
              <a:t>Иконка (</a:t>
            </a:r>
            <a:r>
              <a:rPr lang="en-US" dirty="0"/>
              <a:t>Icon</a:t>
            </a:r>
            <a:r>
              <a:rPr lang="ru-RU" dirty="0"/>
              <a:t>)</a:t>
            </a:r>
            <a:r>
              <a:rPr lang="en-US" dirty="0"/>
              <a:t>: </a:t>
            </a:r>
            <a:r>
              <a:rPr lang="ru-RU" dirty="0"/>
              <a:t>графическое представление </a:t>
            </a:r>
            <a:r>
              <a:rPr lang="en-US" dirty="0"/>
              <a:t>VI</a:t>
            </a:r>
          </a:p>
          <a:p>
            <a:pPr lvl="1" eaLnBrk="1" hangingPunct="1"/>
            <a:r>
              <a:rPr lang="ru-RU" dirty="0"/>
              <a:t>Панель подключения (</a:t>
            </a:r>
            <a:r>
              <a:rPr lang="en-US" dirty="0"/>
              <a:t>Connector Pane</a:t>
            </a:r>
            <a:r>
              <a:rPr lang="ru-RU" dirty="0"/>
              <a:t>)</a:t>
            </a:r>
            <a:r>
              <a:rPr lang="en-US" dirty="0"/>
              <a:t>: </a:t>
            </a:r>
            <a:r>
              <a:rPr lang="ru-RU" dirty="0"/>
              <a:t>схема входов и выходов </a:t>
            </a:r>
            <a:r>
              <a:rPr lang="en-US" dirty="0"/>
              <a:t>VI</a:t>
            </a:r>
          </a:p>
          <a:p>
            <a:pPr lvl="1" eaLnBrk="1" hangingPunct="1"/>
            <a:r>
              <a:rPr lang="ru-RU" dirty="0"/>
              <a:t>Иконка и панель подключения необходимы для использования </a:t>
            </a:r>
            <a:r>
              <a:rPr lang="en-US" dirty="0"/>
              <a:t>VI </a:t>
            </a:r>
            <a:r>
              <a:rPr lang="ru-RU" dirty="0"/>
              <a:t>в качестве </a:t>
            </a:r>
            <a:r>
              <a:rPr lang="en-US" dirty="0"/>
              <a:t>subVI</a:t>
            </a:r>
          </a:p>
          <a:p>
            <a:pPr lvl="2" eaLnBrk="1" hangingPunct="1"/>
            <a:r>
              <a:rPr lang="en-US" dirty="0"/>
              <a:t>subVI </a:t>
            </a:r>
            <a:r>
              <a:rPr lang="ru-RU" dirty="0"/>
              <a:t>– это </a:t>
            </a:r>
            <a:r>
              <a:rPr lang="en-US" dirty="0"/>
              <a:t>VI </a:t>
            </a:r>
            <a:r>
              <a:rPr lang="ru-RU" dirty="0"/>
              <a:t>внутри других </a:t>
            </a:r>
            <a:r>
              <a:rPr lang="en-US" dirty="0"/>
              <a:t>VI</a:t>
            </a:r>
          </a:p>
          <a:p>
            <a:pPr lvl="2" eaLnBrk="1" hangingPunct="1"/>
            <a:r>
              <a:rPr lang="ru-RU" dirty="0"/>
              <a:t>Аналоги функциям в текстовых языках программирования</a:t>
            </a:r>
          </a:p>
          <a:p>
            <a:pPr lvl="2" eaLnBrk="1" hangingPunct="1">
              <a:buNone/>
            </a:pPr>
            <a:endParaRPr lang="ru-RU" sz="1200" dirty="0"/>
          </a:p>
          <a:p>
            <a:pPr lvl="2" eaLnBrk="1" hangingPunct="1">
              <a:buNone/>
            </a:pPr>
            <a:r>
              <a:rPr lang="ru-RU" dirty="0"/>
              <a:t>	</a:t>
            </a:r>
            <a:r>
              <a:rPr lang="en-US" dirty="0"/>
              <a:t> 		Icon		Connector Pane</a:t>
            </a:r>
          </a:p>
        </p:txBody>
      </p:sp>
      <p:sp>
        <p:nvSpPr>
          <p:cNvPr id="952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DE748D75-1807-400F-A599-1E508A821F14}" type="slidenum">
              <a:rPr lang="en-US" b="1">
                <a:solidFill>
                  <a:srgbClr val="FFFFFF"/>
                </a:solidFill>
              </a:rPr>
              <a:pPr algn="ctr" eaLnBrk="0" hangingPunct="0"/>
              <a:t>19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95237" name="Picture 5" descr="conpan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76800" y="5410200"/>
            <a:ext cx="6127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5238" name="Picture 6" descr="vi_icon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5410200"/>
            <a:ext cx="612775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31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Clusters – </a:t>
            </a:r>
            <a:r>
              <a:rPr lang="ru-RU" dirty="0"/>
              <a:t>Константы</a:t>
            </a:r>
            <a:endParaRPr lang="en-US" dirty="0"/>
          </a:p>
        </p:txBody>
      </p:sp>
      <p:sp>
        <p:nvSpPr>
          <p:cNvPr id="26931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495800"/>
          </a:xfrm>
        </p:spPr>
        <p:txBody>
          <a:bodyPr/>
          <a:lstStyle/>
          <a:p>
            <a:pPr lvl="1" eaLnBrk="1" hangingPunct="1"/>
            <a:r>
              <a:rPr lang="ru-RU" dirty="0"/>
              <a:t>Для создания кластера констант</a:t>
            </a:r>
            <a:r>
              <a:rPr lang="en-US" dirty="0"/>
              <a:t>:</a:t>
            </a:r>
          </a:p>
          <a:p>
            <a:pPr marL="739775" lvl="2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Выберите контейнер кластера констант из палитры </a:t>
            </a:r>
            <a:r>
              <a:rPr lang="en-US" dirty="0"/>
              <a:t>Functions</a:t>
            </a:r>
          </a:p>
          <a:p>
            <a:pPr marL="739775" lvl="2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Поместите контейнер кластера на блок-диаграмму</a:t>
            </a:r>
            <a:endParaRPr lang="en-US" dirty="0"/>
          </a:p>
          <a:p>
            <a:pPr marL="739775" lvl="2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Поместите константу в контейнер кластера </a:t>
            </a:r>
            <a:br>
              <a:rPr lang="en-US" dirty="0"/>
            </a:br>
            <a:endParaRPr lang="en-US" dirty="0"/>
          </a:p>
          <a:p>
            <a:pPr lvl="1" eaLnBrk="1" hangingPunct="1"/>
            <a:r>
              <a:rPr lang="ru-RU" dirty="0"/>
              <a:t>Если у вас есть кластер элементов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управления или индикации, щелкните правой кнопкой мыши по кластеру на блок-диаграмме и выберите из контекстного меню </a:t>
            </a:r>
            <a:r>
              <a:rPr lang="en-US" b="1" dirty="0" err="1"/>
              <a:t>Create»Constant</a:t>
            </a:r>
            <a:endParaRPr lang="en-US" dirty="0"/>
          </a:p>
        </p:txBody>
      </p:sp>
      <p:sp>
        <p:nvSpPr>
          <p:cNvPr id="2693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07B35DA-1494-437E-96C8-801C1C29058C}" type="slidenum">
              <a:rPr lang="en-US" b="1">
                <a:solidFill>
                  <a:srgbClr val="FFFFFF"/>
                </a:solidFill>
              </a:rPr>
              <a:pPr algn="ctr" eaLnBrk="0" hangingPunct="0"/>
              <a:t>190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69317" name="Picture 7" descr="noloc_easy_to_recreate_cluster constant"/>
          <p:cNvPicPr>
            <a:picLocks noChangeAspect="1" noChangeArrowheads="1"/>
          </p:cNvPicPr>
          <p:nvPr/>
        </p:nvPicPr>
        <p:blipFill>
          <a:blip r:embed="rId3"/>
          <a:srcRect l="11317" t="41649" r="74615" b="39980"/>
          <a:stretch>
            <a:fillRect/>
          </a:stretch>
        </p:blipFill>
        <p:spPr bwMode="auto">
          <a:xfrm>
            <a:off x="7432675" y="304800"/>
            <a:ext cx="1330325" cy="18288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33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Clusters – </a:t>
            </a:r>
            <a:r>
              <a:rPr lang="ru-RU" dirty="0"/>
              <a:t>Порядок элементов</a:t>
            </a:r>
            <a:endParaRPr lang="en-US" dirty="0"/>
          </a:p>
        </p:txBody>
      </p:sp>
      <p:sp>
        <p:nvSpPr>
          <p:cNvPr id="270339" name="Rectangle 6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686800" cy="4343400"/>
          </a:xfrm>
        </p:spPr>
        <p:txBody>
          <a:bodyPr/>
          <a:lstStyle/>
          <a:p>
            <a:pPr lvl="1" eaLnBrk="1" hangingPunct="1"/>
            <a:r>
              <a:rPr lang="ru-RU" dirty="0"/>
              <a:t>Элементы кластера упорядочены логически независимо от их места в контейнере</a:t>
            </a:r>
            <a:endParaRPr lang="en-US" dirty="0"/>
          </a:p>
          <a:p>
            <a:pPr lvl="1" eaLnBrk="1" hangingPunct="1"/>
            <a:r>
              <a:rPr lang="ru-RU" dirty="0"/>
              <a:t>Вы можете узнавать и изменять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порядок элементов в кластере, </a:t>
            </a:r>
            <a:br>
              <a:rPr lang="en-US" dirty="0"/>
            </a:br>
            <a:r>
              <a:rPr lang="ru-RU" dirty="0"/>
              <a:t>щелкнув правой кнопкой по </a:t>
            </a:r>
            <a:br>
              <a:rPr lang="en-US" b="1" dirty="0"/>
            </a:br>
            <a:r>
              <a:rPr lang="ru-RU" dirty="0"/>
              <a:t>границе кластера и выбрав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в контекстном меню </a:t>
            </a:r>
            <a:r>
              <a:rPr lang="en-US" b="1" dirty="0"/>
              <a:t>Reorder </a:t>
            </a:r>
            <a:endParaRPr lang="ru-RU" b="1" dirty="0"/>
          </a:p>
          <a:p>
            <a:pPr lvl="1" eaLnBrk="1" hangingPunct="1">
              <a:spcBef>
                <a:spcPts val="0"/>
              </a:spcBef>
              <a:buNone/>
            </a:pPr>
            <a:r>
              <a:rPr lang="ru-RU" b="1" dirty="0"/>
              <a:t>   </a:t>
            </a:r>
            <a:r>
              <a:rPr lang="en-US" b="1" dirty="0"/>
              <a:t>Controls In Cluster</a:t>
            </a:r>
          </a:p>
        </p:txBody>
      </p:sp>
      <p:sp>
        <p:nvSpPr>
          <p:cNvPr id="2703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273484E-5F99-49E1-9215-AAC93092ED51}" type="slidenum">
              <a:rPr lang="en-US" b="1">
                <a:solidFill>
                  <a:srgbClr val="FFFFFF"/>
                </a:solidFill>
              </a:rPr>
              <a:pPr algn="ctr" eaLnBrk="0" hangingPunct="0"/>
              <a:t>191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70341" name="Picture 7" descr="clusterreorder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2209800"/>
            <a:ext cx="3505200" cy="3631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Clusters – </a:t>
            </a:r>
            <a:r>
              <a:rPr lang="ru-RU" dirty="0"/>
              <a:t>Сборка в кластер</a:t>
            </a:r>
            <a:endParaRPr lang="en-US" dirty="0"/>
          </a:p>
        </p:txBody>
      </p:sp>
      <p:sp>
        <p:nvSpPr>
          <p:cNvPr id="271363" name="Rectangle 1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Для сборки элементов в новый кластер используйте функцию </a:t>
            </a:r>
            <a:r>
              <a:rPr lang="en-US" dirty="0"/>
              <a:t>Bundle</a:t>
            </a:r>
          </a:p>
        </p:txBody>
      </p:sp>
      <p:sp>
        <p:nvSpPr>
          <p:cNvPr id="2713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A2D2A6D-5051-4B98-89B5-9D3C48815C95}" type="slidenum">
              <a:rPr lang="en-US" b="1">
                <a:solidFill>
                  <a:srgbClr val="FFFFFF"/>
                </a:solidFill>
              </a:rPr>
              <a:pPr algn="ctr" eaLnBrk="0" hangingPunct="0"/>
              <a:t>192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71365" name="Picture 10" descr="assembleCluster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362200" y="2895600"/>
            <a:ext cx="3724275" cy="1876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8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Clusters – </a:t>
            </a:r>
            <a:r>
              <a:rPr lang="ru-RU" dirty="0"/>
              <a:t>Модификация кластера</a:t>
            </a:r>
            <a:endParaRPr lang="en-US" dirty="0"/>
          </a:p>
        </p:txBody>
      </p:sp>
      <p:sp>
        <p:nvSpPr>
          <p:cNvPr id="27238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Для модификации существующего кластера используйте функции </a:t>
            </a:r>
            <a:r>
              <a:rPr lang="en-US" dirty="0"/>
              <a:t>Bundle By Name </a:t>
            </a:r>
            <a:r>
              <a:rPr lang="ru-RU" dirty="0"/>
              <a:t>или </a:t>
            </a:r>
            <a:r>
              <a:rPr lang="en-US" dirty="0"/>
              <a:t>Bundle</a:t>
            </a:r>
          </a:p>
        </p:txBody>
      </p:sp>
      <p:sp>
        <p:nvSpPr>
          <p:cNvPr id="272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79C6BF7-CA47-4C2D-9C55-F3245C392435}" type="slidenum">
              <a:rPr lang="en-US" b="1">
                <a:solidFill>
                  <a:srgbClr val="FFFFFF"/>
                </a:solidFill>
              </a:rPr>
              <a:pPr algn="ctr" eaLnBrk="0" hangingPunct="0"/>
              <a:t>193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72389" name="Picture 3" descr="bundlebd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4513263"/>
            <a:ext cx="3278188" cy="1430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2390" name="Picture 4" descr="bundbyname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0" y="2652713"/>
            <a:ext cx="3657600" cy="1690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Clusters – </a:t>
            </a:r>
            <a:r>
              <a:rPr lang="ru-RU" dirty="0"/>
              <a:t>Разборка кластер</a:t>
            </a:r>
            <a:r>
              <a:rPr lang="en-US" dirty="0"/>
              <a:t>a</a:t>
            </a:r>
          </a:p>
        </p:txBody>
      </p:sp>
      <p:sp>
        <p:nvSpPr>
          <p:cNvPr id="273411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Для получения отдельных элементов кластера используйте функции </a:t>
            </a:r>
            <a:r>
              <a:rPr lang="en-US" dirty="0"/>
              <a:t>Unbundle By Name </a:t>
            </a:r>
            <a:r>
              <a:rPr lang="ru-RU" dirty="0"/>
              <a:t>или </a:t>
            </a:r>
            <a:r>
              <a:rPr lang="en-US" dirty="0"/>
              <a:t>Unbundle</a:t>
            </a:r>
          </a:p>
        </p:txBody>
      </p:sp>
      <p:sp>
        <p:nvSpPr>
          <p:cNvPr id="2734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E4B534E-9B9D-4A68-AC0D-AA9BC38F67F0}" type="slidenum">
              <a:rPr lang="en-US" b="1">
                <a:solidFill>
                  <a:srgbClr val="FFFFFF"/>
                </a:solidFill>
              </a:rPr>
              <a:pPr algn="ctr" eaLnBrk="0" hangingPunct="0"/>
              <a:t>194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73413" name="Picture 3" descr="unbundlebynam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2667000"/>
            <a:ext cx="7848600" cy="2916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868362"/>
          </a:xfrm>
        </p:spPr>
        <p:txBody>
          <a:bodyPr/>
          <a:lstStyle/>
          <a:p>
            <a:pPr eaLnBrk="1" hangingPunct="1"/>
            <a:r>
              <a:rPr lang="en-US" dirty="0"/>
              <a:t>B. Clusters – </a:t>
            </a:r>
            <a:r>
              <a:rPr lang="ru-RU" dirty="0"/>
              <a:t>Кластеры ошибок</a:t>
            </a:r>
            <a:endParaRPr lang="en-US" dirty="0"/>
          </a:p>
        </p:txBody>
      </p:sp>
      <p:sp>
        <p:nvSpPr>
          <p:cNvPr id="27443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914400"/>
            <a:ext cx="8229600" cy="4343400"/>
          </a:xfrm>
        </p:spPr>
        <p:txBody>
          <a:bodyPr/>
          <a:lstStyle/>
          <a:p>
            <a:pPr lvl="1" eaLnBrk="1" hangingPunct="1"/>
            <a:r>
              <a:rPr lang="en-US" sz="2600" dirty="0"/>
              <a:t>LabVIEW </a:t>
            </a:r>
            <a:r>
              <a:rPr lang="ru-RU" sz="2600" dirty="0"/>
              <a:t>использует кластеры ошибок для распространения информации об ошибках</a:t>
            </a:r>
            <a:endParaRPr lang="en-US" sz="2600" dirty="0"/>
          </a:p>
          <a:p>
            <a:pPr lvl="1" eaLnBrk="1" hangingPunct="1"/>
            <a:r>
              <a:rPr lang="ru-RU" sz="2600" dirty="0"/>
              <a:t>Кластер ошибок состоит из следующих элементов</a:t>
            </a:r>
            <a:r>
              <a:rPr lang="en-US" sz="2600" dirty="0"/>
              <a:t>: </a:t>
            </a:r>
          </a:p>
          <a:p>
            <a:pPr lvl="2" eaLnBrk="1" hangingPunct="1"/>
            <a:r>
              <a:rPr lang="en-US" sz="2400" b="1" dirty="0"/>
              <a:t>status</a:t>
            </a:r>
            <a:r>
              <a:rPr lang="en-US" sz="2400" dirty="0"/>
              <a:t>: </a:t>
            </a:r>
            <a:r>
              <a:rPr lang="ru-RU" sz="2400" dirty="0"/>
              <a:t>булевский элемент, значением которого </a:t>
            </a:r>
            <a:r>
              <a:rPr lang="en-US" sz="2400" dirty="0"/>
              <a:t>True </a:t>
            </a:r>
            <a:r>
              <a:rPr lang="ru-RU" sz="2400" dirty="0"/>
              <a:t>сообщается об обнаружении ошибки</a:t>
            </a:r>
            <a:endParaRPr lang="en-US" sz="2400" dirty="0"/>
          </a:p>
          <a:p>
            <a:pPr lvl="2" eaLnBrk="1" hangingPunct="1"/>
            <a:r>
              <a:rPr lang="en-US" sz="2400" b="1" dirty="0"/>
              <a:t>code</a:t>
            </a:r>
            <a:r>
              <a:rPr lang="en-US" sz="2400" dirty="0"/>
              <a:t>: 32-</a:t>
            </a:r>
            <a:r>
              <a:rPr lang="ru-RU" sz="2400" dirty="0"/>
              <a:t>битное целое число со знаком служит для идентификации ошибки</a:t>
            </a:r>
            <a:endParaRPr lang="en-US" sz="2400" dirty="0"/>
          </a:p>
          <a:p>
            <a:pPr lvl="2" eaLnBrk="1" hangingPunct="1"/>
            <a:r>
              <a:rPr lang="en-US" sz="2400" b="1" dirty="0"/>
              <a:t>source</a:t>
            </a:r>
            <a:r>
              <a:rPr lang="en-US" sz="2400" dirty="0"/>
              <a:t>: </a:t>
            </a:r>
            <a:r>
              <a:rPr lang="ru-RU" sz="2400" dirty="0"/>
              <a:t>строка – идентифицирует место возникновения ошибки</a:t>
            </a:r>
            <a:endParaRPr lang="en-US" dirty="0"/>
          </a:p>
          <a:p>
            <a:pPr marL="0" indent="0" eaLnBrk="1" hangingPunct="1">
              <a:buFontTx/>
              <a:buNone/>
            </a:pPr>
            <a:endParaRPr lang="en-US" dirty="0"/>
          </a:p>
        </p:txBody>
      </p:sp>
      <p:sp>
        <p:nvSpPr>
          <p:cNvPr id="274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159BCC5-E4DA-4CB5-A767-3301C21E4668}" type="slidenum">
              <a:rPr lang="en-US" b="1">
                <a:solidFill>
                  <a:srgbClr val="FFFFFF"/>
                </a:solidFill>
              </a:rPr>
              <a:pPr algn="ctr" eaLnBrk="0" hangingPunct="0"/>
              <a:t>195</a:t>
            </a:fld>
            <a:endParaRPr lang="en-US" b="1">
              <a:solidFill>
                <a:srgbClr val="FFFFFF"/>
              </a:solidFill>
            </a:endParaRPr>
          </a:p>
        </p:txBody>
      </p:sp>
      <p:grpSp>
        <p:nvGrpSpPr>
          <p:cNvPr id="274437" name="Group 6" descr="errorcluster.bmp"/>
          <p:cNvGrpSpPr>
            <a:grpSpLocks/>
          </p:cNvGrpSpPr>
          <p:nvPr/>
        </p:nvGrpSpPr>
        <p:grpSpPr bwMode="auto">
          <a:xfrm>
            <a:off x="869307" y="4343400"/>
            <a:ext cx="7552380" cy="1828800"/>
            <a:chOff x="719835" y="4038600"/>
            <a:chExt cx="7865365" cy="2165350"/>
          </a:xfrm>
        </p:grpSpPr>
        <p:pic>
          <p:nvPicPr>
            <p:cNvPr id="274438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5257800" y="4419600"/>
              <a:ext cx="3327400" cy="1784350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</p:pic>
        <p:pic>
          <p:nvPicPr>
            <p:cNvPr id="274439" name="Picture 8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9835" y="4038600"/>
              <a:ext cx="4332287" cy="2138362"/>
            </a:xfrm>
            <a:prstGeom prst="rect">
              <a:avLst/>
            </a:prstGeom>
            <a:noFill/>
            <a:ln w="9525" algn="ctr">
              <a:noFill/>
              <a:miter lim="800000"/>
              <a:headEnd type="none" w="sm" len="sm"/>
              <a:tailEnd type="none" w="sm" len="sm"/>
            </a:ln>
          </p:spPr>
        </p:pic>
      </p:grp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5-2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Clusters</a:t>
            </a:r>
          </a:p>
        </p:txBody>
      </p:sp>
      <p:sp>
        <p:nvSpPr>
          <p:cNvPr id="2754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На лицевой панели создайте кластеры, измените порядок элементов в кластерах, используйте функции для сборки и разборки кластеров</a:t>
            </a:r>
            <a:r>
              <a:rPr lang="en-US" dirty="0"/>
              <a:t>.</a:t>
            </a:r>
          </a:p>
        </p:txBody>
      </p:sp>
      <p:sp>
        <p:nvSpPr>
          <p:cNvPr id="2754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83F2891-02FA-4412-A36C-93897E721970}" type="slidenum">
              <a:rPr lang="en-US" b="1">
                <a:solidFill>
                  <a:srgbClr val="FFFFFF"/>
                </a:solidFill>
              </a:rPr>
              <a:pPr algn="ctr" eaLnBrk="0" hangingPunct="0"/>
              <a:t>196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5-2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Clusters</a:t>
            </a:r>
          </a:p>
        </p:txBody>
      </p:sp>
      <p:sp>
        <p:nvSpPr>
          <p:cNvPr id="276483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Что произойдет, если кластер </a:t>
            </a:r>
            <a:r>
              <a:rPr lang="en-US" dirty="0"/>
              <a:t>Small Cluster</a:t>
            </a:r>
            <a:r>
              <a:rPr lang="ru-RU" dirty="0"/>
              <a:t>, в котором первым элементом был числовой элемент, а вторым – булевский, переупорядочить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839200" cy="1401762"/>
          </a:xfrm>
        </p:spPr>
        <p:txBody>
          <a:bodyPr/>
          <a:lstStyle/>
          <a:p>
            <a:pPr eaLnBrk="1" hangingPunct="1"/>
            <a:r>
              <a:rPr lang="en-US" dirty="0"/>
              <a:t>C. Type Definitions – Custom Controls</a:t>
            </a:r>
            <a:r>
              <a:rPr lang="ru-RU" dirty="0"/>
              <a:t> </a:t>
            </a:r>
            <a:r>
              <a:rPr lang="ru-RU" sz="2800" dirty="0"/>
              <a:t>(Определители типа – пользовательские элементы)</a:t>
            </a:r>
            <a:endParaRPr lang="en-US" sz="2800" dirty="0"/>
          </a:p>
        </p:txBody>
      </p:sp>
      <p:sp>
        <p:nvSpPr>
          <p:cNvPr id="27750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495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Применяйте пользовательские элементы управления и индикации для расширения доступного набора объектов лицевой панели</a:t>
            </a:r>
            <a:endParaRPr lang="en-US" dirty="0"/>
          </a:p>
          <a:p>
            <a:pPr marL="514350" lvl="1" indent="-514350" eaLnBrk="1" hangingPunct="1">
              <a:buFont typeface="Arial Narrow" pitchFamily="34" charset="0"/>
              <a:buAutoNum type="arabicPeriod"/>
            </a:pPr>
            <a:r>
              <a:rPr lang="ru-RU" sz="2600" dirty="0"/>
              <a:t>Создайте и сохраните </a:t>
            </a:r>
            <a:br>
              <a:rPr lang="en-US" sz="2600" dirty="0"/>
            </a:br>
            <a:r>
              <a:rPr lang="ru-RU" sz="2600" dirty="0"/>
              <a:t>пользовательский элемент</a:t>
            </a:r>
            <a:br>
              <a:rPr lang="en-US" sz="2600" dirty="0"/>
            </a:br>
            <a:r>
              <a:rPr lang="ru-RU" sz="2600" dirty="0"/>
              <a:t>управления или индикации </a:t>
            </a:r>
            <a:endParaRPr lang="en-US" sz="2600" dirty="0"/>
          </a:p>
          <a:p>
            <a:pPr marL="514350" lvl="1" indent="-514350" eaLnBrk="1" hangingPunct="1">
              <a:buFont typeface="Arial Narrow" pitchFamily="34" charset="0"/>
              <a:buAutoNum type="arabicPeriod"/>
            </a:pPr>
            <a:r>
              <a:rPr lang="ru-RU" sz="2600" dirty="0"/>
              <a:t>Применяйте</a:t>
            </a:r>
            <a:br>
              <a:rPr lang="en-US" sz="2600" dirty="0"/>
            </a:br>
            <a:r>
              <a:rPr lang="ru-RU" sz="2600" dirty="0"/>
              <a:t>пользовательские элементы </a:t>
            </a:r>
            <a:br>
              <a:rPr lang="en-US" sz="2600" dirty="0"/>
            </a:br>
            <a:r>
              <a:rPr lang="ru-RU" sz="2600" dirty="0"/>
              <a:t>управления или индикации </a:t>
            </a:r>
          </a:p>
          <a:p>
            <a:pPr marL="514350" lvl="1" indent="-514350" eaLnBrk="1" hangingPunct="1">
              <a:spcBef>
                <a:spcPts val="0"/>
              </a:spcBef>
              <a:buNone/>
            </a:pPr>
            <a:r>
              <a:rPr lang="ru-RU" sz="2600" dirty="0"/>
              <a:t>       на других лицевых панелях</a:t>
            </a:r>
            <a:endParaRPr lang="en-US" sz="2600" dirty="0"/>
          </a:p>
        </p:txBody>
      </p:sp>
      <p:sp>
        <p:nvSpPr>
          <p:cNvPr id="2775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8D98C5F-74C8-41D9-90F4-43140DA38329}" type="slidenum">
              <a:rPr lang="en-US" b="1">
                <a:solidFill>
                  <a:srgbClr val="FFFFFF"/>
                </a:solidFill>
              </a:rPr>
              <a:pPr algn="ctr" eaLnBrk="0" hangingPunct="0"/>
              <a:t>198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77509" name="Picture 7" descr="loc_control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2667000"/>
            <a:ext cx="3657600" cy="332117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Type Definitions – Control Editor </a:t>
            </a:r>
            <a:r>
              <a:rPr lang="ru-RU" sz="3200" dirty="0"/>
              <a:t>(Редактор элементов)</a:t>
            </a:r>
            <a:endParaRPr lang="en-US" sz="3200" dirty="0"/>
          </a:p>
        </p:txBody>
      </p:sp>
      <p:sp>
        <p:nvSpPr>
          <p:cNvPr id="2785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Используйте редактор </a:t>
            </a:r>
            <a:r>
              <a:rPr lang="en-US" dirty="0"/>
              <a:t>Control Editor </a:t>
            </a:r>
            <a:r>
              <a:rPr lang="ru-RU" dirty="0"/>
              <a:t>для адаптации элементов управления или индикации </a:t>
            </a:r>
            <a:endParaRPr lang="en-US" dirty="0"/>
          </a:p>
          <a:p>
            <a:pPr lvl="1" eaLnBrk="1" hangingPunct="1"/>
            <a:r>
              <a:rPr lang="ru-RU" dirty="0"/>
              <a:t>Для открытия окна </a:t>
            </a:r>
            <a:r>
              <a:rPr lang="en-US" dirty="0"/>
              <a:t>Control </a:t>
            </a:r>
            <a:br>
              <a:rPr lang="en-US" dirty="0"/>
            </a:br>
            <a:r>
              <a:rPr lang="en-US" dirty="0"/>
              <a:t>Editor, </a:t>
            </a:r>
            <a:r>
              <a:rPr lang="ru-RU" dirty="0"/>
              <a:t>щелкните правой </a:t>
            </a:r>
            <a:br>
              <a:rPr lang="en-US" dirty="0"/>
            </a:br>
            <a:r>
              <a:rPr lang="ru-RU" dirty="0"/>
              <a:t>кнопкой мыши по элементу </a:t>
            </a:r>
            <a:br>
              <a:rPr lang="en-US" dirty="0"/>
            </a:br>
            <a:r>
              <a:rPr lang="ru-RU" dirty="0"/>
              <a:t>управления или индикации</a:t>
            </a:r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и выберите </a:t>
            </a:r>
            <a:r>
              <a:rPr lang="en-US" b="1" dirty="0"/>
              <a:t>Advanced»</a:t>
            </a:r>
            <a:endParaRPr lang="ru-RU" b="1" dirty="0"/>
          </a:p>
          <a:p>
            <a:pPr lvl="1" eaLnBrk="1" hangingPunct="1">
              <a:spcBef>
                <a:spcPts val="0"/>
              </a:spcBef>
              <a:buNone/>
            </a:pPr>
            <a:r>
              <a:rPr lang="ru-RU" b="1" dirty="0"/>
              <a:t>   </a:t>
            </a:r>
            <a:r>
              <a:rPr lang="en-US" b="1" dirty="0"/>
              <a:t>Customize</a:t>
            </a:r>
          </a:p>
        </p:txBody>
      </p:sp>
      <p:sp>
        <p:nvSpPr>
          <p:cNvPr id="2785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EF02A0C-470C-40C7-BA6D-98AC99EF5026}" type="slidenum">
              <a:rPr lang="en-US" b="1">
                <a:solidFill>
                  <a:srgbClr val="FFFFFF"/>
                </a:solidFill>
              </a:rPr>
              <a:pPr algn="ctr" eaLnBrk="0" hangingPunct="0"/>
              <a:t>199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78533" name="Picture 4" descr="loc_control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2667000"/>
            <a:ext cx="3800475" cy="3450077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Цели курса</a:t>
            </a:r>
            <a:endParaRPr lang="en-US" dirty="0"/>
          </a:p>
        </p:txBody>
      </p:sp>
      <p:sp>
        <p:nvSpPr>
          <p:cNvPr id="6349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Tx/>
              <a:buNone/>
            </a:pPr>
            <a:r>
              <a:rPr lang="ru-RU" dirty="0"/>
              <a:t>Этот курс подготовит вас для </a:t>
            </a:r>
            <a:r>
              <a:rPr lang="en-US" dirty="0"/>
              <a:t>:</a:t>
            </a:r>
          </a:p>
          <a:p>
            <a:pPr lvl="1" eaLnBrk="1" hangingPunct="1"/>
            <a:r>
              <a:rPr lang="ru-RU" dirty="0"/>
              <a:t>Решения задач с помощью </a:t>
            </a:r>
            <a:r>
              <a:rPr lang="en-US" dirty="0"/>
              <a:t>LabVIEW</a:t>
            </a:r>
          </a:p>
          <a:p>
            <a:pPr lvl="1" eaLnBrk="1" hangingPunct="1"/>
            <a:r>
              <a:rPr lang="ru-RU" dirty="0"/>
              <a:t>Применения средств сбора данных и управления измерительными приборами в приложениях </a:t>
            </a:r>
            <a:r>
              <a:rPr lang="en-US" dirty="0"/>
              <a:t>LabVIEW</a:t>
            </a:r>
          </a:p>
          <a:p>
            <a:pPr lvl="1" eaLnBrk="1" hangingPunct="1"/>
            <a:r>
              <a:rPr lang="ru-RU" dirty="0"/>
              <a:t>Использования опыта модульного программирования</a:t>
            </a:r>
            <a:endParaRPr lang="en-US" dirty="0"/>
          </a:p>
          <a:p>
            <a:pPr lvl="1" eaLnBrk="1" hangingPunct="1"/>
            <a:r>
              <a:rPr lang="ru-RU" dirty="0"/>
              <a:t>Разработки, отладки и тестирования </a:t>
            </a:r>
            <a:r>
              <a:rPr lang="en-US" dirty="0"/>
              <a:t>LabVIEW VI</a:t>
            </a:r>
          </a:p>
          <a:p>
            <a:pPr lvl="1" eaLnBrk="1" hangingPunct="1"/>
            <a:r>
              <a:rPr lang="ru-RU" dirty="0"/>
              <a:t>Эффективного использования архитектуры конечных автоматов</a:t>
            </a:r>
            <a:endParaRPr lang="en-US" dirty="0"/>
          </a:p>
          <a:p>
            <a:pPr lvl="1" eaLnBrk="1" hangingPunct="1"/>
            <a:r>
              <a:rPr lang="ru-RU" dirty="0"/>
              <a:t>Использования свойств параллелизма и переменных</a:t>
            </a:r>
            <a:endParaRPr 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CC01F80-5DC3-4187-9461-809B30A1F7E1}" type="slidenum">
              <a:rPr lang="en-US"/>
              <a:pPr algn="ctr" eaLnBrk="0" hangingPunct="0"/>
              <a:t>2</a:t>
            </a:fld>
            <a:endParaRPr lang="en-US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br>
              <a:rPr lang="en-US" dirty="0"/>
            </a:br>
            <a:br>
              <a:rPr lang="en-US" dirty="0"/>
            </a:br>
            <a:r>
              <a:rPr lang="en-US" dirty="0"/>
              <a:t>C. </a:t>
            </a:r>
            <a:r>
              <a:rPr lang="ru-RU" dirty="0"/>
              <a:t>Начинаем проектировать </a:t>
            </a:r>
            <a:r>
              <a:rPr lang="en-US" dirty="0"/>
              <a:t>VI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9625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Демонстрируются диалоговые окна </a:t>
            </a:r>
            <a:r>
              <a:rPr lang="en-US" b="1" dirty="0"/>
              <a:t>Getting Started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New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используемые в начале проектирования </a:t>
            </a:r>
            <a:r>
              <a:rPr lang="en-US" dirty="0"/>
              <a:t>VI.</a:t>
            </a:r>
          </a:p>
        </p:txBody>
      </p:sp>
      <p:pic>
        <p:nvPicPr>
          <p:cNvPr id="96260" name="Picture 1" descr="LabVIEW dialog box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63563" y="1219200"/>
            <a:ext cx="433115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818863" y="6149130"/>
            <a:ext cx="332701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ДЕМОНСТРАЦИЯ</a:t>
            </a: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C. Type Definitions</a:t>
            </a:r>
          </a:p>
        </p:txBody>
      </p:sp>
      <p:sp>
        <p:nvSpPr>
          <p:cNvPr id="27955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Вы можете сохранить пользовательский элемент управления и индикации как</a:t>
            </a:r>
            <a:r>
              <a:rPr lang="en-US" dirty="0"/>
              <a:t>: </a:t>
            </a:r>
          </a:p>
          <a:p>
            <a:pPr lvl="1" eaLnBrk="1" hangingPunct="1"/>
            <a:r>
              <a:rPr lang="en-US" sz="2600" dirty="0"/>
              <a:t>Control</a:t>
            </a:r>
            <a:r>
              <a:rPr lang="ru-RU" sz="2600" dirty="0"/>
              <a:t> (элемент</a:t>
            </a:r>
            <a:endParaRPr lang="en-US" sz="2600" dirty="0"/>
          </a:p>
          <a:p>
            <a:pPr lvl="1" eaLnBrk="1" hangingPunct="1">
              <a:buNone/>
            </a:pPr>
            <a:r>
              <a:rPr lang="en-US" sz="2600" dirty="0"/>
              <a:t>   </a:t>
            </a:r>
            <a:r>
              <a:rPr lang="ru-RU" sz="2600" dirty="0"/>
              <a:t>управления и индикации</a:t>
            </a:r>
            <a:r>
              <a:rPr lang="en-US" sz="2600" dirty="0"/>
              <a:t>) </a:t>
            </a:r>
          </a:p>
          <a:p>
            <a:pPr lvl="1" eaLnBrk="1" hangingPunct="1"/>
            <a:r>
              <a:rPr lang="en-US" sz="2600" dirty="0"/>
              <a:t>Type Definition (</a:t>
            </a:r>
            <a:r>
              <a:rPr lang="ru-RU" sz="2600" dirty="0"/>
              <a:t>определитель</a:t>
            </a:r>
          </a:p>
          <a:p>
            <a:pPr lvl="1" eaLnBrk="1" hangingPunct="1">
              <a:buNone/>
            </a:pPr>
            <a:r>
              <a:rPr lang="ru-RU" sz="2600" dirty="0"/>
              <a:t>    типа)</a:t>
            </a:r>
            <a:endParaRPr lang="en-US" sz="2600" dirty="0"/>
          </a:p>
          <a:p>
            <a:pPr lvl="1" eaLnBrk="1" hangingPunct="1"/>
            <a:r>
              <a:rPr lang="en-US" sz="2600" dirty="0"/>
              <a:t>Strict Type Definition</a:t>
            </a:r>
            <a:endParaRPr lang="ru-RU" sz="2600" dirty="0"/>
          </a:p>
          <a:p>
            <a:pPr lvl="1" eaLnBrk="1" hangingPunct="1">
              <a:buNone/>
            </a:pPr>
            <a:r>
              <a:rPr lang="ru-RU" sz="2600" dirty="0"/>
              <a:t>   </a:t>
            </a:r>
            <a:r>
              <a:rPr lang="en-US" sz="2600" dirty="0"/>
              <a:t>(</a:t>
            </a:r>
            <a:r>
              <a:rPr lang="ru-RU" sz="2600" dirty="0"/>
              <a:t>строгое определение типа)</a:t>
            </a:r>
          </a:p>
          <a:p>
            <a:pPr lvl="1" eaLnBrk="1" hangingPunct="1">
              <a:buNone/>
            </a:pPr>
            <a:r>
              <a:rPr lang="ru-RU" dirty="0"/>
              <a:t> </a:t>
            </a:r>
            <a:endParaRPr lang="en-US" dirty="0"/>
          </a:p>
          <a:p>
            <a:pPr lvl="1" eaLnBrk="1" hangingPunct="1">
              <a:buNone/>
            </a:pPr>
            <a:endParaRPr lang="en-US" dirty="0"/>
          </a:p>
        </p:txBody>
      </p:sp>
      <p:sp>
        <p:nvSpPr>
          <p:cNvPr id="2795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DDCFB07-00BE-49BB-9A6B-21523D95D7E7}" type="slidenum">
              <a:rPr lang="en-US" b="1">
                <a:solidFill>
                  <a:srgbClr val="FFFFFF"/>
                </a:solidFill>
              </a:rPr>
              <a:pPr algn="ctr" eaLnBrk="0" hangingPunct="0"/>
              <a:t>200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79557" name="Picture 6" descr="loc_controltypemenu.bmp"/>
          <p:cNvPicPr>
            <a:picLocks noChangeAspect="1" noChangeArrowheads="1"/>
          </p:cNvPicPr>
          <p:nvPr/>
        </p:nvPicPr>
        <p:blipFill>
          <a:blip r:embed="rId3"/>
          <a:srcRect l="30511" t="8603" r="43085" b="59317"/>
          <a:stretch>
            <a:fillRect/>
          </a:stretch>
        </p:blipFill>
        <p:spPr bwMode="auto">
          <a:xfrm>
            <a:off x="4749800" y="2286000"/>
            <a:ext cx="4013200" cy="36576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/>
            <a:r>
              <a:rPr lang="en-US" dirty="0"/>
              <a:t>C. Type Definitions – Control Type</a:t>
            </a:r>
            <a:br>
              <a:rPr lang="ru-RU" dirty="0"/>
            </a:br>
            <a:r>
              <a:rPr lang="ru-RU" dirty="0"/>
              <a:t>(тип элемента</a:t>
            </a:r>
            <a:r>
              <a:rPr lang="en-US" dirty="0"/>
              <a:t> </a:t>
            </a:r>
            <a:r>
              <a:rPr lang="ru-RU" dirty="0"/>
              <a:t>управления и индикации)</a:t>
            </a:r>
            <a:endParaRPr lang="en-US" dirty="0"/>
          </a:p>
        </p:txBody>
      </p:sp>
      <p:sp>
        <p:nvSpPr>
          <p:cNvPr id="280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/>
              <a:t>Control</a:t>
            </a:r>
            <a:r>
              <a:rPr lang="ru-RU" dirty="0"/>
              <a:t> (элемент управления и индикации)</a:t>
            </a:r>
            <a:endParaRPr lang="en-US" dirty="0"/>
          </a:p>
          <a:p>
            <a:pPr lvl="1" eaLnBrk="1" hangingPunct="1"/>
            <a:r>
              <a:rPr lang="ru-RU" dirty="0"/>
              <a:t>Нет связи между сохраненным вами пользовательским элементом управления и индикации и экземпляром пользовательского элемента в </a:t>
            </a:r>
            <a:r>
              <a:rPr lang="en-US" dirty="0"/>
              <a:t>VI</a:t>
            </a:r>
          </a:p>
          <a:p>
            <a:pPr lvl="1" eaLnBrk="1" hangingPunct="1"/>
            <a:r>
              <a:rPr lang="ru-RU" dirty="0"/>
              <a:t>Файл обновлен, но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экземпляры не обновляются</a:t>
            </a:r>
            <a:endParaRPr lang="en-US" dirty="0"/>
          </a:p>
        </p:txBody>
      </p:sp>
      <p:sp>
        <p:nvSpPr>
          <p:cNvPr id="2805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873E263-F198-4F12-BFA3-744099010B45}" type="slidenum">
              <a:rPr lang="en-US" b="1">
                <a:solidFill>
                  <a:srgbClr val="FFFFFF"/>
                </a:solidFill>
              </a:rPr>
              <a:pPr algn="ctr" eaLnBrk="0" hangingPunct="0"/>
              <a:t>201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80581" name="Picture 5" descr="loc_controltypemenu.bmp"/>
          <p:cNvPicPr>
            <a:picLocks noChangeAspect="1" noChangeArrowheads="1"/>
          </p:cNvPicPr>
          <p:nvPr/>
        </p:nvPicPr>
        <p:blipFill>
          <a:blip r:embed="rId3"/>
          <a:srcRect l="30511" t="8603" r="43085" b="59317"/>
          <a:stretch>
            <a:fillRect/>
          </a:stretch>
        </p:blipFill>
        <p:spPr bwMode="auto">
          <a:xfrm>
            <a:off x="5562600" y="3124200"/>
            <a:ext cx="3278188" cy="2987262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eaLnBrk="1" hangingPunct="1"/>
            <a:r>
              <a:rPr lang="en-US" dirty="0"/>
              <a:t>C. Type Definitions – Type Definition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определители типа)</a:t>
            </a:r>
            <a:endParaRPr lang="en-US" dirty="0"/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/>
              <a:t>Type Definition (type def): 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Изменяет сохраняемый файл</a:t>
            </a:r>
            <a:r>
              <a:rPr lang="en-US" dirty="0"/>
              <a:t>, </a:t>
            </a:r>
            <a:r>
              <a:rPr lang="ru-RU" dirty="0"/>
              <a:t>все экземпляры обновляются в соответствии с внесенными изменениями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Закрепляет тип данных в каждом экземпляре, делая их идентичными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Примеры</a:t>
            </a:r>
            <a:r>
              <a:rPr lang="en-US" dirty="0"/>
              <a:t>: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sz="2400" dirty="0"/>
              <a:t>Добавьте элемент в определитель типа</a:t>
            </a:r>
            <a:br>
              <a:rPr lang="en-US" sz="2400" dirty="0"/>
            </a:br>
            <a:r>
              <a:rPr lang="en-US" sz="2400" dirty="0"/>
              <a:t>enum, </a:t>
            </a:r>
            <a:r>
              <a:rPr lang="ru-RU" sz="2400" dirty="0"/>
              <a:t>экземпляры </a:t>
            </a:r>
            <a:r>
              <a:rPr lang="en-US" sz="2400" dirty="0"/>
              <a:t>enum </a:t>
            </a:r>
            <a:r>
              <a:rPr lang="ru-RU" sz="2400" dirty="0"/>
              <a:t>обновятся с</a:t>
            </a:r>
            <a:br>
              <a:rPr lang="en-US" sz="2400" dirty="0"/>
            </a:br>
            <a:r>
              <a:rPr lang="ru-RU" sz="2400" dirty="0"/>
              <a:t>добавленным элементом</a:t>
            </a:r>
            <a:endParaRPr lang="en-US" sz="2400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sz="2400" dirty="0"/>
              <a:t>Если вы измените размеры элемента </a:t>
            </a:r>
            <a:br>
              <a:rPr lang="en-US" sz="2400" dirty="0"/>
            </a:br>
            <a:r>
              <a:rPr lang="en-US" sz="2400" dirty="0"/>
              <a:t>enum control type definition </a:t>
            </a:r>
            <a:r>
              <a:rPr lang="ru-RU" sz="2400" dirty="0"/>
              <a:t>на лицевой</a:t>
            </a:r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dirty="0"/>
              <a:t>    панели</a:t>
            </a:r>
            <a:r>
              <a:rPr lang="en-US" sz="2400" dirty="0"/>
              <a:t>, </a:t>
            </a:r>
            <a:r>
              <a:rPr lang="ru-RU" sz="2400" dirty="0"/>
              <a:t>размеры экземпляров </a:t>
            </a:r>
            <a:r>
              <a:rPr lang="en-US" sz="2400" dirty="0"/>
              <a:t>enum </a:t>
            </a:r>
            <a:r>
              <a:rPr lang="ru-RU" sz="2400" dirty="0"/>
              <a:t>не</a:t>
            </a:r>
          </a:p>
          <a:p>
            <a:pPr lvl="2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dirty="0"/>
              <a:t>    изменятся</a:t>
            </a:r>
            <a:endParaRPr lang="en-US" sz="2400" dirty="0"/>
          </a:p>
        </p:txBody>
      </p:sp>
      <p:sp>
        <p:nvSpPr>
          <p:cNvPr id="2816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C4065A2-667C-45FE-A272-A23A2CC44D5F}" type="slidenum">
              <a:rPr lang="en-US" b="1">
                <a:solidFill>
                  <a:srgbClr val="FFFFFF"/>
                </a:solidFill>
              </a:rPr>
              <a:pPr algn="ctr" eaLnBrk="0" hangingPunct="0"/>
              <a:t>202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81605" name="Picture 5" descr="loc_controltypedef.bmp"/>
          <p:cNvPicPr>
            <a:picLocks noChangeAspect="1" noChangeArrowheads="1"/>
          </p:cNvPicPr>
          <p:nvPr/>
        </p:nvPicPr>
        <p:blipFill>
          <a:blip r:embed="rId3"/>
          <a:srcRect l="30556" t="8662" r="43056" b="59259"/>
          <a:stretch>
            <a:fillRect/>
          </a:stretch>
        </p:blipFill>
        <p:spPr bwMode="auto">
          <a:xfrm>
            <a:off x="5638800" y="3276600"/>
            <a:ext cx="3009900" cy="2743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Type Definitions – Strict Type Definition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строгое определение типа)</a:t>
            </a:r>
            <a:endParaRPr lang="en-US" dirty="0"/>
          </a:p>
        </p:txBody>
      </p:sp>
      <p:sp>
        <p:nvSpPr>
          <p:cNvPr id="2826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/>
              <a:t>Strict Type Definition: </a:t>
            </a:r>
          </a:p>
          <a:p>
            <a:pPr lvl="1" eaLnBrk="1" hangingPunct="1"/>
            <a:r>
              <a:rPr lang="ru-RU" dirty="0"/>
              <a:t>Подобен </a:t>
            </a:r>
            <a:r>
              <a:rPr lang="en-US" dirty="0"/>
              <a:t>type definition, </a:t>
            </a:r>
            <a:r>
              <a:rPr lang="ru-RU" dirty="0"/>
              <a:t>кроме того, что </a:t>
            </a:r>
            <a:r>
              <a:rPr lang="en-US" dirty="0"/>
              <a:t>strict type definition </a:t>
            </a:r>
            <a:r>
              <a:rPr lang="ru-RU" dirty="0"/>
              <a:t>закрепляет в экземпляре </a:t>
            </a:r>
            <a:r>
              <a:rPr lang="ru-RU" i="1" dirty="0"/>
              <a:t>все</a:t>
            </a:r>
            <a:r>
              <a:rPr lang="ru-RU" dirty="0"/>
              <a:t> свойства идентично </a:t>
            </a:r>
            <a:r>
              <a:rPr lang="en-US" dirty="0"/>
              <a:t>strict type definition,</a:t>
            </a:r>
            <a:endParaRPr lang="ru-RU" dirty="0"/>
          </a:p>
          <a:p>
            <a:pPr lvl="1" eaLnBrk="1" hangingPunct="1">
              <a:spcBef>
                <a:spcPts val="0"/>
              </a:spcBef>
              <a:buNone/>
            </a:pPr>
            <a:r>
              <a:rPr lang="ru-RU" dirty="0"/>
              <a:t>   за исключением</a:t>
            </a:r>
            <a:r>
              <a:rPr lang="en-US" dirty="0"/>
              <a:t>: </a:t>
            </a:r>
          </a:p>
          <a:p>
            <a:pPr lvl="2" eaLnBrk="1" hangingPunct="1"/>
            <a:r>
              <a:rPr lang="en-US" dirty="0"/>
              <a:t>label </a:t>
            </a:r>
            <a:r>
              <a:rPr lang="ru-RU" dirty="0"/>
              <a:t>(метки)</a:t>
            </a:r>
            <a:endParaRPr lang="en-US" dirty="0"/>
          </a:p>
          <a:p>
            <a:pPr lvl="2" eaLnBrk="1" hangingPunct="1"/>
            <a:r>
              <a:rPr lang="en-US" dirty="0"/>
              <a:t>description</a:t>
            </a:r>
            <a:r>
              <a:rPr lang="ru-RU" dirty="0"/>
              <a:t> </a:t>
            </a:r>
            <a:r>
              <a:rPr lang="en-US" dirty="0"/>
              <a:t>(</a:t>
            </a:r>
            <a:r>
              <a:rPr lang="ru-RU" dirty="0"/>
              <a:t>описания</a:t>
            </a:r>
            <a:r>
              <a:rPr lang="en-US" dirty="0"/>
              <a:t>)</a:t>
            </a:r>
          </a:p>
          <a:p>
            <a:pPr lvl="2" eaLnBrk="1" hangingPunct="1"/>
            <a:r>
              <a:rPr lang="en-US" dirty="0"/>
              <a:t>default value</a:t>
            </a:r>
            <a:r>
              <a:rPr lang="ru-RU" dirty="0"/>
              <a:t> (значения по</a:t>
            </a:r>
          </a:p>
          <a:p>
            <a:pPr lvl="2" eaLnBrk="1" hangingPunct="1">
              <a:spcBef>
                <a:spcPts val="0"/>
              </a:spcBef>
              <a:buNone/>
            </a:pPr>
            <a:r>
              <a:rPr lang="ru-RU" dirty="0"/>
              <a:t>    умолчанию)</a:t>
            </a:r>
          </a:p>
          <a:p>
            <a:pPr lvl="2" eaLnBrk="1" hangingPunct="1"/>
            <a:endParaRPr lang="en-US" dirty="0"/>
          </a:p>
        </p:txBody>
      </p:sp>
      <p:sp>
        <p:nvSpPr>
          <p:cNvPr id="2826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90E93933-2355-4790-9F83-4F4C54AE873F}" type="slidenum">
              <a:rPr lang="en-US" b="1">
                <a:solidFill>
                  <a:srgbClr val="FFFFFF"/>
                </a:solidFill>
              </a:rPr>
              <a:pPr algn="ctr" eaLnBrk="0" hangingPunct="0"/>
              <a:t>203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82629" name="Picture 4" descr="loc_controlstricttypedef.bmp"/>
          <p:cNvPicPr>
            <a:picLocks noChangeAspect="1" noChangeArrowheads="1"/>
          </p:cNvPicPr>
          <p:nvPr/>
        </p:nvPicPr>
        <p:blipFill>
          <a:blip r:embed="rId3"/>
          <a:srcRect l="30511" t="8777" r="43056" b="59471"/>
          <a:stretch>
            <a:fillRect/>
          </a:stretch>
        </p:blipFill>
        <p:spPr bwMode="auto">
          <a:xfrm>
            <a:off x="5334000" y="3024188"/>
            <a:ext cx="3433763" cy="3094037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5-3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Type Definition</a:t>
            </a:r>
          </a:p>
        </p:txBody>
      </p:sp>
      <p:sp>
        <p:nvSpPr>
          <p:cNvPr id="283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Создайте элемент управления </a:t>
            </a:r>
            <a:r>
              <a:rPr lang="en-US" dirty="0"/>
              <a:t>type defined enumerated </a:t>
            </a:r>
            <a:r>
              <a:rPr lang="ru-RU" dirty="0"/>
              <a:t>и исследуйте различия между </a:t>
            </a:r>
            <a:r>
              <a:rPr lang="en-US" dirty="0"/>
              <a:t>type definition </a:t>
            </a:r>
            <a:r>
              <a:rPr lang="ru-RU" dirty="0"/>
              <a:t>и </a:t>
            </a:r>
            <a:r>
              <a:rPr lang="en-US" dirty="0"/>
              <a:t>strict type definition.</a:t>
            </a:r>
          </a:p>
        </p:txBody>
      </p:sp>
      <p:sp>
        <p:nvSpPr>
          <p:cNvPr id="2836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1FC11A4-7003-4904-9376-4250481ED3D0}" type="slidenum">
              <a:rPr lang="en-US" b="1">
                <a:solidFill>
                  <a:srgbClr val="FFFFFF"/>
                </a:solidFill>
              </a:rPr>
              <a:pPr algn="ctr" eaLnBrk="0" hangingPunct="0"/>
              <a:t>204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5-3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Type Definition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 rtlCol="0">
            <a:normAutofit fontScale="85000" lnSpcReduction="2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Если в редакторе </a:t>
            </a:r>
            <a:r>
              <a:rPr lang="en-US" dirty="0"/>
              <a:t>Control Editor </a:t>
            </a:r>
            <a:r>
              <a:rPr lang="ru-RU" dirty="0"/>
              <a:t>вы изменили только цвет элемента </a:t>
            </a:r>
            <a:r>
              <a:rPr lang="en-US" dirty="0"/>
              <a:t>Strict Type Def Numeric.ctl, </a:t>
            </a:r>
            <a:r>
              <a:rPr lang="ru-RU" dirty="0"/>
              <a:t>должен ли изменится цвет всех экземпляров элемента</a:t>
            </a:r>
            <a:r>
              <a:rPr lang="en-US" dirty="0"/>
              <a:t>?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Если в редакторе </a:t>
            </a:r>
            <a:r>
              <a:rPr lang="en-US" dirty="0"/>
              <a:t>Control Editor </a:t>
            </a:r>
            <a:r>
              <a:rPr lang="ru-RU" dirty="0"/>
              <a:t>вы изменили только цвет элемента </a:t>
            </a:r>
            <a:r>
              <a:rPr lang="en-US" dirty="0"/>
              <a:t>Type Def Numeric.ctl, </a:t>
            </a:r>
            <a:r>
              <a:rPr lang="ru-RU" dirty="0"/>
              <a:t>должен ли изменится цвет всех экземпляров элемента</a:t>
            </a:r>
            <a:r>
              <a:rPr lang="en-US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69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285699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Можно ли создать массив массивов?</a:t>
            </a:r>
            <a:r>
              <a:rPr lang="en-US" dirty="0"/>
              <a:t> </a:t>
            </a:r>
          </a:p>
          <a:p>
            <a:pPr marL="747713" lvl="1" indent="-514350" eaLnBrk="1" hangingPunct="1">
              <a:buFont typeface="Arial Narrow" pitchFamily="34" charset="0"/>
              <a:buAutoNum type="alphaLcParenR"/>
            </a:pPr>
            <a:r>
              <a:rPr lang="en-US" dirty="0"/>
              <a:t>True</a:t>
            </a:r>
            <a:r>
              <a:rPr lang="ru-RU" dirty="0"/>
              <a:t> (да)</a:t>
            </a:r>
            <a:endParaRPr lang="en-US" dirty="0"/>
          </a:p>
          <a:p>
            <a:pPr marL="747713" lvl="1" indent="-514350" eaLnBrk="1" hangingPunct="1">
              <a:buFont typeface="Arial Narrow" pitchFamily="34" charset="0"/>
              <a:buAutoNum type="alphaLcParenR"/>
            </a:pPr>
            <a:r>
              <a:rPr lang="en-US" dirty="0"/>
              <a:t>False</a:t>
            </a:r>
            <a:r>
              <a:rPr lang="ru-RU" dirty="0"/>
              <a:t> (нет)</a:t>
            </a:r>
            <a:endParaRPr lang="en-US" dirty="0"/>
          </a:p>
        </p:txBody>
      </p:sp>
      <p:sp>
        <p:nvSpPr>
          <p:cNvPr id="2857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DDA5C7F-C51F-4F8D-A803-E2CF7BF97EBC}" type="slidenum">
              <a:rPr lang="en-US" b="1">
                <a:solidFill>
                  <a:srgbClr val="FFFFFF"/>
                </a:solidFill>
              </a:rPr>
              <a:pPr algn="ctr" eaLnBrk="0" hangingPunct="0"/>
              <a:t>206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286723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Можно ли создать массив массивов?</a:t>
            </a:r>
            <a:r>
              <a:rPr lang="en-US" dirty="0"/>
              <a:t> . </a:t>
            </a:r>
          </a:p>
          <a:p>
            <a:pPr marL="747713" lvl="1" indent="-514350" eaLnBrk="1" hangingPunct="1">
              <a:buFont typeface="Arial Narrow" pitchFamily="34" charset="0"/>
              <a:buAutoNum type="alphaLcParenR"/>
            </a:pPr>
            <a:r>
              <a:rPr lang="en-US" dirty="0"/>
              <a:t>True</a:t>
            </a:r>
            <a:r>
              <a:rPr lang="ru-RU" dirty="0"/>
              <a:t> (да)</a:t>
            </a:r>
            <a:endParaRPr lang="en-US" dirty="0"/>
          </a:p>
          <a:p>
            <a:pPr marL="747713" lvl="1" indent="-514350" eaLnBrk="1" hangingPunct="1">
              <a:buFont typeface="Arial Narrow" pitchFamily="34" charset="0"/>
              <a:buAutoNum type="alphaLcParenR"/>
            </a:pPr>
            <a:r>
              <a:rPr lang="en-US" b="1" dirty="0"/>
              <a:t>False</a:t>
            </a:r>
            <a:r>
              <a:rPr lang="ru-RU" b="1" dirty="0"/>
              <a:t> (нет)</a:t>
            </a:r>
            <a:br>
              <a:rPr lang="en-US" b="1" dirty="0"/>
            </a:br>
            <a:br>
              <a:rPr lang="en-US" b="1" dirty="0"/>
            </a:br>
            <a:r>
              <a:rPr lang="ru-RU" b="1" dirty="0"/>
              <a:t>Вы не можете перетащить объект типа массив в контейнер массива. Однако вы можете создать двумерный массив</a:t>
            </a:r>
            <a:r>
              <a:rPr lang="en-US" b="1" dirty="0"/>
              <a:t>.</a:t>
            </a:r>
          </a:p>
          <a:p>
            <a:pPr marL="747713" lvl="1" indent="-514350" eaLnBrk="1" hangingPunct="1">
              <a:buNone/>
            </a:pPr>
            <a:endParaRPr lang="en-US" b="1" dirty="0"/>
          </a:p>
          <a:p>
            <a:pPr marL="514350" indent="-514350" eaLnBrk="1" hangingPunct="1">
              <a:buFont typeface="Arial Narrow" pitchFamily="34" charset="0"/>
              <a:buAutoNum type="arabicPeriod"/>
            </a:pPr>
            <a:endParaRPr lang="en-US" dirty="0"/>
          </a:p>
          <a:p>
            <a:pPr marL="514350" indent="-514350" eaLnBrk="1" hangingPunct="1">
              <a:buFont typeface="Arial Narrow" pitchFamily="34" charset="0"/>
              <a:buAutoNum type="arabicPeriod" startAt="2"/>
            </a:pPr>
            <a:endParaRPr lang="en-US" dirty="0"/>
          </a:p>
        </p:txBody>
      </p:sp>
      <p:sp>
        <p:nvSpPr>
          <p:cNvPr id="2867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DB0B3C9F-0EB7-49C1-8F46-813415AB5109}" type="slidenum">
              <a:rPr lang="en-US" b="1">
                <a:solidFill>
                  <a:srgbClr val="FFFFFF"/>
                </a:solidFill>
              </a:rPr>
              <a:pPr algn="ctr" eaLnBrk="0" hangingPunct="0"/>
              <a:t>207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6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287747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 startAt="2"/>
            </a:pPr>
            <a:r>
              <a:rPr lang="ru-RU" dirty="0"/>
              <a:t>Что покажет индикатор итераций</a:t>
            </a:r>
            <a:br>
              <a:rPr lang="en-US" dirty="0"/>
            </a:br>
            <a:r>
              <a:rPr lang="ru-RU" dirty="0"/>
              <a:t>после выполнения этого </a:t>
            </a:r>
            <a:r>
              <a:rPr lang="en-US" dirty="0"/>
              <a:t>VI?</a:t>
            </a:r>
          </a:p>
        </p:txBody>
      </p:sp>
      <p:sp>
        <p:nvSpPr>
          <p:cNvPr id="2877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390FD56-721F-418D-8E21-5FB7B523C2B7}" type="slidenum">
              <a:rPr lang="en-US" b="1">
                <a:solidFill>
                  <a:srgbClr val="FFFFFF"/>
                </a:solidFill>
              </a:rPr>
              <a:pPr algn="ctr" eaLnBrk="0" hangingPunct="0"/>
              <a:t>208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87749" name="Picture 8" descr="Iteration Quiz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2667000"/>
            <a:ext cx="6681788" cy="336708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70" name="Rectangle 9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28877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 startAt="2"/>
            </a:pPr>
            <a:r>
              <a:rPr lang="ru-RU" dirty="0"/>
              <a:t>Что покажет индикатор итераций</a:t>
            </a:r>
            <a:br>
              <a:rPr lang="en-US" dirty="0"/>
            </a:br>
            <a:r>
              <a:rPr lang="ru-RU" dirty="0"/>
              <a:t>после выполнения этого </a:t>
            </a:r>
            <a:r>
              <a:rPr lang="en-US" dirty="0"/>
              <a:t>VI? </a:t>
            </a:r>
            <a:r>
              <a:rPr lang="ru-RU" b="1" dirty="0"/>
              <a:t>Число итераций </a:t>
            </a:r>
            <a:r>
              <a:rPr lang="en-US" b="1" dirty="0"/>
              <a:t>= 4</a:t>
            </a:r>
            <a:endParaRPr lang="en-US" dirty="0"/>
          </a:p>
        </p:txBody>
      </p:sp>
      <p:sp>
        <p:nvSpPr>
          <p:cNvPr id="2887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479265E-B9B2-40CA-B69D-11D45C6ABADF}" type="slidenum">
              <a:rPr lang="en-US" b="1">
                <a:solidFill>
                  <a:srgbClr val="FFFFFF"/>
                </a:solidFill>
              </a:rPr>
              <a:pPr algn="ctr" eaLnBrk="0" hangingPunct="0"/>
              <a:t>209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88773" name="Picture 8" descr="Iteration Quiz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2667000"/>
            <a:ext cx="6681788" cy="336708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Project Explorer</a:t>
            </a:r>
            <a:r>
              <a:rPr lang="ru-RU" dirty="0"/>
              <a:t> – навигатор по проекту</a:t>
            </a:r>
            <a:endParaRPr lang="en-US" dirty="0"/>
          </a:p>
        </p:txBody>
      </p:sp>
      <p:sp>
        <p:nvSpPr>
          <p:cNvPr id="9728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077200" cy="42862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Проекты </a:t>
            </a:r>
            <a:r>
              <a:rPr lang="en-US" dirty="0"/>
              <a:t>LabVIEW </a:t>
            </a:r>
            <a:r>
              <a:rPr lang="ru-RU" dirty="0"/>
              <a:t>используются для</a:t>
            </a:r>
            <a:r>
              <a:rPr lang="en-US" dirty="0"/>
              <a:t>:</a:t>
            </a:r>
          </a:p>
          <a:p>
            <a:pPr lvl="1" eaLnBrk="1" hangingPunct="1"/>
            <a:r>
              <a:rPr lang="ru-RU" sz="2400" dirty="0"/>
              <a:t>Группировки файлов </a:t>
            </a:r>
            <a:r>
              <a:rPr lang="en-US" sz="2400" dirty="0"/>
              <a:t>LabVIEW </a:t>
            </a:r>
            <a:r>
              <a:rPr lang="ru-RU" sz="2400" dirty="0"/>
              <a:t>и файлов других типов</a:t>
            </a:r>
            <a:endParaRPr lang="en-US" sz="2400" dirty="0"/>
          </a:p>
          <a:p>
            <a:pPr lvl="1" eaLnBrk="1" hangingPunct="1"/>
            <a:r>
              <a:rPr lang="ru-RU" sz="2400" dirty="0"/>
              <a:t>Создания спецификации для сборки</a:t>
            </a:r>
            <a:endParaRPr lang="en-US" sz="2400" dirty="0"/>
          </a:p>
          <a:p>
            <a:pPr lvl="1" eaLnBrk="1" hangingPunct="1"/>
            <a:r>
              <a:rPr lang="ru-RU" sz="2400" dirty="0"/>
              <a:t>Развертывания или загрузки файлов в целевые устройства</a:t>
            </a:r>
            <a:endParaRPr lang="en-US" sz="2400" dirty="0"/>
          </a:p>
        </p:txBody>
      </p:sp>
      <p:sp>
        <p:nvSpPr>
          <p:cNvPr id="972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DED5E4F1-2996-4671-A46F-FD1A869FCF60}" type="slidenum">
              <a:rPr lang="en-US" b="1">
                <a:solidFill>
                  <a:srgbClr val="FFFFFF"/>
                </a:solidFill>
              </a:rPr>
              <a:pPr algn="ctr" eaLnBrk="0" hangingPunct="0"/>
              <a:t>21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97285" name="Picture 1" descr="Project_Window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14400" y="3124200"/>
            <a:ext cx="6934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79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289795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 startAt="3"/>
            </a:pPr>
            <a:r>
              <a:rPr lang="ru-RU" dirty="0"/>
              <a:t>Вы переработали элемент управления,</a:t>
            </a:r>
            <a:r>
              <a:rPr lang="en-US" dirty="0"/>
              <a:t> </a:t>
            </a:r>
            <a:r>
              <a:rPr lang="ru-RU" dirty="0"/>
              <a:t>выбрав из выпадающего меню </a:t>
            </a:r>
            <a:r>
              <a:rPr lang="en-US" b="1" dirty="0"/>
              <a:t>Type Def. Status</a:t>
            </a:r>
            <a:r>
              <a:rPr lang="en-US" dirty="0"/>
              <a:t> </a:t>
            </a:r>
            <a:r>
              <a:rPr lang="ru-RU" dirty="0"/>
              <a:t>вариант </a:t>
            </a:r>
            <a:r>
              <a:rPr lang="en-US" b="1" dirty="0"/>
              <a:t>Control</a:t>
            </a:r>
            <a:r>
              <a:rPr lang="en-US" dirty="0"/>
              <a:t>, </a:t>
            </a:r>
            <a:r>
              <a:rPr lang="ru-RU" dirty="0"/>
              <a:t>и сохранив элемент, как файл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ctl</a:t>
            </a:r>
            <a:r>
              <a:rPr lang="en-US" dirty="0"/>
              <a:t>. </a:t>
            </a:r>
            <a:r>
              <a:rPr lang="ru-RU" dirty="0"/>
              <a:t>Затем вы используете экземпляры переработанного элемента на лицевой панели</a:t>
            </a:r>
            <a:r>
              <a:rPr lang="en-US" dirty="0"/>
              <a:t>. </a:t>
            </a:r>
            <a:r>
              <a:rPr lang="ru-RU" dirty="0"/>
              <a:t>Если вы откроете файл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ctl</a:t>
            </a:r>
            <a:r>
              <a:rPr lang="en-US" dirty="0">
                <a:cs typeface="Courier New" pitchFamily="49" charset="0"/>
              </a:rPr>
              <a:t> </a:t>
            </a:r>
            <a:r>
              <a:rPr lang="ru-RU" dirty="0"/>
              <a:t>и модифицируете элемент управления</a:t>
            </a:r>
            <a:r>
              <a:rPr lang="en-US" dirty="0"/>
              <a:t>, </a:t>
            </a:r>
            <a:r>
              <a:rPr lang="ru-RU" dirty="0"/>
              <a:t>отразятся ли изменения на лицевой панели</a:t>
            </a:r>
            <a:r>
              <a:rPr lang="en-US" dirty="0"/>
              <a:t>?</a:t>
            </a:r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en-US" sz="2800" dirty="0"/>
              <a:t>Yes (</a:t>
            </a:r>
            <a:r>
              <a:rPr lang="ru-RU" sz="2800" dirty="0"/>
              <a:t>Да)</a:t>
            </a:r>
            <a:endParaRPr lang="en-US" sz="2800" dirty="0"/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en-US" sz="2800" dirty="0"/>
              <a:t>No</a:t>
            </a:r>
            <a:r>
              <a:rPr lang="ru-RU" sz="2800" dirty="0"/>
              <a:t> (Нет)</a:t>
            </a:r>
            <a:endParaRPr lang="en-US" sz="2800" dirty="0"/>
          </a:p>
          <a:p>
            <a:pPr marL="514350" indent="-514350" eaLnBrk="1" hangingPunct="1">
              <a:buFont typeface="Arial Narrow" pitchFamily="34" charset="0"/>
              <a:buAutoNum type="arabicPeriod" startAt="3"/>
            </a:pPr>
            <a:endParaRPr lang="en-US" dirty="0"/>
          </a:p>
          <a:p>
            <a:pPr marL="514350" indent="-514350" eaLnBrk="1" hangingPunct="1">
              <a:buFont typeface="Arial Narrow" pitchFamily="34" charset="0"/>
              <a:buAutoNum type="arabicPeriod" startAt="3"/>
            </a:pPr>
            <a:endParaRPr lang="en-US" dirty="0"/>
          </a:p>
        </p:txBody>
      </p:sp>
      <p:sp>
        <p:nvSpPr>
          <p:cNvPr id="2897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001A82F-F338-4A8A-A995-CADA0AB60C4F}" type="slidenum">
              <a:rPr lang="en-US" b="1">
                <a:solidFill>
                  <a:srgbClr val="FFFFFF"/>
                </a:solidFill>
              </a:rPr>
              <a:pPr algn="ctr" eaLnBrk="0" hangingPunct="0"/>
              <a:t>210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8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290819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 startAt="3"/>
            </a:pPr>
            <a:r>
              <a:rPr lang="ru-RU" dirty="0"/>
              <a:t>Вы переработали элемент управления,</a:t>
            </a:r>
            <a:r>
              <a:rPr lang="en-US" dirty="0"/>
              <a:t> </a:t>
            </a:r>
            <a:r>
              <a:rPr lang="ru-RU" dirty="0"/>
              <a:t>выбрав из выпадающего меню </a:t>
            </a:r>
            <a:r>
              <a:rPr lang="en-US" b="1" dirty="0"/>
              <a:t>Type Def. Status</a:t>
            </a:r>
            <a:r>
              <a:rPr lang="en-US" dirty="0"/>
              <a:t> </a:t>
            </a:r>
            <a:r>
              <a:rPr lang="ru-RU" dirty="0"/>
              <a:t>вариант </a:t>
            </a:r>
            <a:r>
              <a:rPr lang="en-US" b="1" dirty="0"/>
              <a:t>Control</a:t>
            </a:r>
            <a:r>
              <a:rPr lang="en-US" dirty="0"/>
              <a:t>, </a:t>
            </a:r>
            <a:r>
              <a:rPr lang="ru-RU" dirty="0"/>
              <a:t>и сохранив элемент, как файл</a:t>
            </a:r>
            <a:r>
              <a:rPr lang="en-US" sz="2400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sz="2400" dirty="0" err="1">
                <a:latin typeface="Courier New" pitchFamily="49" charset="0"/>
                <a:cs typeface="Courier New" pitchFamily="49" charset="0"/>
              </a:rPr>
              <a:t>ctl</a:t>
            </a:r>
            <a:r>
              <a:rPr lang="en-US" dirty="0"/>
              <a:t>. </a:t>
            </a:r>
            <a:r>
              <a:rPr lang="ru-RU" dirty="0"/>
              <a:t>Затем вы используете экземпляры переработанного элемента на лицевой панели</a:t>
            </a:r>
            <a:r>
              <a:rPr lang="en-US" dirty="0"/>
              <a:t>. </a:t>
            </a:r>
            <a:r>
              <a:rPr lang="ru-RU" dirty="0"/>
              <a:t>Если вы откроете файл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dirty="0" err="1">
                <a:latin typeface="Courier New" pitchFamily="49" charset="0"/>
                <a:cs typeface="Courier New" pitchFamily="49" charset="0"/>
              </a:rPr>
              <a:t>ctl</a:t>
            </a:r>
            <a:r>
              <a:rPr lang="en-US" dirty="0">
                <a:cs typeface="Courier New" pitchFamily="49" charset="0"/>
              </a:rPr>
              <a:t> </a:t>
            </a:r>
            <a:r>
              <a:rPr lang="ru-RU" dirty="0"/>
              <a:t>и модифицируете элемент управления</a:t>
            </a:r>
            <a:r>
              <a:rPr lang="en-US" dirty="0"/>
              <a:t>, </a:t>
            </a:r>
            <a:r>
              <a:rPr lang="ru-RU" dirty="0"/>
              <a:t>отразятся ли изменения на лицевой панели</a:t>
            </a:r>
            <a:r>
              <a:rPr lang="en-US" dirty="0"/>
              <a:t>?</a:t>
            </a:r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en-US" sz="2800" dirty="0"/>
              <a:t>Yes (</a:t>
            </a:r>
            <a:r>
              <a:rPr lang="ru-RU" sz="2800" dirty="0"/>
              <a:t>Да)</a:t>
            </a:r>
            <a:endParaRPr lang="en-US" sz="2800" dirty="0"/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en-US" sz="2800" b="1" dirty="0"/>
              <a:t>No</a:t>
            </a:r>
            <a:r>
              <a:rPr lang="ru-RU" sz="2800" b="1" dirty="0"/>
              <a:t> (Нет)</a:t>
            </a:r>
            <a:endParaRPr lang="en-US" sz="2800" b="1" dirty="0"/>
          </a:p>
          <a:p>
            <a:pPr marL="514350" indent="-514350" eaLnBrk="1" hangingPunct="1">
              <a:buFont typeface="Arial Narrow" pitchFamily="34" charset="0"/>
              <a:buAutoNum type="arabicPeriod" startAt="3"/>
            </a:pPr>
            <a:endParaRPr lang="en-US" b="1" dirty="0"/>
          </a:p>
        </p:txBody>
      </p:sp>
      <p:sp>
        <p:nvSpPr>
          <p:cNvPr id="2908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A368418-3542-4263-8F6E-14939554A44F}" type="slidenum">
              <a:rPr lang="en-US" b="1">
                <a:solidFill>
                  <a:srgbClr val="FFFFFF"/>
                </a:solidFill>
              </a:rPr>
              <a:pPr algn="ctr" eaLnBrk="0" hangingPunct="0"/>
              <a:t>211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291843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4953000"/>
          </a:xfrm>
        </p:spPr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 startAt="4"/>
            </a:pPr>
            <a:r>
              <a:rPr lang="ru-RU" sz="2400" dirty="0"/>
              <a:t>Вы вводите данные, представляющие окружность</a:t>
            </a:r>
            <a:r>
              <a:rPr lang="en-US" sz="2400" dirty="0"/>
              <a:t>. </a:t>
            </a:r>
            <a:r>
              <a:rPr lang="ru-RU" sz="2400" dirty="0"/>
              <a:t>Эти данные состоят из трех чисел двойной точности</a:t>
            </a:r>
            <a:r>
              <a:rPr lang="en-US" sz="2400" dirty="0"/>
              <a:t>: </a:t>
            </a:r>
            <a:r>
              <a:rPr lang="ru-RU" sz="2400" dirty="0"/>
              <a:t>координаты </a:t>
            </a:r>
            <a:r>
              <a:rPr lang="en-US" sz="2400" dirty="0"/>
              <a:t>x, </a:t>
            </a:r>
            <a:r>
              <a:rPr lang="ru-RU" sz="2400" dirty="0"/>
              <a:t>координаты </a:t>
            </a:r>
            <a:r>
              <a:rPr lang="en-US" sz="2400" dirty="0"/>
              <a:t>y </a:t>
            </a:r>
            <a:r>
              <a:rPr lang="ru-RU" sz="2400" dirty="0"/>
              <a:t> и радиуса</a:t>
            </a:r>
            <a:r>
              <a:rPr lang="en-US" sz="2400" dirty="0"/>
              <a:t>. </a:t>
            </a:r>
            <a:r>
              <a:rPr lang="ru-RU" sz="2400" dirty="0"/>
              <a:t>В будущем вам может потребоваться расширить все экземпляры данных окружности для дополнения цветом окружности</a:t>
            </a:r>
            <a:r>
              <a:rPr lang="en-US" sz="2400" dirty="0"/>
              <a:t>, </a:t>
            </a:r>
            <a:r>
              <a:rPr lang="ru-RU" sz="2400" dirty="0"/>
              <a:t>задаваемого целым числом</a:t>
            </a:r>
            <a:r>
              <a:rPr lang="en-US" sz="2400" dirty="0"/>
              <a:t>. </a:t>
            </a:r>
            <a:r>
              <a:rPr lang="ru-RU" sz="2400" dirty="0"/>
              <a:t>Как вы должны изменить представление окружности на лицевой панели</a:t>
            </a:r>
            <a:r>
              <a:rPr lang="en-US" sz="2400" dirty="0"/>
              <a:t>?</a:t>
            </a:r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ru-RU" sz="2400" dirty="0"/>
              <a:t>3 отдельных элемента для двух координат и радиуса</a:t>
            </a:r>
            <a:endParaRPr lang="en-US" sz="2400" dirty="0"/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ru-RU" sz="2400" dirty="0"/>
              <a:t>Кластер, содержащий все данные</a:t>
            </a:r>
            <a:endParaRPr lang="en-US" sz="2400" dirty="0"/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ru-RU" sz="2400" dirty="0"/>
              <a:t>Пользовательский элемент, содержащий кластер</a:t>
            </a:r>
            <a:endParaRPr lang="en-US" sz="2400" dirty="0"/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ru-RU" sz="2400" dirty="0"/>
              <a:t>Элемент </a:t>
            </a:r>
            <a:r>
              <a:rPr lang="en-US" sz="2400" dirty="0"/>
              <a:t>type definition</a:t>
            </a:r>
            <a:r>
              <a:rPr lang="ru-RU" sz="2400" dirty="0"/>
              <a:t>, содержащий кластер</a:t>
            </a:r>
            <a:endParaRPr lang="en-US" sz="2400" dirty="0"/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ru-RU" sz="2400" dirty="0"/>
              <a:t>Массив из 3-х элементов</a:t>
            </a:r>
            <a:endParaRPr lang="en-US" sz="2400" dirty="0"/>
          </a:p>
        </p:txBody>
      </p:sp>
      <p:sp>
        <p:nvSpPr>
          <p:cNvPr id="2918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D53D6491-F911-47FF-AAB1-FD0013DFD2B6}" type="slidenum">
              <a:rPr lang="en-US" b="1">
                <a:solidFill>
                  <a:srgbClr val="FFFFFF"/>
                </a:solidFill>
              </a:rPr>
              <a:pPr algn="ctr" eaLnBrk="0" hangingPunct="0"/>
              <a:t>212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4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944562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292867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572000"/>
          </a:xfrm>
        </p:spPr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 startAt="4"/>
            </a:pPr>
            <a:r>
              <a:rPr lang="ru-RU" sz="2400" dirty="0"/>
              <a:t>Вы вводите данные, представляющие окружность</a:t>
            </a:r>
            <a:r>
              <a:rPr lang="en-US" sz="2400" dirty="0"/>
              <a:t>. </a:t>
            </a:r>
            <a:r>
              <a:rPr lang="ru-RU" sz="2400" dirty="0"/>
              <a:t>Эти данные состоят из трех чисел двойной точности</a:t>
            </a:r>
            <a:r>
              <a:rPr lang="en-US" sz="2400" dirty="0"/>
              <a:t>: </a:t>
            </a:r>
            <a:r>
              <a:rPr lang="ru-RU" sz="2400" dirty="0"/>
              <a:t>координаты </a:t>
            </a:r>
            <a:r>
              <a:rPr lang="en-US" sz="2400" dirty="0"/>
              <a:t>x, </a:t>
            </a:r>
            <a:r>
              <a:rPr lang="ru-RU" sz="2400" dirty="0"/>
              <a:t>координаты </a:t>
            </a:r>
            <a:r>
              <a:rPr lang="en-US" sz="2400" dirty="0"/>
              <a:t>y </a:t>
            </a:r>
            <a:r>
              <a:rPr lang="ru-RU" sz="2400" dirty="0"/>
              <a:t> и радиуса</a:t>
            </a:r>
            <a:r>
              <a:rPr lang="en-US" sz="2400" dirty="0"/>
              <a:t>. </a:t>
            </a:r>
            <a:r>
              <a:rPr lang="ru-RU" sz="2400" dirty="0"/>
              <a:t>В будущем вам может потребоваться расширить все экземпляры данных окружности для дополнения цвета окружности</a:t>
            </a:r>
            <a:r>
              <a:rPr lang="en-US" sz="2400" dirty="0"/>
              <a:t>, </a:t>
            </a:r>
            <a:r>
              <a:rPr lang="ru-RU" sz="2400" dirty="0"/>
              <a:t>задаваемого целым числом</a:t>
            </a:r>
            <a:r>
              <a:rPr lang="en-US" sz="2400" dirty="0"/>
              <a:t>. </a:t>
            </a:r>
            <a:r>
              <a:rPr lang="ru-RU" sz="2400" dirty="0"/>
              <a:t>Как вы должны изменить представление окружности на лицевой панели</a:t>
            </a:r>
            <a:r>
              <a:rPr lang="en-US" sz="2400" dirty="0"/>
              <a:t>?</a:t>
            </a:r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ru-RU" sz="2400" dirty="0"/>
              <a:t>3 отдельных элемента для двух координат и радиуса</a:t>
            </a:r>
            <a:endParaRPr lang="en-US" sz="2400" dirty="0"/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ru-RU" sz="2400" dirty="0"/>
              <a:t>Кластер, содержащий все данные</a:t>
            </a:r>
            <a:endParaRPr lang="en-US" sz="2400" dirty="0"/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ru-RU" sz="2400" dirty="0"/>
              <a:t>Пользовательский элемент, содержащий кластер</a:t>
            </a:r>
            <a:endParaRPr lang="en-US" sz="2400" dirty="0"/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ru-RU" sz="2400" b="1" dirty="0"/>
              <a:t>Элемент </a:t>
            </a:r>
            <a:r>
              <a:rPr lang="en-US" sz="2400" b="1" dirty="0"/>
              <a:t>type definition</a:t>
            </a:r>
            <a:r>
              <a:rPr lang="ru-RU" sz="2400" b="1" dirty="0"/>
              <a:t>, содержащий кластер</a:t>
            </a:r>
            <a:endParaRPr lang="en-US" sz="2400" b="1" dirty="0"/>
          </a:p>
          <a:p>
            <a:pPr marL="914400" lvl="2" indent="-398463" eaLnBrk="1" hangingPunct="1">
              <a:buFont typeface="Arial Narrow" pitchFamily="34" charset="0"/>
              <a:buAutoNum type="alphaLcParenR"/>
            </a:pPr>
            <a:r>
              <a:rPr lang="ru-RU" sz="2400" dirty="0"/>
              <a:t>Массив из 3-х элементов</a:t>
            </a:r>
            <a:endParaRPr lang="en-US" sz="2400" dirty="0"/>
          </a:p>
        </p:txBody>
      </p:sp>
      <p:sp>
        <p:nvSpPr>
          <p:cNvPr id="2928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B7B98994-70E3-4904-9780-3E9A9403BA67}" type="slidenum">
              <a:rPr lang="en-US" b="1">
                <a:solidFill>
                  <a:srgbClr val="FFFFFF"/>
                </a:solidFill>
              </a:rPr>
              <a:pPr algn="ctr" eaLnBrk="0" hangingPunct="0"/>
              <a:t>213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33400" y="2819400"/>
            <a:ext cx="16002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Лекция </a:t>
            </a:r>
            <a:r>
              <a:rPr lang="en-US" dirty="0"/>
              <a:t>6</a:t>
            </a:r>
            <a:br>
              <a:rPr lang="en-US" dirty="0"/>
            </a:br>
            <a:r>
              <a:rPr lang="ru-RU" dirty="0"/>
              <a:t>Управление ресурсами</a:t>
            </a:r>
            <a:endParaRPr lang="en-US" dirty="0"/>
          </a:p>
        </p:txBody>
      </p:sp>
      <p:sp>
        <p:nvSpPr>
          <p:cNvPr id="293891" name="Content Placeholder 2"/>
          <p:cNvSpPr>
            <a:spLocks noGrp="1"/>
          </p:cNvSpPr>
          <p:nvPr>
            <p:ph sz="half" idx="1"/>
          </p:nvPr>
        </p:nvSpPr>
        <p:spPr>
          <a:xfrm>
            <a:off x="304800" y="2819400"/>
            <a:ext cx="4038600" cy="3230563"/>
          </a:xfrm>
        </p:spPr>
        <p:txBody>
          <a:bodyPr/>
          <a:lstStyle/>
          <a:p>
            <a:pPr eaLnBrk="1" hangingPunct="1"/>
            <a:r>
              <a:rPr lang="ru-RU" dirty="0"/>
              <a:t>Файловый ввод-вывод</a:t>
            </a:r>
            <a:endParaRPr lang="en-US" dirty="0"/>
          </a:p>
          <a:p>
            <a:pPr eaLnBrk="1" hangingPunct="1"/>
            <a:r>
              <a:rPr lang="ru-RU" dirty="0"/>
              <a:t>Высокоуровневый файловый ввод-вывод</a:t>
            </a:r>
            <a:endParaRPr lang="en-US" dirty="0"/>
          </a:p>
          <a:p>
            <a:pPr eaLnBrk="1" hangingPunct="1"/>
            <a:r>
              <a:rPr lang="ru-RU" dirty="0"/>
              <a:t>Низкоуровневый файловый ввод-вывод</a:t>
            </a:r>
            <a:endParaRPr lang="en-US" dirty="0"/>
          </a:p>
        </p:txBody>
      </p:sp>
      <p:sp>
        <p:nvSpPr>
          <p:cNvPr id="293892" name="Content Placeholder 3"/>
          <p:cNvSpPr>
            <a:spLocks noGrp="1"/>
          </p:cNvSpPr>
          <p:nvPr>
            <p:ph sz="half" idx="2"/>
          </p:nvPr>
        </p:nvSpPr>
        <p:spPr>
          <a:xfrm>
            <a:off x="4495800" y="2819400"/>
            <a:ext cx="4343400" cy="3306763"/>
          </a:xfrm>
        </p:spPr>
        <p:txBody>
          <a:bodyPr/>
          <a:lstStyle/>
          <a:p>
            <a:pPr marL="514350" indent="-514350" eaLnBrk="1" hangingPunct="1">
              <a:buFont typeface="Arial Narrow" pitchFamily="34" charset="0"/>
              <a:buAutoNum type="alphaUcPeriod" startAt="4"/>
            </a:pPr>
            <a:r>
              <a:rPr lang="ru-RU" dirty="0"/>
              <a:t>Программирование оборудования </a:t>
            </a:r>
            <a:r>
              <a:rPr lang="en-US" dirty="0"/>
              <a:t>DAQ</a:t>
            </a:r>
          </a:p>
          <a:p>
            <a:pPr marL="514350" indent="-514350" eaLnBrk="1" hangingPunct="1">
              <a:buFont typeface="Arial Narrow" pitchFamily="34" charset="0"/>
              <a:buAutoNum type="alphaUcPeriod" startAt="4"/>
            </a:pPr>
            <a:r>
              <a:rPr lang="ru-RU" dirty="0"/>
              <a:t>Программное управление измерительными приборами</a:t>
            </a:r>
            <a:endParaRPr lang="en-US" dirty="0"/>
          </a:p>
          <a:p>
            <a:pPr marL="514350" indent="-514350" eaLnBrk="1" hangingPunct="1">
              <a:buFont typeface="Arial Narrow" pitchFamily="34" charset="0"/>
              <a:buAutoNum type="alphaUcPeriod" startAt="4"/>
            </a:pPr>
            <a:r>
              <a:rPr lang="ru-RU" dirty="0"/>
              <a:t>Использование драйверов измерительных приборов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2209800"/>
            <a:ext cx="1752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ТЕМЫ</a:t>
            </a:r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Файловый ввод-вывод</a:t>
            </a:r>
            <a:endParaRPr lang="en-US" dirty="0"/>
          </a:p>
        </p:txBody>
      </p:sp>
      <p:sp>
        <p:nvSpPr>
          <p:cNvPr id="294915" name="Rectangle 10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Функции файлового ввода-вывода пишут в файл или читают из файла</a:t>
            </a:r>
            <a:endParaRPr lang="en-US" dirty="0"/>
          </a:p>
          <a:p>
            <a:pPr lvl="1" eaLnBrk="1" hangingPunct="1"/>
            <a:r>
              <a:rPr lang="ru-RU" dirty="0"/>
              <a:t>Типовые операции файлового ввода-вывода включают следующие процессы</a:t>
            </a:r>
            <a:r>
              <a:rPr lang="en-US" dirty="0"/>
              <a:t>:</a:t>
            </a:r>
          </a:p>
        </p:txBody>
      </p:sp>
      <p:sp>
        <p:nvSpPr>
          <p:cNvPr id="2949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23D993E-EEDD-4608-8292-4E4838D81C7D}" type="slidenum">
              <a:rPr lang="en-US" b="1">
                <a:solidFill>
                  <a:srgbClr val="FFFFFF"/>
                </a:solidFill>
              </a:rPr>
              <a:pPr algn="ctr" eaLnBrk="0" hangingPunct="0"/>
              <a:t>215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94917" name="Picture 19" descr="noloc_easy_to_recreate while loop"/>
          <p:cNvPicPr>
            <a:picLocks noChangeAspect="1" noChangeArrowheads="1"/>
          </p:cNvPicPr>
          <p:nvPr/>
        </p:nvPicPr>
        <p:blipFill>
          <a:blip r:embed="rId2"/>
          <a:srcRect l="17033" t="29582" r="32417" b="29582"/>
          <a:stretch>
            <a:fillRect/>
          </a:stretch>
        </p:blipFill>
        <p:spPr bwMode="auto">
          <a:xfrm>
            <a:off x="2209800" y="3200400"/>
            <a:ext cx="2590800" cy="24796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294918" name="Rectangle 11"/>
          <p:cNvSpPr>
            <a:spLocks noChangeArrowheads="1"/>
          </p:cNvSpPr>
          <p:nvPr/>
        </p:nvSpPr>
        <p:spPr bwMode="auto">
          <a:xfrm>
            <a:off x="685800" y="4084638"/>
            <a:ext cx="8001000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0" hangingPunct="0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  <a:p>
            <a:pPr eaLnBrk="0" hangingPunct="0">
              <a:spcBef>
                <a:spcPts val="500"/>
              </a:spcBef>
              <a:spcAft>
                <a:spcPts val="500"/>
              </a:spcAft>
            </a:pPr>
            <a:endParaRPr lang="en-US" sz="2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94919" name="AutoShape 12"/>
          <p:cNvSpPr>
            <a:spLocks noChangeArrowheads="1"/>
          </p:cNvSpPr>
          <p:nvPr/>
        </p:nvSpPr>
        <p:spPr bwMode="auto">
          <a:xfrm>
            <a:off x="457200" y="3703638"/>
            <a:ext cx="1644650" cy="1325562"/>
          </a:xfrm>
          <a:prstGeom prst="flowChartProcess">
            <a:avLst/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r>
              <a:rPr lang="en-US" b="1" dirty="0">
                <a:solidFill>
                  <a:srgbClr val="FFFFFF"/>
                </a:solidFill>
              </a:rPr>
              <a:t>Open/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Create/</a:t>
            </a:r>
            <a:br>
              <a:rPr lang="en-US" b="1" dirty="0">
                <a:solidFill>
                  <a:srgbClr val="FFFFFF"/>
                </a:solidFill>
              </a:rPr>
            </a:br>
            <a:r>
              <a:rPr lang="en-US" b="1" dirty="0">
                <a:solidFill>
                  <a:srgbClr val="FFFFFF"/>
                </a:solidFill>
              </a:rPr>
              <a:t>Replace File</a:t>
            </a:r>
          </a:p>
        </p:txBody>
      </p:sp>
      <p:sp>
        <p:nvSpPr>
          <p:cNvPr id="294920" name="AutoShape 13"/>
          <p:cNvSpPr>
            <a:spLocks noChangeArrowheads="1"/>
          </p:cNvSpPr>
          <p:nvPr/>
        </p:nvSpPr>
        <p:spPr bwMode="auto">
          <a:xfrm>
            <a:off x="2667000" y="3703638"/>
            <a:ext cx="1644650" cy="1325562"/>
          </a:xfrm>
          <a:prstGeom prst="flowChartProcess">
            <a:avLst/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rgbClr val="FFFFFF"/>
                </a:solidFill>
              </a:rPr>
              <a:t>Read </a:t>
            </a:r>
          </a:p>
          <a:p>
            <a:pPr algn="ctr" eaLnBrk="0" hangingPunct="0"/>
            <a:r>
              <a:rPr lang="en-US" b="1">
                <a:solidFill>
                  <a:srgbClr val="FFFFFF"/>
                </a:solidFill>
              </a:rPr>
              <a:t>and/or</a:t>
            </a:r>
            <a:br>
              <a:rPr lang="en-US" b="1">
                <a:solidFill>
                  <a:srgbClr val="FFFFFF"/>
                </a:solidFill>
              </a:rPr>
            </a:br>
            <a:r>
              <a:rPr lang="en-US" b="1">
                <a:solidFill>
                  <a:srgbClr val="FFFFFF"/>
                </a:solidFill>
              </a:rPr>
              <a:t>Write to File</a:t>
            </a:r>
          </a:p>
        </p:txBody>
      </p:sp>
      <p:sp>
        <p:nvSpPr>
          <p:cNvPr id="294921" name="AutoShape 14"/>
          <p:cNvSpPr>
            <a:spLocks noChangeArrowheads="1"/>
          </p:cNvSpPr>
          <p:nvPr/>
        </p:nvSpPr>
        <p:spPr bwMode="auto">
          <a:xfrm>
            <a:off x="5029200" y="3703638"/>
            <a:ext cx="1644650" cy="1325562"/>
          </a:xfrm>
          <a:prstGeom prst="flowChartProcess">
            <a:avLst/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rgbClr val="FFFFFF"/>
                </a:solidFill>
              </a:rPr>
              <a:t>Close </a:t>
            </a:r>
          </a:p>
          <a:p>
            <a:pPr algn="ctr" eaLnBrk="0" hangingPunct="0"/>
            <a:r>
              <a:rPr lang="en-US" b="1">
                <a:solidFill>
                  <a:srgbClr val="FFFFFF"/>
                </a:solidFill>
              </a:rPr>
              <a:t>File</a:t>
            </a:r>
          </a:p>
        </p:txBody>
      </p:sp>
      <p:cxnSp>
        <p:nvCxnSpPr>
          <p:cNvPr id="294922" name="AutoShape 15"/>
          <p:cNvCxnSpPr>
            <a:cxnSpLocks noChangeShapeType="1"/>
            <a:stCxn id="294919" idx="3"/>
            <a:endCxn id="294920" idx="1"/>
          </p:cNvCxnSpPr>
          <p:nvPr/>
        </p:nvCxnSpPr>
        <p:spPr bwMode="auto">
          <a:xfrm>
            <a:off x="2116138" y="4367213"/>
            <a:ext cx="536575" cy="0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294923" name="AutoShape 16"/>
          <p:cNvCxnSpPr>
            <a:cxnSpLocks noChangeShapeType="1"/>
            <a:stCxn id="294920" idx="3"/>
            <a:endCxn id="294921" idx="1"/>
          </p:cNvCxnSpPr>
          <p:nvPr/>
        </p:nvCxnSpPr>
        <p:spPr bwMode="auto">
          <a:xfrm>
            <a:off x="4325938" y="4367213"/>
            <a:ext cx="688975" cy="0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294924" name="AutoShape 17"/>
          <p:cNvCxnSpPr>
            <a:cxnSpLocks noChangeShapeType="1"/>
            <a:stCxn id="294921" idx="3"/>
            <a:endCxn id="294925" idx="1"/>
          </p:cNvCxnSpPr>
          <p:nvPr/>
        </p:nvCxnSpPr>
        <p:spPr bwMode="auto">
          <a:xfrm>
            <a:off x="6688138" y="4367213"/>
            <a:ext cx="568325" cy="0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med" len="med"/>
          </a:ln>
        </p:spPr>
      </p:cxnSp>
      <p:sp>
        <p:nvSpPr>
          <p:cNvPr id="294925" name="AutoShape 18"/>
          <p:cNvSpPr>
            <a:spLocks noChangeArrowheads="1"/>
          </p:cNvSpPr>
          <p:nvPr/>
        </p:nvSpPr>
        <p:spPr bwMode="auto">
          <a:xfrm>
            <a:off x="7270750" y="3703638"/>
            <a:ext cx="1644650" cy="1325562"/>
          </a:xfrm>
          <a:prstGeom prst="flowChartProcess">
            <a:avLst/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r>
              <a:rPr lang="en-US" b="1">
                <a:solidFill>
                  <a:srgbClr val="FFFFFF"/>
                </a:solidFill>
              </a:rPr>
              <a:t>Check for</a:t>
            </a:r>
          </a:p>
          <a:p>
            <a:pPr algn="ctr" eaLnBrk="0" hangingPunct="0"/>
            <a:r>
              <a:rPr lang="en-US" b="1">
                <a:solidFill>
                  <a:srgbClr val="FFFFFF"/>
                </a:solidFill>
              </a:rPr>
              <a:t>Errors</a:t>
            </a:r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Файловый ввод-вывод </a:t>
            </a:r>
            <a:r>
              <a:rPr lang="en-US" dirty="0"/>
              <a:t>– </a:t>
            </a:r>
            <a:r>
              <a:rPr lang="ru-RU" dirty="0"/>
              <a:t>форматы файлов</a:t>
            </a:r>
            <a:endParaRPr lang="en-US" dirty="0"/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50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dirty="0"/>
              <a:t>В </a:t>
            </a:r>
            <a:r>
              <a:rPr lang="en-US" dirty="0"/>
              <a:t>LabVIEW </a:t>
            </a:r>
            <a:r>
              <a:rPr lang="ru-RU" dirty="0"/>
              <a:t>можно использовать или создавать файлы следующих форматов</a:t>
            </a:r>
            <a:r>
              <a:rPr lang="en-US" dirty="0"/>
              <a:t>: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Binary—</a:t>
            </a:r>
            <a:r>
              <a:rPr lang="ru-RU" dirty="0"/>
              <a:t>двоичный – базовый формат для всех других форматов файлов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ASCII—</a:t>
            </a:r>
            <a:r>
              <a:rPr lang="ru-RU" dirty="0"/>
              <a:t>специальный тип двоичного файла – стандарт, используемый большинством программ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LVM— </a:t>
            </a:r>
            <a:r>
              <a:rPr lang="ru-RU" dirty="0"/>
              <a:t>файл данных результатов измерений в </a:t>
            </a:r>
            <a:r>
              <a:rPr lang="en-US" dirty="0"/>
              <a:t>LabVIEW (.lvm) </a:t>
            </a:r>
            <a:r>
              <a:rPr lang="ru-RU" dirty="0"/>
              <a:t>– текстовый файл с разделителями табуляцией; подобные файлы можно открывать в приложениях, работающих с текстами или электронными таблицами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TDMS—</a:t>
            </a:r>
            <a:r>
              <a:rPr lang="ru-RU" dirty="0"/>
              <a:t>разновидность двоичного файла, созданная для продуктов </a:t>
            </a:r>
            <a:r>
              <a:rPr lang="en-US" dirty="0"/>
              <a:t>NI</a:t>
            </a:r>
            <a:r>
              <a:rPr lang="ru-RU" dirty="0"/>
              <a:t>; состоит из 2-отдельных файлов: двоичного файла данных и двоичного файла индексов</a:t>
            </a:r>
            <a:endParaRPr lang="en-US" dirty="0"/>
          </a:p>
        </p:txBody>
      </p:sp>
      <p:sp>
        <p:nvSpPr>
          <p:cNvPr id="2959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5524E12-3ECE-496E-8204-0C788C0B0714}" type="slidenum">
              <a:rPr lang="en-US" b="1">
                <a:solidFill>
                  <a:srgbClr val="FFFFFF"/>
                </a:solidFill>
              </a:rPr>
              <a:pPr algn="ctr" eaLnBrk="0" hangingPunct="0"/>
              <a:t>216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Файловый ввод-вывод </a:t>
            </a:r>
            <a:r>
              <a:rPr lang="en-US" dirty="0"/>
              <a:t>– </a:t>
            </a:r>
            <a:r>
              <a:rPr lang="ru-RU" dirty="0"/>
              <a:t>форматы файлов</a:t>
            </a:r>
            <a:endParaRPr lang="en-US" dirty="0"/>
          </a:p>
        </p:txBody>
      </p:sp>
      <p:sp>
        <p:nvSpPr>
          <p:cNvPr id="296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В этом курсе вы научитесь создавать текстовые </a:t>
            </a:r>
            <a:r>
              <a:rPr lang="en-US" dirty="0"/>
              <a:t>(ASCII) </a:t>
            </a:r>
            <a:r>
              <a:rPr lang="ru-RU" dirty="0"/>
              <a:t>файлы</a:t>
            </a:r>
            <a:endParaRPr lang="en-US" dirty="0"/>
          </a:p>
          <a:p>
            <a:pPr lvl="1" eaLnBrk="1" hangingPunct="1"/>
            <a:r>
              <a:rPr lang="ru-RU" dirty="0"/>
              <a:t>Текстовые файлы используют в следующих ситуациях</a:t>
            </a:r>
            <a:r>
              <a:rPr lang="en-US" dirty="0"/>
              <a:t>: </a:t>
            </a:r>
          </a:p>
          <a:p>
            <a:pPr lvl="2" eaLnBrk="1" hangingPunct="1"/>
            <a:r>
              <a:rPr lang="ru-RU" dirty="0"/>
              <a:t>Нужен доступ к файлу из других приложений</a:t>
            </a:r>
            <a:endParaRPr lang="en-US" dirty="0"/>
          </a:p>
          <a:p>
            <a:pPr lvl="2" eaLnBrk="1" hangingPunct="1"/>
            <a:r>
              <a:rPr lang="ru-RU" dirty="0"/>
              <a:t>Размер дискового пространства и скорость файлового ввода-вывода некритичны </a:t>
            </a:r>
            <a:endParaRPr lang="en-US" dirty="0"/>
          </a:p>
          <a:p>
            <a:pPr lvl="2" eaLnBrk="1" hangingPunct="1"/>
            <a:r>
              <a:rPr lang="ru-RU" dirty="0"/>
              <a:t>Нет необходимости в произвольном обращении при выполнении операции чтения и записи</a:t>
            </a:r>
            <a:endParaRPr lang="en-US" dirty="0"/>
          </a:p>
          <a:p>
            <a:pPr lvl="2" eaLnBrk="1" hangingPunct="1"/>
            <a:r>
              <a:rPr lang="ru-RU" dirty="0"/>
              <a:t>Точность представления чисел не является важной</a:t>
            </a:r>
            <a:endParaRPr lang="en-US" dirty="0"/>
          </a:p>
        </p:txBody>
      </p:sp>
      <p:sp>
        <p:nvSpPr>
          <p:cNvPr id="2969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BDF0BB4-8328-4BE9-BFCD-76A60DD14A6B}" type="slidenum">
              <a:rPr lang="en-US" b="1">
                <a:solidFill>
                  <a:srgbClr val="FFFFFF"/>
                </a:solidFill>
              </a:rPr>
              <a:pPr algn="ctr" eaLnBrk="0" hangingPunct="0"/>
              <a:t>217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Высокоуровневый файловый ввод-вывод </a:t>
            </a:r>
            <a:endParaRPr lang="en-US" dirty="0"/>
          </a:p>
        </p:txBody>
      </p:sp>
      <p:sp>
        <p:nvSpPr>
          <p:cNvPr id="22531" name="Rectangle 5"/>
          <p:cNvSpPr>
            <a:spLocks noGrp="1" noChangeArrowheads="1"/>
          </p:cNvSpPr>
          <p:nvPr>
            <p:ph idx="1"/>
          </p:nvPr>
        </p:nvSpPr>
        <p:spPr>
          <a:xfrm>
            <a:off x="533400" y="1514474"/>
            <a:ext cx="5410200" cy="4581525"/>
          </a:xfrm>
        </p:spPr>
        <p:txBody>
          <a:bodyPr rtlCol="0">
            <a:normAutofit fontScale="85000" lnSpcReduction="2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VI</a:t>
            </a:r>
            <a:r>
              <a:rPr lang="ru-RU" dirty="0"/>
              <a:t> высокого уровня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В распространенных операциях файлового ввода-вывода выполняются все три операции (открытие, чтение/запись, закрытие)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Могут быть не так эффективны, как функции, спроектированные или сконфигурированные для отдельных операций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VI</a:t>
            </a:r>
            <a:r>
              <a:rPr lang="ru-RU" dirty="0"/>
              <a:t> низкого уровня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Индивидуальные </a:t>
            </a:r>
            <a:r>
              <a:rPr lang="en-US" dirty="0"/>
              <a:t>VI </a:t>
            </a:r>
            <a:r>
              <a:rPr lang="ru-RU" dirty="0"/>
              <a:t>для каждой операции файлового ввода-вывода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Если запись в файл производится в цикле, используйте функции  низкоуровневого файлового ввода-вывода</a:t>
            </a:r>
            <a:endParaRPr lang="en-US" dirty="0"/>
          </a:p>
        </p:txBody>
      </p:sp>
      <p:sp>
        <p:nvSpPr>
          <p:cNvPr id="2979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0DE27CB-AA24-4D2A-8A4E-7756A5AAF0FE}" type="slidenum">
              <a:rPr lang="en-US" b="1">
                <a:solidFill>
                  <a:srgbClr val="FFFFFF"/>
                </a:solidFill>
              </a:rPr>
              <a:pPr algn="ctr" eaLnBrk="0" hangingPunct="0"/>
              <a:t>218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97989" name="Picture 6" descr="noloc_easy_to_recreate file io palette"/>
          <p:cNvPicPr>
            <a:picLocks noChangeAspect="1" noChangeArrowheads="1"/>
          </p:cNvPicPr>
          <p:nvPr/>
        </p:nvPicPr>
        <p:blipFill>
          <a:blip r:embed="rId3"/>
          <a:srcRect l="10440" t="22157" r="39011" b="14734"/>
          <a:stretch>
            <a:fillRect/>
          </a:stretch>
        </p:blipFill>
        <p:spPr bwMode="auto">
          <a:xfrm>
            <a:off x="6019800" y="1524000"/>
            <a:ext cx="2835275" cy="41910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Высокоуровневый файловый ввод-вывод </a:t>
            </a:r>
            <a:endParaRPr lang="en-US" dirty="0"/>
          </a:p>
        </p:txBody>
      </p:sp>
      <p:sp>
        <p:nvSpPr>
          <p:cNvPr id="23555" name="Rectangle 5"/>
          <p:cNvSpPr>
            <a:spLocks noGrp="1" noChangeArrowheads="1"/>
          </p:cNvSpPr>
          <p:nvPr>
            <p:ph idx="1"/>
          </p:nvPr>
        </p:nvSpPr>
        <p:spPr>
          <a:xfrm>
            <a:off x="533400" y="1514474"/>
            <a:ext cx="8229600" cy="4657725"/>
          </a:xfrm>
        </p:spPr>
        <p:txBody>
          <a:bodyPr rtlCol="0">
            <a:normAutofit fontScale="92500" lnSpcReduction="20000"/>
          </a:bodyPr>
          <a:lstStyle/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dirty="0"/>
              <a:t>Запись в файл электронных таблиц (</a:t>
            </a:r>
            <a:r>
              <a:rPr lang="en-US" dirty="0"/>
              <a:t>Write to Spreadsheet File</a:t>
            </a:r>
            <a:r>
              <a:rPr lang="ru-RU" dirty="0"/>
              <a:t>)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400" dirty="0"/>
              <a:t>Массивы чисел двойной точности преобразуются  в строки текста, которые записываются в файл </a:t>
            </a:r>
            <a:r>
              <a:rPr lang="en-US" sz="2400" dirty="0"/>
              <a:t>ASCII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dirty="0"/>
              <a:t>Чтение из файла электронных таблиц (</a:t>
            </a:r>
            <a:r>
              <a:rPr lang="en-US" dirty="0"/>
              <a:t>Read From Spreadsheet File</a:t>
            </a:r>
            <a:r>
              <a:rPr lang="ru-RU" dirty="0"/>
              <a:t>)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sz="2400" dirty="0"/>
              <a:t>Читается заданное количество линий</a:t>
            </a:r>
            <a:r>
              <a:rPr lang="en-US" sz="2400" dirty="0"/>
              <a:t> </a:t>
            </a:r>
            <a:r>
              <a:rPr lang="ru-RU" sz="2400" dirty="0"/>
              <a:t>или</a:t>
            </a:r>
            <a:br>
              <a:rPr lang="en-US" sz="2400" dirty="0"/>
            </a:br>
            <a:r>
              <a:rPr lang="ru-RU" sz="2400" dirty="0"/>
              <a:t>строк из текстового файла, представляющих </a:t>
            </a:r>
            <a:br>
              <a:rPr lang="en-US" sz="2400" dirty="0"/>
            </a:br>
            <a:r>
              <a:rPr lang="ru-RU" sz="2400" dirty="0"/>
              <a:t>числа, и выводятся в 2-мерный массив чисел</a:t>
            </a:r>
          </a:p>
          <a:p>
            <a:pPr lvl="1" eaLnBrk="1" fontAlgn="auto" hangingPunct="1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ru-RU" sz="2400" dirty="0"/>
              <a:t>    двойной точности </a:t>
            </a:r>
            <a:endParaRPr lang="en-US" sz="2400" dirty="0"/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dirty="0"/>
              <a:t>Запись/чтение в/из файла результатов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dirty="0"/>
              <a:t>измерений</a:t>
            </a:r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dirty="0"/>
              <a:t>(</a:t>
            </a:r>
            <a:r>
              <a:rPr lang="en-US" dirty="0"/>
              <a:t>Write to/Read from Measurement File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400" dirty="0"/>
              <a:t>Express VI</a:t>
            </a:r>
            <a:r>
              <a:rPr lang="ru-RU" sz="2400" dirty="0"/>
              <a:t> для записи/чтения данных в/из файлов</a:t>
            </a:r>
            <a:br>
              <a:rPr lang="en-US" sz="2400" dirty="0"/>
            </a:br>
            <a:r>
              <a:rPr lang="ru-RU" sz="2400" dirty="0"/>
              <a:t>форматов </a:t>
            </a:r>
            <a:r>
              <a:rPr lang="en-US" sz="2400" dirty="0"/>
              <a:t>LVM </a:t>
            </a:r>
            <a:r>
              <a:rPr lang="ru-RU" sz="2400" dirty="0"/>
              <a:t>или </a:t>
            </a:r>
            <a:r>
              <a:rPr lang="en-US" sz="2400" dirty="0"/>
              <a:t>TDMS</a:t>
            </a:r>
          </a:p>
        </p:txBody>
      </p:sp>
      <p:sp>
        <p:nvSpPr>
          <p:cNvPr id="2990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3FE5605-8DB7-4925-B2B2-0F76A40A8D32}" type="slidenum">
              <a:rPr lang="en-US" b="1">
                <a:solidFill>
                  <a:srgbClr val="FFFFFF"/>
                </a:solidFill>
              </a:rPr>
              <a:pPr algn="ctr" eaLnBrk="0" hangingPunct="0"/>
              <a:t>219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299013" name="Picture 6" descr="noloc_easy_to_recreate file io palette"/>
          <p:cNvPicPr>
            <a:picLocks noChangeAspect="1" noChangeArrowheads="1"/>
          </p:cNvPicPr>
          <p:nvPr/>
        </p:nvPicPr>
        <p:blipFill>
          <a:blip r:embed="rId2"/>
          <a:srcRect l="10440" t="22157" r="39011" b="14734"/>
          <a:stretch>
            <a:fillRect/>
          </a:stretch>
        </p:blipFill>
        <p:spPr bwMode="auto">
          <a:xfrm>
            <a:off x="6629400" y="2895600"/>
            <a:ext cx="2133600" cy="3170562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299014" name="AutoShape 7"/>
          <p:cNvSpPr>
            <a:spLocks noChangeArrowheads="1"/>
          </p:cNvSpPr>
          <p:nvPr/>
        </p:nvSpPr>
        <p:spPr bwMode="auto">
          <a:xfrm>
            <a:off x="6781800" y="3657600"/>
            <a:ext cx="1752600" cy="4572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Работа с </a:t>
            </a:r>
            <a:r>
              <a:rPr lang="en-US" dirty="0"/>
              <a:t>Project Explorer</a:t>
            </a:r>
          </a:p>
        </p:txBody>
      </p:sp>
      <p:sp>
        <p:nvSpPr>
          <p:cNvPr id="983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Демонстрируются создание проекта, добавление файлов в проект и удаление их из проекта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8863" y="6149130"/>
            <a:ext cx="332701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ДЕМОНСТРАЦИЯ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6-1</a:t>
            </a:r>
            <a:br>
              <a:rPr lang="en-US" dirty="0"/>
            </a:br>
            <a:r>
              <a:rPr lang="en-US" dirty="0"/>
              <a:t>Spreadsheet Example VI</a:t>
            </a:r>
          </a:p>
        </p:txBody>
      </p:sp>
      <p:sp>
        <p:nvSpPr>
          <p:cNvPr id="3000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Используйте </a:t>
            </a:r>
            <a:r>
              <a:rPr lang="en-US" dirty="0"/>
              <a:t>VI </a:t>
            </a:r>
            <a:r>
              <a:rPr lang="ru-RU" dirty="0"/>
              <a:t>файлового ввода-вывода высокого уровня для записи в файл, который можно читать из приложений, работающих с файлами электронных таблиц</a:t>
            </a:r>
            <a:r>
              <a:rPr lang="en-US" dirty="0"/>
              <a:t>.</a:t>
            </a:r>
          </a:p>
        </p:txBody>
      </p:sp>
      <p:sp>
        <p:nvSpPr>
          <p:cNvPr id="3000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D0B02728-6F18-4202-932A-D1EAF0F5B983}" type="slidenum">
              <a:rPr lang="en-US" b="1">
                <a:solidFill>
                  <a:srgbClr val="FFFFFF"/>
                </a:solidFill>
              </a:rPr>
              <a:pPr algn="ctr" eaLnBrk="0" hangingPunct="0"/>
              <a:t>220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VI</a:t>
            </a:r>
            <a:r>
              <a:rPr lang="ru-RU" dirty="0"/>
              <a:t> низкоуровневого файлового ввода-вывода </a:t>
            </a:r>
            <a:endParaRPr lang="en-US" dirty="0"/>
          </a:p>
        </p:txBody>
      </p:sp>
      <p:sp>
        <p:nvSpPr>
          <p:cNvPr id="30105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14D047C-EF0A-43FA-94F7-AE94A645B4A7}" type="slidenum">
              <a:rPr lang="en-US" b="1">
                <a:solidFill>
                  <a:srgbClr val="FFFFFF"/>
                </a:solidFill>
              </a:rPr>
              <a:pPr algn="ctr" eaLnBrk="0" hangingPunct="0"/>
              <a:t>221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01060" name="Picture 8" descr="loc_missing_art_imagefi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1752600"/>
            <a:ext cx="8464550" cy="313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6-2</a:t>
            </a:r>
            <a:br>
              <a:rPr lang="en-US" dirty="0"/>
            </a:br>
            <a:r>
              <a:rPr lang="en-US" dirty="0"/>
              <a:t>Temperature Log VI</a:t>
            </a:r>
          </a:p>
        </p:txBody>
      </p:sp>
      <p:sp>
        <p:nvSpPr>
          <p:cNvPr id="302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Модифицируйте </a:t>
            </a:r>
            <a:r>
              <a:rPr lang="en-US" dirty="0"/>
              <a:t>VI </a:t>
            </a:r>
            <a:r>
              <a:rPr lang="ru-RU" dirty="0"/>
              <a:t>для потоковой записи в </a:t>
            </a:r>
            <a:r>
              <a:rPr lang="en-US" dirty="0"/>
              <a:t>ASCII </a:t>
            </a:r>
            <a:r>
              <a:rPr lang="ru-RU" dirty="0"/>
              <a:t>файл</a:t>
            </a:r>
            <a:r>
              <a:rPr lang="en-US" dirty="0"/>
              <a:t>.</a:t>
            </a:r>
          </a:p>
        </p:txBody>
      </p:sp>
      <p:sp>
        <p:nvSpPr>
          <p:cNvPr id="3020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511AEE1-F5B5-4A37-A10D-E9124C067DFC}" type="slidenum">
              <a:rPr lang="en-US" b="1">
                <a:solidFill>
                  <a:srgbClr val="FFFFFF"/>
                </a:solidFill>
              </a:rPr>
              <a:pPr algn="ctr" eaLnBrk="0" hangingPunct="0"/>
              <a:t>222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6-2</a:t>
            </a:r>
            <a:br>
              <a:rPr lang="en-US" dirty="0"/>
            </a:br>
            <a:r>
              <a:rPr lang="en-US" dirty="0"/>
              <a:t>Temperature Log VI</a:t>
            </a:r>
          </a:p>
        </p:txBody>
      </p:sp>
      <p:sp>
        <p:nvSpPr>
          <p:cNvPr id="303107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Что произойдет, если вы используете </a:t>
            </a:r>
            <a:r>
              <a:rPr lang="en-US" dirty="0"/>
              <a:t>Express VI Write to Measurement File </a:t>
            </a:r>
            <a:r>
              <a:rPr lang="ru-RU" dirty="0"/>
              <a:t>внутри цикла </a:t>
            </a:r>
            <a:r>
              <a:rPr lang="en-US" dirty="0"/>
              <a:t>While?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Программирование оборудования </a:t>
            </a:r>
            <a:r>
              <a:rPr lang="en-US" dirty="0"/>
              <a:t>DAQ</a:t>
            </a:r>
          </a:p>
        </p:txBody>
      </p:sp>
      <p:sp>
        <p:nvSpPr>
          <p:cNvPr id="304131" name="Rectangle 16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8534400" cy="4343400"/>
          </a:xfrm>
        </p:spPr>
        <p:txBody>
          <a:bodyPr/>
          <a:lstStyle/>
          <a:p>
            <a:pPr marL="514350" lvl="1" indent="-514350" eaLnBrk="1" hangingPunct="1">
              <a:buFont typeface="Arial Narrow" pitchFamily="34" charset="0"/>
              <a:buAutoNum type="arabicPeriod"/>
            </a:pPr>
            <a:r>
              <a:rPr lang="en-US" dirty="0"/>
              <a:t>Signal</a:t>
            </a:r>
            <a:r>
              <a:rPr lang="ru-RU" dirty="0"/>
              <a:t> (сигнал)</a:t>
            </a:r>
            <a:endParaRPr lang="en-US" dirty="0"/>
          </a:p>
          <a:p>
            <a:pPr marL="514350" lvl="1" indent="-514350" eaLnBrk="1" hangingPunct="1">
              <a:buFont typeface="Arial Narrow" pitchFamily="34" charset="0"/>
              <a:buAutoNum type="arabicPeriod"/>
            </a:pPr>
            <a:r>
              <a:rPr lang="en-US" dirty="0"/>
              <a:t>Terminal Block</a:t>
            </a:r>
            <a:endParaRPr lang="ru-RU" dirty="0"/>
          </a:p>
          <a:p>
            <a:pPr marL="514350" lvl="1" indent="22225" eaLnBrk="1" hangingPunct="1">
              <a:buNone/>
            </a:pPr>
            <a:r>
              <a:rPr lang="ru-RU" dirty="0"/>
              <a:t>(коннекторный блок)</a:t>
            </a:r>
            <a:endParaRPr lang="en-US" dirty="0"/>
          </a:p>
          <a:p>
            <a:pPr marL="514350" lvl="1" indent="-514350" eaLnBrk="1" hangingPunct="1">
              <a:buFont typeface="+mj-lt"/>
              <a:buAutoNum type="arabicPeriod" startAt="3"/>
            </a:pPr>
            <a:r>
              <a:rPr lang="en-US" dirty="0"/>
              <a:t>Cable</a:t>
            </a:r>
            <a:r>
              <a:rPr lang="ru-RU" dirty="0"/>
              <a:t> (кабель)</a:t>
            </a:r>
            <a:endParaRPr lang="en-US" dirty="0"/>
          </a:p>
          <a:p>
            <a:pPr marL="514350" lvl="1" indent="-514350" eaLnBrk="1" hangingPunct="1">
              <a:buFont typeface="Arial Narrow" pitchFamily="34" charset="0"/>
              <a:buAutoNum type="arabicPeriod" startAt="3"/>
            </a:pPr>
            <a:r>
              <a:rPr lang="en-US" dirty="0"/>
              <a:t>DAQ Device</a:t>
            </a:r>
            <a:endParaRPr lang="ru-RU" dirty="0"/>
          </a:p>
          <a:p>
            <a:pPr marL="514350" lvl="1" indent="22225" eaLnBrk="1" hangingPunct="1">
              <a:buNone/>
            </a:pPr>
            <a:r>
              <a:rPr lang="ru-RU" dirty="0"/>
              <a:t>(устройство сбора</a:t>
            </a:r>
          </a:p>
          <a:p>
            <a:pPr marL="514350" lvl="1" indent="22225" eaLnBrk="1" hangingPunct="1">
              <a:buNone/>
            </a:pPr>
            <a:r>
              <a:rPr lang="ru-RU" dirty="0"/>
              <a:t>данных )</a:t>
            </a:r>
            <a:endParaRPr lang="en-US" dirty="0"/>
          </a:p>
          <a:p>
            <a:pPr marL="514350" lvl="1" indent="-514350" eaLnBrk="1" hangingPunct="1">
              <a:buFont typeface="+mj-lt"/>
              <a:buAutoNum type="arabicPeriod" startAt="5"/>
            </a:pPr>
            <a:r>
              <a:rPr lang="en-US" b="1" dirty="0"/>
              <a:t>Computer</a:t>
            </a:r>
            <a:r>
              <a:rPr lang="ru-RU" b="1" dirty="0"/>
              <a:t> (компьютер)</a:t>
            </a:r>
            <a:endParaRPr lang="en-US" b="1" dirty="0"/>
          </a:p>
        </p:txBody>
      </p:sp>
      <p:sp>
        <p:nvSpPr>
          <p:cNvPr id="3041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B83394B-4917-4AF1-9626-09B1DBD869E8}" type="slidenum">
              <a:rPr lang="en-US" b="1">
                <a:solidFill>
                  <a:srgbClr val="FFFFFF"/>
                </a:solidFill>
              </a:rPr>
              <a:pPr algn="ctr" eaLnBrk="0" hangingPunct="0"/>
              <a:t>224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04133" name="Picture 14" descr="daq to pc Slid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39056" y="1600200"/>
            <a:ext cx="4752543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4134" name="Rounded Rectangle 6"/>
          <p:cNvSpPr>
            <a:spLocks noChangeArrowheads="1"/>
          </p:cNvSpPr>
          <p:nvPr/>
        </p:nvSpPr>
        <p:spPr bwMode="auto">
          <a:xfrm>
            <a:off x="6019800" y="3733800"/>
            <a:ext cx="3048000" cy="22860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Программирование оборудование </a:t>
            </a:r>
            <a:r>
              <a:rPr lang="en-US" dirty="0"/>
              <a:t>DAQ – </a:t>
            </a:r>
            <a:r>
              <a:rPr lang="ru-RU" dirty="0"/>
              <a:t>Обзор программного обеспечения</a:t>
            </a:r>
            <a:endParaRPr lang="en-US" dirty="0"/>
          </a:p>
        </p:txBody>
      </p:sp>
      <p:sp>
        <p:nvSpPr>
          <p:cNvPr id="106516" name="Rectangle 20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5410200" cy="4657725"/>
          </a:xfrm>
        </p:spPr>
        <p:txBody>
          <a:bodyPr rtlCol="0">
            <a:normAutofit lnSpcReduction="10000"/>
          </a:bodyPr>
          <a:lstStyle/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200" dirty="0"/>
              <a:t>NI-DAQmx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ru-RU" sz="1800" dirty="0"/>
              <a:t>Программные драйверы</a:t>
            </a:r>
            <a:endParaRPr lang="en-US" sz="1800" dirty="0"/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ru-RU" sz="1800" dirty="0"/>
              <a:t>Распознавание </a:t>
            </a:r>
            <a:r>
              <a:rPr lang="en-US" sz="1800" dirty="0"/>
              <a:t>DAQ </a:t>
            </a:r>
            <a:r>
              <a:rPr lang="ru-RU" sz="1800" dirty="0"/>
              <a:t>устройств</a:t>
            </a:r>
            <a:endParaRPr lang="en-US" sz="1800" dirty="0"/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ru-RU" sz="1800" dirty="0"/>
              <a:t>Инсталляция </a:t>
            </a:r>
            <a:r>
              <a:rPr lang="en-US" sz="1800" dirty="0"/>
              <a:t>NI-DAQmx</a:t>
            </a:r>
            <a:r>
              <a:rPr lang="ru-RU" sz="1800" dirty="0"/>
              <a:t> функций в </a:t>
            </a:r>
            <a:r>
              <a:rPr lang="en-US" sz="1800" dirty="0"/>
              <a:t>LabVIEW</a:t>
            </a:r>
            <a:r>
              <a:rPr lang="ru-RU" sz="1800" dirty="0"/>
              <a:t> </a:t>
            </a:r>
            <a:endParaRPr lang="en-US" sz="1800" dirty="0"/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200" dirty="0"/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200" dirty="0"/>
              <a:t>Measurement &amp; Automation Explorer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ru-RU" sz="1800" dirty="0"/>
              <a:t>Конфигурирование и тестирование </a:t>
            </a:r>
            <a:r>
              <a:rPr lang="en-US" sz="1800" dirty="0"/>
              <a:t>DAQ </a:t>
            </a:r>
            <a:r>
              <a:rPr lang="ru-RU" sz="1800" dirty="0"/>
              <a:t>устройств</a:t>
            </a:r>
            <a:endParaRPr lang="en-US" sz="1800" dirty="0"/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200" dirty="0"/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200" dirty="0"/>
              <a:t>DAQ Assistant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ru-RU" sz="1800" dirty="0"/>
              <a:t>Конфигурируемые </a:t>
            </a:r>
            <a:r>
              <a:rPr lang="en-US" sz="1800" dirty="0"/>
              <a:t>Express VI</a:t>
            </a:r>
            <a:r>
              <a:rPr lang="ru-RU" sz="1800" dirty="0"/>
              <a:t> для разработки приложений </a:t>
            </a:r>
            <a:r>
              <a:rPr lang="en-US" sz="1800" dirty="0"/>
              <a:t>DAQ</a:t>
            </a:r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US" sz="2200" dirty="0"/>
          </a:p>
          <a:p>
            <a:pPr lvl="1" eaLnBrk="1" fontAlgn="auto" hangingPunct="1">
              <a:lnSpc>
                <a:spcPct val="9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200" dirty="0"/>
              <a:t>DAQmx API</a:t>
            </a:r>
          </a:p>
          <a:p>
            <a:pPr lvl="2" eaLnBrk="1" fontAlgn="auto" hangingPunct="1">
              <a:lnSpc>
                <a:spcPct val="90000"/>
              </a:lnSpc>
              <a:spcAft>
                <a:spcPts val="0"/>
              </a:spcAft>
              <a:defRPr/>
            </a:pPr>
            <a:r>
              <a:rPr lang="ru-RU" sz="1800" dirty="0"/>
              <a:t>Предоставляют набор </a:t>
            </a:r>
            <a:r>
              <a:rPr lang="en-US" sz="1800" dirty="0"/>
              <a:t>VI</a:t>
            </a:r>
            <a:r>
              <a:rPr lang="ru-RU" sz="1800" dirty="0"/>
              <a:t> для программирования приложений </a:t>
            </a:r>
            <a:r>
              <a:rPr lang="en-US" sz="1800" dirty="0"/>
              <a:t>DAQ</a:t>
            </a:r>
            <a:r>
              <a:rPr lang="ru-RU" sz="1800" dirty="0"/>
              <a:t>)</a:t>
            </a:r>
            <a:endParaRPr lang="en-US" sz="1800" dirty="0"/>
          </a:p>
        </p:txBody>
      </p:sp>
      <p:pic>
        <p:nvPicPr>
          <p:cNvPr id="305156" name="Picture 4" descr="loc_bd_daqmx_items-api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62650" y="4648200"/>
            <a:ext cx="2495550" cy="1390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5157" name="Picture 5" descr="loc_bd_daqmx_items-daq_assistant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67500" y="3581400"/>
            <a:ext cx="952500" cy="86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Программирование оборудования </a:t>
            </a:r>
            <a:r>
              <a:rPr lang="en-US" dirty="0"/>
              <a:t>DAQ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Основной алгоритм</a:t>
            </a:r>
            <a:endParaRPr lang="en-US" dirty="0"/>
          </a:p>
        </p:txBody>
      </p:sp>
      <p:sp>
        <p:nvSpPr>
          <p:cNvPr id="306179" name="Rectangle 10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Типовые приложения </a:t>
            </a:r>
            <a:r>
              <a:rPr lang="en-US" dirty="0" err="1"/>
              <a:t>DAQmx</a:t>
            </a:r>
            <a:r>
              <a:rPr lang="en-US" dirty="0"/>
              <a:t> </a:t>
            </a:r>
            <a:r>
              <a:rPr lang="ru-RU" dirty="0"/>
              <a:t>включают следующие процессы</a:t>
            </a:r>
            <a:r>
              <a:rPr lang="en-US" dirty="0"/>
              <a:t>:</a:t>
            </a:r>
          </a:p>
        </p:txBody>
      </p:sp>
      <p:sp>
        <p:nvSpPr>
          <p:cNvPr id="3061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0FCA715-E2E7-442E-9E1E-6B29A4846FE8}" type="slidenum">
              <a:rPr lang="en-US" b="1">
                <a:solidFill>
                  <a:srgbClr val="FFFFFF"/>
                </a:solidFill>
              </a:rPr>
              <a:pPr algn="ctr" eaLnBrk="0" hangingPunct="0"/>
              <a:t>226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06181" name="Picture 19" descr="noloc_easy_to_recreate while loop"/>
          <p:cNvPicPr>
            <a:picLocks noChangeAspect="1" noChangeArrowheads="1"/>
          </p:cNvPicPr>
          <p:nvPr/>
        </p:nvPicPr>
        <p:blipFill>
          <a:blip r:embed="rId2"/>
          <a:srcRect l="17033" t="29582" r="32417" b="29582"/>
          <a:stretch>
            <a:fillRect/>
          </a:stretch>
        </p:blipFill>
        <p:spPr bwMode="auto">
          <a:xfrm>
            <a:off x="4953000" y="1981200"/>
            <a:ext cx="2438400" cy="233362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306182" name="Rectangle 11"/>
          <p:cNvSpPr>
            <a:spLocks noChangeArrowheads="1"/>
          </p:cNvSpPr>
          <p:nvPr/>
        </p:nvSpPr>
        <p:spPr bwMode="auto">
          <a:xfrm>
            <a:off x="685800" y="2713038"/>
            <a:ext cx="8001000" cy="73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 eaLnBrk="0" hangingPunct="0">
              <a:lnSpc>
                <a:spcPct val="90000"/>
              </a:lnSpc>
              <a:spcBef>
                <a:spcPct val="30000"/>
              </a:spcBef>
              <a:buFontTx/>
              <a:buChar char="–"/>
            </a:pPr>
            <a:endParaRPr lang="en-US" sz="2000" b="1">
              <a:solidFill>
                <a:srgbClr val="000000"/>
              </a:solidFill>
              <a:latin typeface="Arial" charset="0"/>
            </a:endParaRPr>
          </a:p>
          <a:p>
            <a:pPr eaLnBrk="0" hangingPunct="0">
              <a:spcBef>
                <a:spcPts val="500"/>
              </a:spcBef>
              <a:spcAft>
                <a:spcPts val="500"/>
              </a:spcAft>
            </a:pPr>
            <a:endParaRPr lang="en-US" sz="200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306183" name="AutoShape 12"/>
          <p:cNvSpPr>
            <a:spLocks noChangeArrowheads="1"/>
          </p:cNvSpPr>
          <p:nvPr/>
        </p:nvSpPr>
        <p:spPr bwMode="auto">
          <a:xfrm>
            <a:off x="1860550" y="2514600"/>
            <a:ext cx="1339850" cy="1143000"/>
          </a:xfrm>
          <a:prstGeom prst="flowChartProcess">
            <a:avLst/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r>
              <a:rPr lang="en-US" sz="2000" b="1">
                <a:solidFill>
                  <a:srgbClr val="FFFFFF"/>
                </a:solidFill>
              </a:rPr>
              <a:t>Configure</a:t>
            </a:r>
          </a:p>
          <a:p>
            <a:pPr algn="ctr" eaLnBrk="0" hangingPunct="0"/>
            <a:r>
              <a:rPr lang="en-US" sz="2000" b="1">
                <a:solidFill>
                  <a:srgbClr val="FFFFFF"/>
                </a:solidFill>
              </a:rPr>
              <a:t>Task</a:t>
            </a:r>
          </a:p>
        </p:txBody>
      </p:sp>
      <p:sp>
        <p:nvSpPr>
          <p:cNvPr id="306184" name="AutoShape 13"/>
          <p:cNvSpPr>
            <a:spLocks noChangeArrowheads="1"/>
          </p:cNvSpPr>
          <p:nvPr/>
        </p:nvSpPr>
        <p:spPr bwMode="auto">
          <a:xfrm>
            <a:off x="5486400" y="2514600"/>
            <a:ext cx="1339850" cy="1143000"/>
          </a:xfrm>
          <a:prstGeom prst="flowChartProcess">
            <a:avLst/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r>
              <a:rPr lang="en-US" sz="2000" b="1" dirty="0">
                <a:solidFill>
                  <a:srgbClr val="FFFFFF"/>
                </a:solidFill>
              </a:rPr>
              <a:t>Acquire or</a:t>
            </a:r>
          </a:p>
          <a:p>
            <a:pPr algn="ctr" eaLnBrk="0" hangingPunct="0"/>
            <a:r>
              <a:rPr lang="en-US" sz="2000" b="1" dirty="0">
                <a:solidFill>
                  <a:srgbClr val="FFFFFF"/>
                </a:solidFill>
              </a:rPr>
              <a:t>Generate</a:t>
            </a:r>
          </a:p>
          <a:p>
            <a:pPr algn="ctr" eaLnBrk="0" hangingPunct="0"/>
            <a:r>
              <a:rPr lang="en-US" sz="2000" b="1" dirty="0">
                <a:solidFill>
                  <a:srgbClr val="FFFFFF"/>
                </a:solidFill>
              </a:rPr>
              <a:t>Data</a:t>
            </a:r>
          </a:p>
        </p:txBody>
      </p:sp>
      <p:sp>
        <p:nvSpPr>
          <p:cNvPr id="306185" name="AutoShape 14"/>
          <p:cNvSpPr>
            <a:spLocks noChangeArrowheads="1"/>
          </p:cNvSpPr>
          <p:nvPr/>
        </p:nvSpPr>
        <p:spPr bwMode="auto">
          <a:xfrm>
            <a:off x="7467600" y="2514600"/>
            <a:ext cx="1339850" cy="1143000"/>
          </a:xfrm>
          <a:prstGeom prst="flowChartProcess">
            <a:avLst/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r>
              <a:rPr lang="en-US" sz="2000" b="1">
                <a:solidFill>
                  <a:srgbClr val="FFFFFF"/>
                </a:solidFill>
              </a:rPr>
              <a:t>Clear</a:t>
            </a:r>
          </a:p>
          <a:p>
            <a:pPr algn="ctr" eaLnBrk="0" hangingPunct="0"/>
            <a:r>
              <a:rPr lang="en-US" sz="2000" b="1">
                <a:solidFill>
                  <a:srgbClr val="FFFFFF"/>
                </a:solidFill>
              </a:rPr>
              <a:t>Task</a:t>
            </a:r>
          </a:p>
        </p:txBody>
      </p:sp>
      <p:cxnSp>
        <p:nvCxnSpPr>
          <p:cNvPr id="306186" name="AutoShape 15"/>
          <p:cNvCxnSpPr>
            <a:cxnSpLocks noChangeShapeType="1"/>
            <a:stCxn id="306183" idx="3"/>
            <a:endCxn id="306190" idx="1"/>
          </p:cNvCxnSpPr>
          <p:nvPr/>
        </p:nvCxnSpPr>
        <p:spPr bwMode="auto">
          <a:xfrm>
            <a:off x="3200400" y="3086100"/>
            <a:ext cx="304800" cy="1588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306187" name="AutoShape 16"/>
          <p:cNvCxnSpPr>
            <a:cxnSpLocks noChangeShapeType="1"/>
            <a:stCxn id="306184" idx="3"/>
            <a:endCxn id="306185" idx="1"/>
          </p:cNvCxnSpPr>
          <p:nvPr/>
        </p:nvCxnSpPr>
        <p:spPr bwMode="auto">
          <a:xfrm>
            <a:off x="6826250" y="3086100"/>
            <a:ext cx="641350" cy="1588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med" len="med"/>
          </a:ln>
        </p:spPr>
      </p:cxnSp>
      <p:sp>
        <p:nvSpPr>
          <p:cNvPr id="306188" name="AutoShape 12"/>
          <p:cNvSpPr>
            <a:spLocks noChangeArrowheads="1"/>
          </p:cNvSpPr>
          <p:nvPr/>
        </p:nvSpPr>
        <p:spPr bwMode="auto">
          <a:xfrm>
            <a:off x="228600" y="2514600"/>
            <a:ext cx="1339850" cy="1143000"/>
          </a:xfrm>
          <a:prstGeom prst="flowChartProcess">
            <a:avLst/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r>
              <a:rPr lang="en-US" sz="2000" b="1">
                <a:solidFill>
                  <a:srgbClr val="FFFFFF"/>
                </a:solidFill>
              </a:rPr>
              <a:t>Create</a:t>
            </a:r>
          </a:p>
          <a:p>
            <a:pPr algn="ctr" eaLnBrk="0" hangingPunct="0"/>
            <a:r>
              <a:rPr lang="en-US" sz="2000" b="1">
                <a:solidFill>
                  <a:srgbClr val="FFFFFF"/>
                </a:solidFill>
              </a:rPr>
              <a:t>Task</a:t>
            </a:r>
          </a:p>
        </p:txBody>
      </p:sp>
      <p:cxnSp>
        <p:nvCxnSpPr>
          <p:cNvPr id="306189" name="AutoShape 15"/>
          <p:cNvCxnSpPr>
            <a:cxnSpLocks noChangeShapeType="1"/>
            <a:stCxn id="306188" idx="3"/>
            <a:endCxn id="306183" idx="1"/>
          </p:cNvCxnSpPr>
          <p:nvPr/>
        </p:nvCxnSpPr>
        <p:spPr bwMode="auto">
          <a:xfrm>
            <a:off x="1568450" y="3086100"/>
            <a:ext cx="292100" cy="1588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med" len="med"/>
          </a:ln>
        </p:spPr>
      </p:cxnSp>
      <p:sp>
        <p:nvSpPr>
          <p:cNvPr id="306190" name="AutoShape 12"/>
          <p:cNvSpPr>
            <a:spLocks noChangeArrowheads="1"/>
          </p:cNvSpPr>
          <p:nvPr/>
        </p:nvSpPr>
        <p:spPr bwMode="auto">
          <a:xfrm>
            <a:off x="3505200" y="2514600"/>
            <a:ext cx="1339850" cy="1143000"/>
          </a:xfrm>
          <a:prstGeom prst="flowChartProcess">
            <a:avLst/>
          </a:prstGeom>
          <a:solidFill>
            <a:schemeClr val="hlink"/>
          </a:solidFill>
          <a:ln w="28575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r>
              <a:rPr lang="en-US" sz="2000" b="1">
                <a:solidFill>
                  <a:srgbClr val="FFFFFF"/>
                </a:solidFill>
              </a:rPr>
              <a:t>Start</a:t>
            </a:r>
          </a:p>
          <a:p>
            <a:pPr algn="ctr" eaLnBrk="0" hangingPunct="0"/>
            <a:r>
              <a:rPr lang="en-US" sz="2000" b="1">
                <a:solidFill>
                  <a:srgbClr val="FFFFFF"/>
                </a:solidFill>
              </a:rPr>
              <a:t>Task</a:t>
            </a:r>
          </a:p>
        </p:txBody>
      </p:sp>
      <p:cxnSp>
        <p:nvCxnSpPr>
          <p:cNvPr id="306191" name="AutoShape 15"/>
          <p:cNvCxnSpPr>
            <a:cxnSpLocks noChangeShapeType="1"/>
            <a:stCxn id="306190" idx="3"/>
            <a:endCxn id="306184" idx="1"/>
          </p:cNvCxnSpPr>
          <p:nvPr/>
        </p:nvCxnSpPr>
        <p:spPr bwMode="auto">
          <a:xfrm>
            <a:off x="4845050" y="3086100"/>
            <a:ext cx="641350" cy="1588"/>
          </a:xfrm>
          <a:prstGeom prst="straightConnector1">
            <a:avLst/>
          </a:prstGeom>
          <a:noFill/>
          <a:ln w="28575">
            <a:solidFill>
              <a:schemeClr val="hlink"/>
            </a:solidFill>
            <a:round/>
            <a:headEnd type="none" w="sm" len="sm"/>
            <a:tailEnd type="triangle" w="med" len="med"/>
          </a:ln>
        </p:spPr>
      </p:cxnSp>
      <p:pic>
        <p:nvPicPr>
          <p:cNvPr id="306192" name="Picture 2" descr="loc_icon_daqmx_create_virtual_channel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4162425"/>
            <a:ext cx="1019175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6193" name="Picture 3" descr="loc_icon_daqmx_timing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81200" y="4162425"/>
            <a:ext cx="8191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6194" name="Picture 4" descr="loc_icon_daqmx_trigger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81200" y="5181600"/>
            <a:ext cx="850900" cy="966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6195" name="Picture 5" descr="loc_icon_daqmx_start_task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98900" y="4238625"/>
            <a:ext cx="6731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6196" name="Picture 6" descr="loc_icon_daqmx_read.bm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715000" y="4162425"/>
            <a:ext cx="914400" cy="998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6197" name="Picture 9" descr="loc_icon_daqmx_write.bmp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0" y="5264150"/>
            <a:ext cx="830263" cy="955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6198" name="Picture 10" descr="loc_icon_daqmx_clear_task.bmp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924800" y="4238625"/>
            <a:ext cx="661988" cy="598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9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Программирование оборудования </a:t>
            </a:r>
            <a:r>
              <a:rPr lang="en-US" dirty="0"/>
              <a:t>DAQ</a:t>
            </a:r>
            <a:r>
              <a:rPr lang="ru-RU" dirty="0"/>
              <a:t> </a:t>
            </a:r>
            <a:r>
              <a:rPr lang="en-US" dirty="0"/>
              <a:t>– Create Task</a:t>
            </a:r>
            <a:r>
              <a:rPr lang="ru-RU" dirty="0"/>
              <a:t> (создание задачи)</a:t>
            </a:r>
            <a:endParaRPr lang="en-US" dirty="0"/>
          </a:p>
        </p:txBody>
      </p:sp>
      <p:sp>
        <p:nvSpPr>
          <p:cNvPr id="307203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Создайте </a:t>
            </a:r>
            <a:r>
              <a:rPr lang="en-US" dirty="0"/>
              <a:t>Virtual Channel VI</a:t>
            </a:r>
          </a:p>
          <a:p>
            <a:pPr lvl="2" eaLnBrk="1" hangingPunct="1"/>
            <a:r>
              <a:rPr lang="ru-RU" dirty="0"/>
              <a:t>Создайте виртуальный канал и добавьте его в задачу</a:t>
            </a:r>
            <a:endParaRPr lang="en-US" dirty="0"/>
          </a:p>
          <a:p>
            <a:pPr lvl="2" eaLnBrk="1" hangingPunct="1"/>
            <a:r>
              <a:rPr lang="ru-RU" dirty="0"/>
              <a:t>Используйте выпадающее меню, чтобы выбрать подходящий вариант для этого </a:t>
            </a:r>
            <a:r>
              <a:rPr lang="en-US" dirty="0"/>
              <a:t>VI</a:t>
            </a:r>
          </a:p>
        </p:txBody>
      </p:sp>
      <p:sp>
        <p:nvSpPr>
          <p:cNvPr id="3072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17BA7F2-767A-4BF1-B114-8EF1BBD1D20D}" type="slidenum">
              <a:rPr lang="en-US" b="1">
                <a:solidFill>
                  <a:srgbClr val="FFFFFF"/>
                </a:solidFill>
              </a:rPr>
              <a:pPr algn="ctr" eaLnBrk="0" hangingPunct="0"/>
              <a:t>227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07205" name="Picture 3" descr="loc_bd_daqmx_items-daqmx_create_virtual_channel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05400" y="3381375"/>
            <a:ext cx="3467100" cy="271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Программирование оборудования </a:t>
            </a:r>
            <a:r>
              <a:rPr lang="en-US" dirty="0"/>
              <a:t>DAQ</a:t>
            </a:r>
            <a:r>
              <a:rPr lang="ru-RU" dirty="0"/>
              <a:t> </a:t>
            </a:r>
            <a:r>
              <a:rPr lang="en-US" dirty="0"/>
              <a:t>– Configure Task</a:t>
            </a:r>
            <a:r>
              <a:rPr lang="ru-RU" dirty="0"/>
              <a:t> </a:t>
            </a:r>
            <a:r>
              <a:rPr lang="ru-RU" sz="3200" dirty="0"/>
              <a:t>(Конфигурирование задачи)</a:t>
            </a:r>
            <a:endParaRPr lang="en-US" sz="3200" dirty="0"/>
          </a:p>
        </p:txBody>
      </p:sp>
      <p:sp>
        <p:nvSpPr>
          <p:cNvPr id="308227" name="Rectangle 10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572000"/>
          </a:xfrm>
        </p:spPr>
        <p:txBody>
          <a:bodyPr/>
          <a:lstStyle/>
          <a:p>
            <a:pPr lvl="1" eaLnBrk="1" hangingPunct="1"/>
            <a:r>
              <a:rPr lang="ru-RU" sz="2400" dirty="0"/>
              <a:t>Сконфигурируйте временную диаграмму считывания последовательности отсчетов</a:t>
            </a:r>
            <a:endParaRPr lang="en-US" sz="2400" dirty="0"/>
          </a:p>
          <a:p>
            <a:pPr lvl="2" eaLnBrk="1" hangingPunct="1"/>
            <a:r>
              <a:rPr lang="ru-RU" sz="2000" dirty="0"/>
              <a:t>Частоту выборки, источник синхронизации и т.п.</a:t>
            </a:r>
            <a:endParaRPr lang="en-US" sz="2000" dirty="0"/>
          </a:p>
          <a:p>
            <a:pPr lvl="1" eaLnBrk="1" hangingPunct="1"/>
            <a:r>
              <a:rPr lang="ru-RU" sz="2400" dirty="0"/>
              <a:t>Сконфигурируйте режим запуска, если это необходимо в разрабатываемом приложении</a:t>
            </a:r>
            <a:endParaRPr lang="en-US" sz="2400" dirty="0"/>
          </a:p>
          <a:p>
            <a:pPr lvl="2" eaLnBrk="1" hangingPunct="1"/>
            <a:r>
              <a:rPr lang="ru-RU" sz="2000" dirty="0"/>
              <a:t>Сконфигурируйте параметры запуска или останова по нарастающему или ниспадающему фронту цифрового или аналогового сигнала</a:t>
            </a:r>
            <a:r>
              <a:rPr lang="en-US" sz="2000" dirty="0"/>
              <a:t>, </a:t>
            </a:r>
            <a:r>
              <a:rPr lang="ru-RU" sz="2000" dirty="0"/>
              <a:t>или в зоне аналогового сигнала</a:t>
            </a:r>
            <a:endParaRPr lang="en-US" sz="2000" dirty="0"/>
          </a:p>
        </p:txBody>
      </p:sp>
      <p:sp>
        <p:nvSpPr>
          <p:cNvPr id="3082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68F7BB1-5C9E-4236-98CB-38D8169EA696}" type="slidenum">
              <a:rPr lang="en-US" b="1">
                <a:solidFill>
                  <a:srgbClr val="FFFFFF"/>
                </a:solidFill>
              </a:rPr>
              <a:pPr algn="ctr" eaLnBrk="0" hangingPunct="0"/>
              <a:t>228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08229" name="Picture 3" descr="loc_bd_daqmx_api_example-configur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7861" y="4088856"/>
            <a:ext cx="4793139" cy="2083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Программирование оборудования </a:t>
            </a:r>
            <a:r>
              <a:rPr lang="en-US" dirty="0"/>
              <a:t>DAQ</a:t>
            </a:r>
            <a:r>
              <a:rPr lang="ru-RU" dirty="0"/>
              <a:t> </a:t>
            </a:r>
            <a:r>
              <a:rPr lang="en-US" dirty="0"/>
              <a:t>– Start Task</a:t>
            </a:r>
            <a:r>
              <a:rPr lang="ru-RU" dirty="0"/>
              <a:t> (Запуск задачи)</a:t>
            </a:r>
            <a:endParaRPr lang="en-US" dirty="0"/>
          </a:p>
        </p:txBody>
      </p:sp>
      <p:sp>
        <p:nvSpPr>
          <p:cNvPr id="309251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Запускайте задачу после того, как сконфигурируете задачу</a:t>
            </a:r>
            <a:endParaRPr lang="en-US" dirty="0"/>
          </a:p>
        </p:txBody>
      </p:sp>
      <p:sp>
        <p:nvSpPr>
          <p:cNvPr id="3092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CF9C330-DE84-4564-A6B7-82558FE21210}" type="slidenum">
              <a:rPr lang="en-US" b="1">
                <a:solidFill>
                  <a:srgbClr val="FFFFFF"/>
                </a:solidFill>
              </a:rPr>
              <a:pPr algn="ctr" eaLnBrk="0" hangingPunct="0"/>
              <a:t>229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09253" name="Picture 3" descr="loc_bd_daqmx_api_example-start_task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743200"/>
            <a:ext cx="72009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Front Panel – </a:t>
            </a:r>
            <a:r>
              <a:rPr lang="ru-RU" dirty="0"/>
              <a:t>Палитра </a:t>
            </a:r>
            <a:r>
              <a:rPr lang="en-US" dirty="0"/>
              <a:t>Controls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371600"/>
            <a:ext cx="5867400" cy="4286250"/>
          </a:xfrm>
        </p:spPr>
        <p:txBody>
          <a:bodyPr/>
          <a:lstStyle/>
          <a:p>
            <a:pPr lvl="1" eaLnBrk="1" hangingPunct="1"/>
            <a:r>
              <a:rPr lang="ru-RU" sz="2400" dirty="0"/>
              <a:t>Содержит элементы управления и индикации, используемые при проектировании лицевой панели</a:t>
            </a:r>
            <a:endParaRPr lang="en-US" sz="2400" dirty="0"/>
          </a:p>
          <a:p>
            <a:pPr lvl="1" eaLnBrk="1" hangingPunct="1"/>
            <a:r>
              <a:rPr lang="ru-RU" sz="2400" dirty="0"/>
              <a:t>Из лицевой панели палитру можно открыть, выбрав </a:t>
            </a:r>
            <a:r>
              <a:rPr lang="en-US" sz="2400" b="1" dirty="0" err="1"/>
              <a:t>View»Controls</a:t>
            </a:r>
            <a:r>
              <a:rPr lang="en-US" sz="2400" b="1" dirty="0"/>
              <a:t> Palette</a:t>
            </a:r>
          </a:p>
        </p:txBody>
      </p:sp>
      <p:sp>
        <p:nvSpPr>
          <p:cNvPr id="993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00C772E-2D0F-4A44-96E8-8925F46BAD3D}" type="slidenum">
              <a:rPr lang="en-US" b="1">
                <a:solidFill>
                  <a:srgbClr val="FFFFFF"/>
                </a:solidFill>
              </a:rPr>
              <a:pPr algn="ctr" eaLnBrk="0" hangingPunct="0"/>
              <a:t>23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99333" name="Picture 6" descr="ControlPalett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77000" y="1676400"/>
            <a:ext cx="2319338" cy="41100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99334" name="Picture 1" descr="Using Temp FP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14400" y="3429000"/>
            <a:ext cx="410718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9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D. </a:t>
            </a:r>
            <a:r>
              <a:rPr lang="ru-RU" dirty="0"/>
              <a:t>Программирование оборудования </a:t>
            </a:r>
            <a:r>
              <a:rPr lang="en-US" dirty="0"/>
              <a:t>DAQ</a:t>
            </a:r>
            <a:r>
              <a:rPr lang="ru-RU" dirty="0"/>
              <a:t> </a:t>
            </a:r>
            <a:r>
              <a:rPr lang="en-US" dirty="0"/>
              <a:t>– Acquire or Generate Data</a:t>
            </a:r>
            <a:r>
              <a:rPr lang="ru-RU" dirty="0"/>
              <a:t> </a:t>
            </a:r>
            <a:r>
              <a:rPr lang="ru-RU" sz="2700" dirty="0"/>
              <a:t>(Сбор или генерация данных)</a:t>
            </a:r>
            <a:endParaRPr lang="en-US" sz="2700" dirty="0"/>
          </a:p>
        </p:txBody>
      </p:sp>
      <p:sp>
        <p:nvSpPr>
          <p:cNvPr id="310275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Собирайте или генерируйте данные с помощью </a:t>
            </a:r>
            <a:r>
              <a:rPr lang="en-US" dirty="0"/>
              <a:t>DAQ </a:t>
            </a:r>
            <a:r>
              <a:rPr lang="ru-RU" dirty="0"/>
              <a:t>устройства</a:t>
            </a:r>
            <a:endParaRPr lang="en-US" dirty="0"/>
          </a:p>
          <a:p>
            <a:pPr lvl="1" eaLnBrk="1" hangingPunct="1"/>
            <a:r>
              <a:rPr lang="ru-RU" dirty="0"/>
              <a:t>Согласуйте совместимость выбора в выпадающем меню с конфигурацией задачи</a:t>
            </a:r>
            <a:endParaRPr lang="en-US" dirty="0"/>
          </a:p>
        </p:txBody>
      </p:sp>
      <p:sp>
        <p:nvSpPr>
          <p:cNvPr id="3102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983F6304-0A3A-4DB7-AEC1-D1EF16E4C13B}" type="slidenum">
              <a:rPr lang="en-US" b="1">
                <a:solidFill>
                  <a:srgbClr val="FFFFFF"/>
                </a:solidFill>
              </a:rPr>
              <a:pPr algn="ctr" eaLnBrk="0" hangingPunct="0"/>
              <a:t>230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10277" name="Picture 4" descr="loc_bd_daqmx_items-read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1537" y="3200400"/>
            <a:ext cx="3852863" cy="12142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0278" name="Picture 5" descr="loc_bd_daqmx_items-writ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4513704"/>
            <a:ext cx="4529138" cy="16870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Программирование оборудования </a:t>
            </a:r>
            <a:r>
              <a:rPr lang="en-US" dirty="0"/>
              <a:t>DAQ</a:t>
            </a:r>
            <a:r>
              <a:rPr lang="ru-RU" dirty="0"/>
              <a:t> </a:t>
            </a:r>
            <a:r>
              <a:rPr lang="en-US" dirty="0"/>
              <a:t>– Clear Task</a:t>
            </a:r>
            <a:r>
              <a:rPr lang="ru-RU" dirty="0"/>
              <a:t> (Очистка задачи)</a:t>
            </a:r>
            <a:endParaRPr lang="en-US" dirty="0"/>
          </a:p>
        </p:txBody>
      </p:sp>
      <p:sp>
        <p:nvSpPr>
          <p:cNvPr id="311299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 err="1"/>
              <a:t>DAQmx</a:t>
            </a:r>
            <a:r>
              <a:rPr lang="en-US" dirty="0"/>
              <a:t> Clear Task VI</a:t>
            </a:r>
          </a:p>
          <a:p>
            <a:pPr lvl="2" eaLnBrk="1" hangingPunct="1"/>
            <a:r>
              <a:rPr lang="ru-RU" dirty="0"/>
              <a:t>Останавливает выполнение задачи</a:t>
            </a:r>
            <a:endParaRPr lang="en-US" dirty="0"/>
          </a:p>
          <a:p>
            <a:pPr lvl="2" eaLnBrk="1" hangingPunct="1"/>
            <a:r>
              <a:rPr lang="ru-RU" dirty="0"/>
              <a:t>Освобождает все ресурсы, зарезервированные в задаче</a:t>
            </a:r>
            <a:endParaRPr lang="en-US" dirty="0"/>
          </a:p>
          <a:p>
            <a:pPr lvl="2" eaLnBrk="1" hangingPunct="1"/>
            <a:r>
              <a:rPr lang="ru-RU" dirty="0"/>
              <a:t>Очищает задачу</a:t>
            </a:r>
            <a:endParaRPr lang="en-US" dirty="0"/>
          </a:p>
          <a:p>
            <a:pPr lvl="1" eaLnBrk="1" hangingPunct="1"/>
            <a:endParaRPr lang="en-US" dirty="0"/>
          </a:p>
        </p:txBody>
      </p:sp>
      <p:sp>
        <p:nvSpPr>
          <p:cNvPr id="3113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2769CCD-6A27-4CB7-AC4B-5F3AE4EC79AA}" type="slidenum">
              <a:rPr lang="en-US" b="1">
                <a:solidFill>
                  <a:srgbClr val="FFFFFF"/>
                </a:solidFill>
              </a:rPr>
              <a:pPr algn="ctr" eaLnBrk="0" hangingPunct="0"/>
              <a:t>231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11301" name="Picture 2" descr="loc_bd_daqmx_items-clear_task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90800" y="3810000"/>
            <a:ext cx="254793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Программирование оборудования </a:t>
            </a:r>
            <a:r>
              <a:rPr lang="en-US" dirty="0"/>
              <a:t>DAQ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12323" name="Rectangle 1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Пример сбора данных с запуском</a:t>
            </a:r>
            <a:endParaRPr lang="en-US" dirty="0"/>
          </a:p>
        </p:txBody>
      </p:sp>
      <p:sp>
        <p:nvSpPr>
          <p:cNvPr id="3123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90E9A29-DEC7-47B2-8D9B-BE573F37C0ED}" type="slidenum">
              <a:rPr lang="en-US" b="1">
                <a:solidFill>
                  <a:srgbClr val="FFFFFF"/>
                </a:solidFill>
              </a:rPr>
              <a:pPr algn="ctr" eaLnBrk="0" hangingPunct="0"/>
              <a:t>232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12325" name="Picture 3" descr="loc_bd_daqmx_api_exampl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" y="2825750"/>
            <a:ext cx="8991600" cy="212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4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E. </a:t>
            </a:r>
            <a:r>
              <a:rPr lang="ru-RU" dirty="0"/>
              <a:t>Программное управление измерительными приборами</a:t>
            </a:r>
            <a:endParaRPr lang="en-US" dirty="0"/>
          </a:p>
        </p:txBody>
      </p:sp>
      <p:sp>
        <p:nvSpPr>
          <p:cNvPr id="313347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/>
          <a:p>
            <a:pPr lvl="1" eaLnBrk="1" hangingPunct="1"/>
            <a:r>
              <a:rPr lang="en-US" dirty="0"/>
              <a:t>Virtual Instrument Software Architecture (VISA)</a:t>
            </a:r>
            <a:r>
              <a:rPr lang="ru-RU" dirty="0"/>
              <a:t> – архитектура ПО виртуальных измерительных приборов</a:t>
            </a:r>
            <a:r>
              <a:rPr lang="en-US" dirty="0"/>
              <a:t>: </a:t>
            </a:r>
          </a:p>
          <a:p>
            <a:pPr lvl="2" eaLnBrk="1" hangingPunct="1"/>
            <a:r>
              <a:rPr lang="ru-RU" dirty="0"/>
              <a:t>Высокоуровневые функции </a:t>
            </a:r>
            <a:r>
              <a:rPr lang="en-US" dirty="0"/>
              <a:t>API </a:t>
            </a:r>
            <a:r>
              <a:rPr lang="ru-RU" dirty="0"/>
              <a:t>для вызова низкоуровневых драйверов</a:t>
            </a:r>
            <a:endParaRPr lang="en-US" dirty="0"/>
          </a:p>
          <a:p>
            <a:pPr lvl="2" eaLnBrk="1" hangingPunct="1"/>
            <a:r>
              <a:rPr lang="ru-RU" dirty="0"/>
              <a:t>Могут управлять оборудованием </a:t>
            </a:r>
            <a:r>
              <a:rPr lang="en-US" dirty="0"/>
              <a:t>VXI, GPIB, </a:t>
            </a:r>
            <a:r>
              <a:rPr lang="ru-RU" dirty="0"/>
              <a:t>с последовательным портом;</a:t>
            </a:r>
            <a:r>
              <a:rPr lang="en-US" dirty="0"/>
              <a:t> </a:t>
            </a:r>
            <a:r>
              <a:rPr lang="ru-RU" dirty="0"/>
              <a:t>в зависимости от типа используемого прибора вызывают соответствующие драйверы</a:t>
            </a:r>
            <a:endParaRPr lang="en-US" dirty="0"/>
          </a:p>
        </p:txBody>
      </p:sp>
      <p:sp>
        <p:nvSpPr>
          <p:cNvPr id="3133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9660AD2-5E58-4792-9BCF-C92D902E5DDE}" type="slidenum">
              <a:rPr lang="en-US" b="1">
                <a:solidFill>
                  <a:srgbClr val="FFFFFF"/>
                </a:solidFill>
              </a:rPr>
              <a:pPr algn="ctr" eaLnBrk="0" hangingPunct="0"/>
              <a:t>233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13349" name="Picture 9" descr="loc_easy_to_recreate"/>
          <p:cNvPicPr>
            <a:picLocks noChangeAspect="1" noChangeArrowheads="1"/>
          </p:cNvPicPr>
          <p:nvPr/>
        </p:nvPicPr>
        <p:blipFill>
          <a:blip r:embed="rId2"/>
          <a:srcRect l="41557" t="52654" r="44785" b="41145"/>
          <a:stretch>
            <a:fillRect/>
          </a:stretch>
        </p:blipFill>
        <p:spPr bwMode="auto">
          <a:xfrm>
            <a:off x="7696200" y="228600"/>
            <a:ext cx="1101725" cy="11350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313350" name="Picture 2" descr="InstrumentControlpictur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2800" y="4448819"/>
            <a:ext cx="3124200" cy="2256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VISA</a:t>
            </a:r>
          </a:p>
        </p:txBody>
      </p:sp>
      <p:pic>
        <p:nvPicPr>
          <p:cNvPr id="314371" name="Picture 9" descr="loc_easy_to_recreate"/>
          <p:cNvPicPr>
            <a:picLocks noChangeAspect="1" noChangeArrowheads="1"/>
          </p:cNvPicPr>
          <p:nvPr/>
        </p:nvPicPr>
        <p:blipFill>
          <a:blip r:embed="rId3"/>
          <a:srcRect l="41557" t="52654" r="44785" b="41145"/>
          <a:stretch>
            <a:fillRect/>
          </a:stretch>
        </p:blipFill>
        <p:spPr bwMode="auto">
          <a:xfrm>
            <a:off x="7696200" y="228600"/>
            <a:ext cx="1101725" cy="11350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graphicFrame>
        <p:nvGraphicFramePr>
          <p:cNvPr id="6" name="Diagram 5"/>
          <p:cNvGraphicFramePr/>
          <p:nvPr/>
        </p:nvGraphicFramePr>
        <p:xfrm>
          <a:off x="914400" y="965200"/>
          <a:ext cx="6477000" cy="482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VISA – </a:t>
            </a:r>
            <a:r>
              <a:rPr lang="ru-RU" dirty="0"/>
              <a:t>Терминология программирования</a:t>
            </a:r>
            <a:endParaRPr lang="en-US" dirty="0"/>
          </a:p>
        </p:txBody>
      </p:sp>
      <p:sp>
        <p:nvSpPr>
          <p:cNvPr id="38915" name="Rectangle 5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tabLst>
                <a:tab pos="2063750" algn="l"/>
              </a:tabLst>
              <a:defRPr/>
            </a:pPr>
            <a:r>
              <a:rPr lang="en-US" dirty="0"/>
              <a:t>Resource</a:t>
            </a:r>
            <a:r>
              <a:rPr lang="ru-RU" dirty="0"/>
              <a:t> (Ресурсы)</a:t>
            </a:r>
            <a:endParaRPr lang="en-US" dirty="0"/>
          </a:p>
          <a:p>
            <a:pPr marL="261938" lvl="2" indent="0" eaLnBrk="1" fontAlgn="auto" hangingPunct="1">
              <a:spcAft>
                <a:spcPts val="0"/>
              </a:spcAft>
              <a:buFont typeface="Arial Narrow" pitchFamily="34" charset="0"/>
              <a:buNone/>
              <a:tabLst>
                <a:tab pos="2063750" algn="l"/>
              </a:tabLst>
              <a:defRPr/>
            </a:pPr>
            <a:r>
              <a:rPr lang="ru-RU" sz="2400" dirty="0"/>
              <a:t>Любой прибор в системе, включая приборы с последовательным и параллельным портом</a:t>
            </a:r>
            <a:endParaRPr lang="en-US" sz="2400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tabLst>
                <a:tab pos="2063750" algn="l"/>
              </a:tabLst>
              <a:defRPr/>
            </a:pPr>
            <a:r>
              <a:rPr lang="en-US" dirty="0"/>
              <a:t>Session </a:t>
            </a:r>
            <a:r>
              <a:rPr lang="ru-RU" dirty="0"/>
              <a:t> (Сессия)</a:t>
            </a:r>
            <a:endParaRPr lang="en-US" dirty="0"/>
          </a:p>
          <a:p>
            <a:pPr marL="231775" lvl="2" indent="-6350" eaLnBrk="1" fontAlgn="auto" hangingPunct="1">
              <a:spcAft>
                <a:spcPts val="0"/>
              </a:spcAft>
              <a:buFont typeface="Arial Narrow" pitchFamily="34" charset="0"/>
              <a:buNone/>
              <a:tabLst>
                <a:tab pos="2063750" algn="l"/>
              </a:tabLst>
              <a:defRPr/>
            </a:pPr>
            <a:r>
              <a:rPr lang="ru-RU" sz="2400" dirty="0"/>
              <a:t>Когда вы открываете сессию работы с прибором, </a:t>
            </a:r>
            <a:r>
              <a:rPr lang="en-US" sz="2400" dirty="0"/>
              <a:t>LabVIEW </a:t>
            </a:r>
            <a:r>
              <a:rPr lang="ru-RU" sz="2400" dirty="0"/>
              <a:t>возвращает номер </a:t>
            </a:r>
            <a:r>
              <a:rPr lang="en-US" sz="2400" dirty="0"/>
              <a:t>VISA </a:t>
            </a:r>
            <a:r>
              <a:rPr lang="ru-RU" sz="2400" dirty="0"/>
              <a:t>сессии,</a:t>
            </a:r>
            <a:r>
              <a:rPr lang="en-US" sz="2400" dirty="0"/>
              <a:t> </a:t>
            </a:r>
            <a:r>
              <a:rPr lang="ru-RU" sz="2400" dirty="0"/>
              <a:t>который является уникальной ссылкой на этот прибор</a:t>
            </a:r>
            <a:endParaRPr lang="en-US" sz="2400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tabLst>
                <a:tab pos="2063750" algn="l"/>
              </a:tabLst>
              <a:defRPr/>
            </a:pPr>
            <a:r>
              <a:rPr lang="en-US" dirty="0"/>
              <a:t>Instrument Descriptor</a:t>
            </a:r>
            <a:r>
              <a:rPr lang="ru-RU" dirty="0"/>
              <a:t> (Дескриптор прибора)</a:t>
            </a:r>
            <a:endParaRPr lang="en-US" dirty="0"/>
          </a:p>
          <a:p>
            <a:pPr marL="231775" lvl="2" indent="-6350" eaLnBrk="1" fontAlgn="auto" hangingPunct="1">
              <a:spcAft>
                <a:spcPts val="0"/>
              </a:spcAft>
              <a:buFont typeface="Arial Narrow" pitchFamily="34" charset="0"/>
              <a:buNone/>
              <a:tabLst>
                <a:tab pos="2063750" algn="l"/>
              </a:tabLst>
              <a:defRPr/>
            </a:pPr>
            <a:r>
              <a:rPr lang="ru-RU" sz="2400" dirty="0"/>
              <a:t>Определяет тип интерфейса </a:t>
            </a:r>
            <a:r>
              <a:rPr lang="en-US" sz="2400" dirty="0"/>
              <a:t>(GPIB,VXI, ASRL), </a:t>
            </a:r>
            <a:r>
              <a:rPr lang="ru-RU" sz="2400" dirty="0"/>
              <a:t>адрес устройства и тип сессии </a:t>
            </a:r>
            <a:r>
              <a:rPr lang="en-US" sz="2400" dirty="0"/>
              <a:t>VISA  (INSTR </a:t>
            </a:r>
            <a:r>
              <a:rPr lang="ru-RU" sz="2400" dirty="0"/>
              <a:t>или </a:t>
            </a:r>
            <a:r>
              <a:rPr lang="en-US" sz="2400" dirty="0"/>
              <a:t>Event)</a:t>
            </a:r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VISA Alias</a:t>
            </a:r>
            <a:r>
              <a:rPr lang="ru-RU" dirty="0"/>
              <a:t> (Псевдонимы </a:t>
            </a:r>
            <a:r>
              <a:rPr lang="en-US" dirty="0"/>
              <a:t>VISA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3164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tabLst>
                <a:tab pos="2063750" algn="l"/>
              </a:tabLst>
            </a:pPr>
            <a:r>
              <a:rPr lang="ru-RU" dirty="0"/>
              <a:t>Присвойте устройству или ресурсу определенное пользователем имя вместо дескриптора прибора</a:t>
            </a:r>
            <a:endParaRPr lang="en-US" sz="2400" dirty="0"/>
          </a:p>
          <a:p>
            <a:pPr marL="0" indent="0" eaLnBrk="1" hangingPunct="1">
              <a:tabLst>
                <a:tab pos="2063750" algn="l"/>
              </a:tabLst>
            </a:pPr>
            <a:endParaRPr lang="en-US" dirty="0"/>
          </a:p>
        </p:txBody>
      </p:sp>
      <p:pic>
        <p:nvPicPr>
          <p:cNvPr id="316420" name="Picture 2" descr="loc_easy_to_recreate max gpi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52563" y="2895600"/>
            <a:ext cx="5862637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42" name="Picture 19" descr="noloc_easy_to_recreate while loop"/>
          <p:cNvPicPr>
            <a:picLocks noChangeAspect="1" noChangeArrowheads="1"/>
          </p:cNvPicPr>
          <p:nvPr/>
        </p:nvPicPr>
        <p:blipFill>
          <a:blip r:embed="rId3"/>
          <a:srcRect l="17033" t="29582" r="32417" b="29582"/>
          <a:stretch>
            <a:fillRect/>
          </a:stretch>
        </p:blipFill>
        <p:spPr bwMode="auto">
          <a:xfrm>
            <a:off x="1905000" y="2286000"/>
            <a:ext cx="2706688" cy="26670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graphicFrame>
        <p:nvGraphicFramePr>
          <p:cNvPr id="16" name="Diagram 15"/>
          <p:cNvGraphicFramePr/>
          <p:nvPr/>
        </p:nvGraphicFramePr>
        <p:xfrm>
          <a:off x="152400" y="304800"/>
          <a:ext cx="8534400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1744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Программирование </a:t>
            </a:r>
            <a:r>
              <a:rPr lang="en-US" dirty="0"/>
              <a:t>VISA</a:t>
            </a:r>
          </a:p>
        </p:txBody>
      </p:sp>
      <p:sp>
        <p:nvSpPr>
          <p:cNvPr id="317445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343400"/>
          </a:xfrm>
        </p:spPr>
        <p:txBody>
          <a:bodyPr/>
          <a:lstStyle/>
          <a:p>
            <a:pPr marL="0" indent="0" eaLnBrk="1" hangingPunct="1">
              <a:tabLst>
                <a:tab pos="2063750" algn="l"/>
              </a:tabLst>
            </a:pPr>
            <a:r>
              <a:rPr lang="ru-RU" dirty="0"/>
              <a:t>Функции </a:t>
            </a:r>
            <a:r>
              <a:rPr lang="en-US" dirty="0"/>
              <a:t>VISA </a:t>
            </a:r>
            <a:r>
              <a:rPr lang="ru-RU" dirty="0"/>
              <a:t>действуют аналогично функциям файлового ввода-вывода</a:t>
            </a:r>
            <a:endParaRPr lang="en-US" sz="2400" dirty="0"/>
          </a:p>
          <a:p>
            <a:pPr marL="0" indent="0" eaLnBrk="1" hangingPunct="1">
              <a:tabLst>
                <a:tab pos="2063750" algn="l"/>
              </a:tabLst>
            </a:pPr>
            <a:endParaRPr lang="en-US" dirty="0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5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dirty="0"/>
              <a:t>Функция </a:t>
            </a:r>
            <a:r>
              <a:rPr lang="en-US" dirty="0"/>
              <a:t>VISA Open</a:t>
            </a:r>
          </a:p>
        </p:txBody>
      </p:sp>
      <p:sp>
        <p:nvSpPr>
          <p:cNvPr id="31846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tabLst>
                <a:tab pos="2063750" algn="l"/>
              </a:tabLst>
            </a:pPr>
            <a:r>
              <a:rPr lang="ru-RU" dirty="0"/>
              <a:t>Предоставляет линию связи с ресурсом</a:t>
            </a:r>
            <a:endParaRPr lang="en-US" sz="2400" dirty="0"/>
          </a:p>
          <a:p>
            <a:pPr lvl="1" eaLnBrk="1" hangingPunct="1">
              <a:tabLst>
                <a:tab pos="2063750" algn="l"/>
              </a:tabLst>
            </a:pPr>
            <a:r>
              <a:rPr lang="ru-RU" dirty="0"/>
              <a:t>Обычно используется однократно для каждого ресурса</a:t>
            </a:r>
            <a:endParaRPr lang="en-US" dirty="0"/>
          </a:p>
          <a:p>
            <a:pPr lvl="1" eaLnBrk="1" hangingPunct="1">
              <a:tabLst>
                <a:tab pos="2063750" algn="l"/>
              </a:tabLst>
            </a:pPr>
            <a:r>
              <a:rPr lang="ru-RU" dirty="0"/>
              <a:t>Возвращает имя ресурса </a:t>
            </a:r>
            <a:r>
              <a:rPr lang="en-US" dirty="0"/>
              <a:t>VISA</a:t>
            </a:r>
          </a:p>
        </p:txBody>
      </p:sp>
      <p:pic>
        <p:nvPicPr>
          <p:cNvPr id="318468" name="Picture 3" descr="loc_easy_to_recreate visa context hel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3657600"/>
            <a:ext cx="6019800" cy="115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Функции ввода-вывода </a:t>
            </a:r>
            <a:r>
              <a:rPr lang="en-US" dirty="0"/>
              <a:t>VISA</a:t>
            </a:r>
          </a:p>
        </p:txBody>
      </p:sp>
      <p:sp>
        <p:nvSpPr>
          <p:cNvPr id="319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en-US" dirty="0"/>
              <a:t>VISA Write </a:t>
            </a:r>
            <a:r>
              <a:rPr lang="ru-RU" dirty="0"/>
              <a:t>и </a:t>
            </a:r>
            <a:r>
              <a:rPr lang="en-US" dirty="0"/>
              <a:t>VISA Read Functions</a:t>
            </a:r>
          </a:p>
        </p:txBody>
      </p:sp>
      <p:pic>
        <p:nvPicPr>
          <p:cNvPr id="319492" name="Picture 2" descr="loc_easy_to_recreate visa context hel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54138" y="2438400"/>
            <a:ext cx="5732462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9493" name="Picture 2" descr="loc_easy_to_recreate visa context hel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95400" y="4046538"/>
            <a:ext cx="5867400" cy="102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Front Panel – </a:t>
            </a:r>
            <a:r>
              <a:rPr lang="ru-RU" dirty="0"/>
              <a:t>Панель инструментов лицевой панели</a:t>
            </a:r>
            <a:endParaRPr lang="en-US" dirty="0"/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5D267F9-3CD0-41E9-BCC3-CE6B5725A30A}" type="slidenum">
              <a:rPr lang="en-US" b="1">
                <a:solidFill>
                  <a:srgbClr val="FFFFFF"/>
                </a:solidFill>
              </a:rPr>
              <a:pPr algn="ctr" eaLnBrk="0" hangingPunct="0"/>
              <a:t>24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00356" name="Picture 5" descr="fp toolbar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3143250"/>
            <a:ext cx="7848600" cy="5143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Функция </a:t>
            </a:r>
            <a:r>
              <a:rPr lang="en-US" dirty="0"/>
              <a:t>VISA Close</a:t>
            </a:r>
          </a:p>
        </p:txBody>
      </p:sp>
      <p:sp>
        <p:nvSpPr>
          <p:cNvPr id="320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tabLst>
                <a:tab pos="2063750" algn="l"/>
              </a:tabLst>
            </a:pPr>
            <a:r>
              <a:rPr lang="ru-RU" dirty="0"/>
              <a:t>Сессии захватывают ресурсы систем</a:t>
            </a:r>
            <a:endParaRPr lang="en-US" sz="2400" dirty="0"/>
          </a:p>
          <a:p>
            <a:pPr lvl="1" eaLnBrk="1" hangingPunct="1">
              <a:tabLst>
                <a:tab pos="2063750" algn="l"/>
              </a:tabLst>
            </a:pPr>
            <a:r>
              <a:rPr lang="ru-RU" dirty="0"/>
              <a:t>Закрывайте сессии прежде, чем завершите программу</a:t>
            </a:r>
            <a:endParaRPr lang="en-US" dirty="0"/>
          </a:p>
        </p:txBody>
      </p:sp>
      <p:pic>
        <p:nvPicPr>
          <p:cNvPr id="320516" name="Picture 3" descr="loc_easy_to_recreate visa context hel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3352800"/>
            <a:ext cx="4405313" cy="95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dirty="0"/>
              <a:t>Примеры </a:t>
            </a:r>
            <a:r>
              <a:rPr lang="en-US" dirty="0"/>
              <a:t>VISA Write </a:t>
            </a:r>
            <a:r>
              <a:rPr lang="ru-RU" dirty="0"/>
              <a:t>и </a:t>
            </a:r>
            <a:r>
              <a:rPr lang="en-US" dirty="0"/>
              <a:t>Read</a:t>
            </a:r>
          </a:p>
        </p:txBody>
      </p:sp>
      <p:pic>
        <p:nvPicPr>
          <p:cNvPr id="321539" name="Picture 3" descr="loc_missing_art_imagefi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667000"/>
            <a:ext cx="8380413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VISA – </a:t>
            </a:r>
            <a:r>
              <a:rPr lang="ru-RU" dirty="0"/>
              <a:t>Последовательный порт</a:t>
            </a:r>
            <a:endParaRPr lang="en-US" dirty="0"/>
          </a:p>
        </p:txBody>
      </p:sp>
      <p:sp>
        <p:nvSpPr>
          <p:cNvPr id="322563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/>
              <a:t>VISA Configure Serial Port VI </a:t>
            </a:r>
            <a:r>
              <a:rPr lang="ru-RU" dirty="0"/>
              <a:t>инициализирует порт, определенный именем ресурса </a:t>
            </a:r>
            <a:r>
              <a:rPr lang="en-US" dirty="0"/>
              <a:t>VISA </a:t>
            </a:r>
            <a:r>
              <a:rPr lang="ru-RU" dirty="0"/>
              <a:t>, в соответствии с заданными настройками</a:t>
            </a:r>
            <a:endParaRPr lang="en-US" dirty="0"/>
          </a:p>
        </p:txBody>
      </p:sp>
      <p:pic>
        <p:nvPicPr>
          <p:cNvPr id="322564" name="Picture 9" descr="serialVISAcnfg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3124200"/>
            <a:ext cx="8915400" cy="195738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F. </a:t>
            </a:r>
            <a:r>
              <a:rPr lang="ru-RU" dirty="0"/>
              <a:t>Использование драйверов измерительных приборов</a:t>
            </a:r>
            <a:endParaRPr lang="en-US" dirty="0"/>
          </a:p>
        </p:txBody>
      </p:sp>
      <p:sp>
        <p:nvSpPr>
          <p:cNvPr id="3235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5791200" cy="4525963"/>
          </a:xfrm>
        </p:spPr>
        <p:txBody>
          <a:bodyPr/>
          <a:lstStyle/>
          <a:p>
            <a:pPr lvl="1" eaLnBrk="1" hangingPunct="1"/>
            <a:r>
              <a:rPr lang="ru-RU" sz="2600" dirty="0"/>
              <a:t>Организованный набор </a:t>
            </a:r>
            <a:r>
              <a:rPr lang="en-US" sz="2600" dirty="0"/>
              <a:t>VI </a:t>
            </a:r>
            <a:r>
              <a:rPr lang="ru-RU" sz="2600" dirty="0"/>
              <a:t>для управления программируемым измерительным прибором</a:t>
            </a:r>
            <a:endParaRPr lang="en-US" sz="2600" dirty="0"/>
          </a:p>
          <a:p>
            <a:pPr lvl="2" eaLnBrk="1" hangingPunct="1"/>
            <a:r>
              <a:rPr lang="ru-RU" sz="2400" dirty="0"/>
              <a:t>Каждый </a:t>
            </a:r>
            <a:r>
              <a:rPr lang="en-US" sz="2400" dirty="0"/>
              <a:t>VI </a:t>
            </a:r>
            <a:r>
              <a:rPr lang="ru-RU" sz="2400" dirty="0"/>
              <a:t>выполняет несколько инструкций</a:t>
            </a:r>
            <a:endParaRPr lang="en-US" sz="2400" dirty="0"/>
          </a:p>
          <a:p>
            <a:pPr lvl="2" eaLnBrk="1" hangingPunct="1"/>
            <a:r>
              <a:rPr lang="ru-RU" sz="2400" dirty="0"/>
              <a:t>Сгруппирован по типу операций</a:t>
            </a:r>
            <a:r>
              <a:rPr lang="en-US" sz="2400" dirty="0"/>
              <a:t> (</a:t>
            </a:r>
            <a:r>
              <a:rPr lang="ru-RU" sz="2400" dirty="0"/>
              <a:t>конфигурирование</a:t>
            </a:r>
            <a:r>
              <a:rPr lang="en-US" sz="2400" dirty="0"/>
              <a:t>, </a:t>
            </a:r>
            <a:r>
              <a:rPr lang="ru-RU" sz="2400" dirty="0"/>
              <a:t>данные и т.д.</a:t>
            </a:r>
            <a:r>
              <a:rPr lang="en-US" sz="2400" dirty="0"/>
              <a:t>)</a:t>
            </a:r>
          </a:p>
          <a:p>
            <a:pPr lvl="1" eaLnBrk="1" hangingPunct="1"/>
            <a:r>
              <a:rPr lang="ru-RU" sz="2600" dirty="0"/>
              <a:t>Сокращает время проектирования</a:t>
            </a:r>
            <a:endParaRPr lang="en-US" sz="2600" dirty="0"/>
          </a:p>
          <a:p>
            <a:pPr lvl="2" eaLnBrk="1" hangingPunct="1"/>
            <a:r>
              <a:rPr lang="ru-RU" sz="2400" dirty="0"/>
              <a:t>Упрощает управление прибором</a:t>
            </a:r>
            <a:endParaRPr lang="en-US" sz="2400" dirty="0"/>
          </a:p>
          <a:p>
            <a:pPr lvl="2" eaLnBrk="1" hangingPunct="1"/>
            <a:r>
              <a:rPr lang="ru-RU" sz="2400" dirty="0"/>
              <a:t>Возможно повторное использование</a:t>
            </a:r>
            <a:endParaRPr lang="en-US" sz="2400" dirty="0"/>
          </a:p>
          <a:p>
            <a:pPr lvl="2" eaLnBrk="1" hangingPunct="1"/>
            <a:r>
              <a:rPr lang="ru-RU" sz="2400" dirty="0"/>
              <a:t>Унифицированные архитектура и интерфейс</a:t>
            </a:r>
            <a:endParaRPr lang="en-US" sz="2400" dirty="0"/>
          </a:p>
        </p:txBody>
      </p:sp>
      <p:pic>
        <p:nvPicPr>
          <p:cNvPr id="323588" name="Picture 1" descr="InstrumentDriverOverview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1271588"/>
            <a:ext cx="3028950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61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dirty="0"/>
              <a:t>Использование драйверов измерительных приборов</a:t>
            </a:r>
            <a:endParaRPr lang="en-US" dirty="0"/>
          </a:p>
        </p:txBody>
      </p:sp>
      <p:sp>
        <p:nvSpPr>
          <p:cNvPr id="32461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Используемый вами драйвер измерительного прибора содержит программный код, специфичный для данного прибора</a:t>
            </a:r>
            <a:endParaRPr lang="en-US" dirty="0"/>
          </a:p>
          <a:p>
            <a:pPr lvl="1" eaLnBrk="1" hangingPunct="1"/>
            <a:r>
              <a:rPr lang="ru-RU" dirty="0"/>
              <a:t>Если вы заменяете прибор, замените и </a:t>
            </a:r>
            <a:r>
              <a:rPr lang="en-US" dirty="0"/>
              <a:t>VI </a:t>
            </a:r>
            <a:r>
              <a:rPr lang="ru-RU" dirty="0"/>
              <a:t>драйвера прибора на </a:t>
            </a:r>
            <a:r>
              <a:rPr lang="en-US" dirty="0"/>
              <a:t>VI</a:t>
            </a:r>
            <a:r>
              <a:rPr lang="ru-RU" dirty="0"/>
              <a:t> драйвера нового прибора, это существенно сократит время переработки проекта</a:t>
            </a:r>
            <a:endParaRPr lang="en-US" dirty="0"/>
          </a:p>
        </p:txBody>
      </p:sp>
      <p:sp>
        <p:nvSpPr>
          <p:cNvPr id="324612" name="AutoShape 2" descr="mk:@MSITStore:C:\Program%20Files\National%20Instruments\LabVIEW%208.5\help\lvmeasconcepts.chm::/loc_eps_instrumentdiagram.gi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endParaRPr lang="ru-RU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1143000"/>
          </a:xfrm>
        </p:spPr>
        <p:txBody>
          <a:bodyPr/>
          <a:lstStyle/>
          <a:p>
            <a:pPr eaLnBrk="1" hangingPunct="1"/>
            <a:r>
              <a:rPr lang="ru-RU" dirty="0"/>
              <a:t>Использование драйверов измерительных приборов </a:t>
            </a:r>
            <a:r>
              <a:rPr lang="en-US" dirty="0"/>
              <a:t>– </a:t>
            </a:r>
            <a:r>
              <a:rPr lang="ru-RU" dirty="0"/>
              <a:t>где их найти</a:t>
            </a:r>
            <a:r>
              <a:rPr lang="en-US" dirty="0"/>
              <a:t>?</a:t>
            </a: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Вы можете найти большинство драйверов приборов </a:t>
            </a:r>
            <a:r>
              <a:rPr lang="en-US" dirty="0"/>
              <a:t>LabVIEW Plug and Play </a:t>
            </a:r>
            <a:r>
              <a:rPr lang="ru-RU" dirty="0"/>
              <a:t>в поисковике </a:t>
            </a:r>
            <a:r>
              <a:rPr lang="en-US" dirty="0"/>
              <a:t>Instrument Driver Finder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Доступ к поисковику в </a:t>
            </a:r>
            <a:r>
              <a:rPr lang="en-US" dirty="0"/>
              <a:t>LabVIEW </a:t>
            </a:r>
            <a:r>
              <a:rPr lang="ru-RU" dirty="0"/>
              <a:t>осуществляется выбором </a:t>
            </a:r>
            <a:r>
              <a:rPr lang="en-US" b="1" dirty="0"/>
              <a:t>Tools» Instrumentation»Find Instrument Drivers</a:t>
            </a:r>
            <a:r>
              <a:rPr lang="en-US" dirty="0"/>
              <a:t> </a:t>
            </a:r>
            <a:r>
              <a:rPr lang="ru-RU" dirty="0"/>
              <a:t>или</a:t>
            </a:r>
            <a:r>
              <a:rPr lang="en-US" dirty="0"/>
              <a:t> </a:t>
            </a:r>
            <a:r>
              <a:rPr lang="en-US" b="1" dirty="0"/>
              <a:t>Help»Find Instrument Drivers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Подключает вас к </a:t>
            </a:r>
            <a:r>
              <a:rPr lang="en-US" dirty="0">
                <a:latin typeface="Courier New" pitchFamily="49" charset="0"/>
              </a:rPr>
              <a:t>ni.com</a:t>
            </a:r>
            <a:r>
              <a:rPr lang="en-US" dirty="0"/>
              <a:t> </a:t>
            </a:r>
            <a:r>
              <a:rPr lang="ru-RU" dirty="0"/>
              <a:t>для поиска драйверов</a:t>
            </a:r>
            <a:endParaRPr lang="en-US" dirty="0"/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Когда вы инсталлируете драйвер прибора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Пример программы, использующей драйвер, добавляется в поисковик примеров </a:t>
            </a:r>
            <a:r>
              <a:rPr lang="en-US" dirty="0"/>
              <a:t>NI Example Finder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/>
              <a:t>VI</a:t>
            </a:r>
            <a:r>
              <a:rPr lang="ru-RU" dirty="0"/>
              <a:t> драйверов приборов добавляются в субпалитру </a:t>
            </a:r>
            <a:r>
              <a:rPr lang="en-US" b="1" dirty="0"/>
              <a:t>Instrument I/O»Instrument Drivers</a:t>
            </a:r>
            <a:r>
              <a:rPr lang="en-US" dirty="0"/>
              <a:t> </a:t>
            </a:r>
            <a:r>
              <a:rPr lang="ru-RU" dirty="0"/>
              <a:t>палитры </a:t>
            </a:r>
            <a:r>
              <a:rPr lang="en-US" dirty="0"/>
              <a:t>Functions</a:t>
            </a:r>
          </a:p>
        </p:txBody>
      </p:sp>
      <p:sp>
        <p:nvSpPr>
          <p:cNvPr id="3256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94854A3F-36FB-4605-AD8C-D909A2927753}" type="slidenum">
              <a:rPr lang="en-US" b="1">
                <a:solidFill>
                  <a:srgbClr val="FFFFFF"/>
                </a:solidFill>
              </a:rPr>
              <a:pPr algn="ctr" eaLnBrk="0" hangingPunct="0"/>
              <a:t>245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Использование драйверов измерительных приборов </a:t>
            </a:r>
            <a:r>
              <a:rPr lang="en-US" dirty="0"/>
              <a:t>– </a:t>
            </a:r>
            <a:r>
              <a:rPr lang="ru-RU" dirty="0"/>
              <a:t>Примеры</a:t>
            </a:r>
            <a:endParaRPr lang="en-US" dirty="0"/>
          </a:p>
        </p:txBody>
      </p:sp>
      <p:sp>
        <p:nvSpPr>
          <p:cNvPr id="32665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1A937BC-1785-464A-A206-FC6E39A212E3}" type="slidenum">
              <a:rPr lang="en-US" b="1">
                <a:solidFill>
                  <a:srgbClr val="FFFFFF"/>
                </a:solidFill>
              </a:rPr>
              <a:pPr algn="ctr" eaLnBrk="0" hangingPunct="0"/>
              <a:t>246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26660" name="Picture 5" descr="loc_bd_Agilent 34401 Read Single Measurement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5800" y="1905000"/>
            <a:ext cx="7953375" cy="34369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399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dirty="0"/>
            </a:br>
            <a:r>
              <a:rPr lang="ru-RU" dirty="0"/>
              <a:t>Упражнение </a:t>
            </a:r>
            <a:r>
              <a:rPr lang="en-US" dirty="0"/>
              <a:t>6-3</a:t>
            </a:r>
            <a:br>
              <a:rPr lang="en-US" dirty="0"/>
            </a:br>
            <a:r>
              <a:rPr lang="ru-RU" dirty="0"/>
              <a:t>Использование </a:t>
            </a:r>
            <a:r>
              <a:rPr lang="en-US" dirty="0" err="1"/>
              <a:t>DAQmx</a:t>
            </a:r>
            <a:r>
              <a:rPr lang="en-US" dirty="0"/>
              <a:t> (DAQ)</a:t>
            </a:r>
            <a:br>
              <a:rPr lang="en-US" dirty="0"/>
            </a:br>
            <a:r>
              <a:rPr lang="ru-RU" dirty="0"/>
              <a:t>или </a:t>
            </a:r>
            <a:br>
              <a:rPr lang="en-US" dirty="0"/>
            </a:br>
            <a:r>
              <a:rPr lang="ru-RU" dirty="0"/>
              <a:t>Упражнение </a:t>
            </a:r>
            <a:r>
              <a:rPr lang="en-US" dirty="0"/>
              <a:t>6-4</a:t>
            </a:r>
            <a:br>
              <a:rPr lang="en-US" dirty="0"/>
            </a:br>
            <a:r>
              <a:rPr lang="en-US" dirty="0"/>
              <a:t>NI Devsim VI(GPIB/serial)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 fontScale="85000"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b="1" dirty="0"/>
              <a:t>ДОМАШНЕЕ ЗАДАНИЕ</a:t>
            </a:r>
            <a:endParaRPr lang="en-US" b="1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/>
              <a:t>6-3: </a:t>
            </a:r>
            <a:r>
              <a:rPr lang="ru-RU" dirty="0"/>
              <a:t>Изучите пример программы </a:t>
            </a:r>
            <a:r>
              <a:rPr lang="en-US" dirty="0" err="1"/>
              <a:t>DAQmx</a:t>
            </a:r>
            <a:r>
              <a:rPr lang="en-US" dirty="0"/>
              <a:t> </a:t>
            </a:r>
            <a:r>
              <a:rPr lang="ru-RU" dirty="0"/>
              <a:t>для непрерывного сбора данных и модифицируйте ее для ожидания цифрового запуска</a:t>
            </a: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b="1" dirty="0"/>
              <a:t>6-4: </a:t>
            </a:r>
            <a:r>
              <a:rPr lang="ru-RU" dirty="0"/>
              <a:t>Инсталлируйте драйвер прибора и изучите примеры программ, поставляемых с драйвером этого прибора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22399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br>
              <a:rPr lang="en-US" dirty="0"/>
            </a:br>
            <a:r>
              <a:rPr lang="ru-RU" dirty="0"/>
              <a:t> Упражнение </a:t>
            </a:r>
            <a:r>
              <a:rPr lang="en-US" dirty="0"/>
              <a:t>6-3</a:t>
            </a:r>
            <a:br>
              <a:rPr lang="en-US" dirty="0"/>
            </a:br>
            <a:r>
              <a:rPr lang="ru-RU" dirty="0"/>
              <a:t>Использование </a:t>
            </a:r>
            <a:r>
              <a:rPr lang="en-US" dirty="0" err="1"/>
              <a:t>DAQmx</a:t>
            </a:r>
            <a:r>
              <a:rPr lang="en-US" dirty="0"/>
              <a:t> (DAQ)</a:t>
            </a:r>
            <a:br>
              <a:rPr lang="en-US" dirty="0"/>
            </a:br>
            <a:r>
              <a:rPr lang="ru-RU" dirty="0"/>
              <a:t>или </a:t>
            </a:r>
            <a:br>
              <a:rPr lang="en-US" dirty="0"/>
            </a:br>
            <a:r>
              <a:rPr lang="ru-RU" dirty="0"/>
              <a:t>Упражнение </a:t>
            </a:r>
            <a:r>
              <a:rPr lang="en-US" dirty="0"/>
              <a:t>6-4</a:t>
            </a:r>
            <a:br>
              <a:rPr lang="en-US" dirty="0"/>
            </a:br>
            <a:r>
              <a:rPr lang="en-US" dirty="0"/>
              <a:t>NI </a:t>
            </a:r>
            <a:r>
              <a:rPr lang="en-US" dirty="0" err="1"/>
              <a:t>Devsim</a:t>
            </a:r>
            <a:r>
              <a:rPr lang="en-US" dirty="0"/>
              <a:t> VI(GPIB/serial)</a:t>
            </a:r>
          </a:p>
        </p:txBody>
      </p:sp>
      <p:sp>
        <p:nvSpPr>
          <p:cNvPr id="328707" name="Content Placeholder 2"/>
          <p:cNvSpPr>
            <a:spLocks noGrp="1"/>
          </p:cNvSpPr>
          <p:nvPr>
            <p:ph idx="1"/>
          </p:nvPr>
        </p:nvSpPr>
        <p:spPr>
          <a:xfrm>
            <a:off x="488950" y="3657600"/>
            <a:ext cx="8197850" cy="22098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В Упражнении </a:t>
            </a:r>
            <a:r>
              <a:rPr lang="en-US" dirty="0"/>
              <a:t>6-3 VI</a:t>
            </a:r>
            <a:r>
              <a:rPr lang="ru-RU" dirty="0"/>
              <a:t> каких типов выполняются вне цикла </a:t>
            </a:r>
            <a:r>
              <a:rPr lang="en-US" dirty="0"/>
              <a:t>While?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/>
              <a:t>В Упражнении </a:t>
            </a:r>
            <a:r>
              <a:rPr lang="en-US" dirty="0"/>
              <a:t>6-4, </a:t>
            </a:r>
            <a:r>
              <a:rPr lang="ru-RU" dirty="0"/>
              <a:t>как нужно модифицировать примеры программ, если вы хотите непрерывно собирать данные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3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2973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8001000" cy="4286250"/>
          </a:xfrm>
        </p:spPr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ru-RU" sz="2400" dirty="0"/>
              <a:t>Непрерывно работающая программа тестирования сохраняет в одном файле результаты всех тестов, выполняющихся в течение одного часа по мере их получения. Если основной целью является скорость выполнения программы, какие функции файлового ввода-вывода нужно использовать</a:t>
            </a:r>
            <a:r>
              <a:rPr lang="en-US" sz="2400" dirty="0"/>
              <a:t>?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000" dirty="0"/>
              <a:t>VI </a:t>
            </a:r>
            <a:r>
              <a:rPr lang="ru-RU" sz="2000" dirty="0"/>
              <a:t>файлового ввода-вывода низкого уровня</a:t>
            </a:r>
            <a:endParaRPr lang="en-US" sz="2200" dirty="0"/>
          </a:p>
          <a:p>
            <a:pPr marL="890588" lvl="1" indent="-428625" eaLnBrk="1" hangingPunct="1">
              <a:buFontTx/>
              <a:buAutoNum type="alphaLcParenR"/>
            </a:pPr>
            <a:r>
              <a:rPr lang="en-US" sz="2000" dirty="0"/>
              <a:t>VI </a:t>
            </a:r>
            <a:r>
              <a:rPr lang="ru-RU" sz="2000" dirty="0"/>
              <a:t>файлового ввода-вывода высокого уровня</a:t>
            </a:r>
            <a:endParaRPr lang="en-US" sz="2200" dirty="0"/>
          </a:p>
        </p:txBody>
      </p:sp>
      <p:sp>
        <p:nvSpPr>
          <p:cNvPr id="32973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AB9560C-B6D2-4CE4-8D18-8C06268BD92C}" type="slidenum">
              <a:rPr lang="en-US" b="1">
                <a:solidFill>
                  <a:srgbClr val="FFFFFF"/>
                </a:solidFill>
              </a:rPr>
              <a:pPr algn="ctr" eaLnBrk="0" hangingPunct="0"/>
              <a:t>249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Front Panel – </a:t>
            </a:r>
            <a:r>
              <a:rPr lang="ru-RU" dirty="0"/>
              <a:t>Элементы управления и индикации</a:t>
            </a:r>
            <a:endParaRPr lang="en-US" dirty="0"/>
          </a:p>
        </p:txBody>
      </p:sp>
      <p:sp>
        <p:nvSpPr>
          <p:cNvPr id="10137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lnSpc>
                <a:spcPct val="90000"/>
              </a:lnSpc>
            </a:pPr>
            <a:r>
              <a:rPr lang="en-US" dirty="0"/>
              <a:t>Controls</a:t>
            </a:r>
          </a:p>
          <a:p>
            <a:pPr lvl="2" eaLnBrk="1" hangingPunct="1">
              <a:lnSpc>
                <a:spcPct val="90000"/>
              </a:lnSpc>
            </a:pPr>
            <a:r>
              <a:rPr lang="ru-RU" dirty="0"/>
              <a:t>Регуляторы, кнопки, лимбы и другие устройства ввода</a:t>
            </a:r>
            <a:endParaRPr lang="en-US" dirty="0"/>
          </a:p>
          <a:p>
            <a:pPr lvl="2" eaLnBrk="1" hangingPunct="1">
              <a:lnSpc>
                <a:spcPct val="90000"/>
              </a:lnSpc>
            </a:pPr>
            <a:r>
              <a:rPr lang="ru-RU" dirty="0"/>
              <a:t>Симулируют устройства ввода измерительного прибора и являются источниками данных для блок-диаграммы </a:t>
            </a:r>
            <a:r>
              <a:rPr lang="en-US" dirty="0"/>
              <a:t>VI</a:t>
            </a:r>
          </a:p>
          <a:p>
            <a:pPr lvl="1" eaLnBrk="1" hangingPunct="1">
              <a:lnSpc>
                <a:spcPct val="90000"/>
              </a:lnSpc>
            </a:pPr>
            <a:r>
              <a:rPr lang="en-US" dirty="0"/>
              <a:t>Indicators</a:t>
            </a:r>
          </a:p>
          <a:p>
            <a:pPr lvl="2" eaLnBrk="1" hangingPunct="1">
              <a:lnSpc>
                <a:spcPct val="90000"/>
              </a:lnSpc>
            </a:pPr>
            <a:r>
              <a:rPr lang="ru-RU" dirty="0"/>
              <a:t>Графические экраны, светодиоды и другие элементы индикации</a:t>
            </a:r>
            <a:endParaRPr lang="en-US" dirty="0"/>
          </a:p>
          <a:p>
            <a:pPr lvl="2" eaLnBrk="1" hangingPunct="1">
              <a:lnSpc>
                <a:spcPct val="90000"/>
              </a:lnSpc>
            </a:pPr>
            <a:r>
              <a:rPr lang="ru-RU" dirty="0"/>
              <a:t>Симулируют устройства вывода измерительного прибора и отображают данные, собранные или сгенерированные на блок-диаграмме</a:t>
            </a:r>
            <a:endParaRPr lang="en-US" dirty="0"/>
          </a:p>
        </p:txBody>
      </p:sp>
      <p:sp>
        <p:nvSpPr>
          <p:cNvPr id="1013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D1E14FF-8112-4B4C-A070-FF7E359A00AA}" type="slidenum">
              <a:rPr lang="en-US" b="1">
                <a:solidFill>
                  <a:srgbClr val="FFFFFF"/>
                </a:solidFill>
              </a:rPr>
              <a:pPr algn="ctr" eaLnBrk="0" hangingPunct="0"/>
              <a:t>25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3075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8001000" cy="4286250"/>
          </a:xfrm>
        </p:spPr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ru-RU" sz="2400" dirty="0"/>
              <a:t>Непрерывно работающая программа тестирования сохраняет в одном файле результаты всех тестов, выполняющихся в течение одного часа по мере их получения. Если основной целью является скорость выполнения программы, какие функции файлового ввода-вывода нужно использовать</a:t>
            </a:r>
            <a:r>
              <a:rPr lang="en-US" sz="2400" dirty="0"/>
              <a:t>?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000" b="1" dirty="0"/>
              <a:t>VI </a:t>
            </a:r>
            <a:r>
              <a:rPr lang="ru-RU" sz="2000" b="1" dirty="0"/>
              <a:t>файлового ввода-вывода низкого уровня</a:t>
            </a:r>
            <a:endParaRPr lang="en-US" sz="2200" b="1" dirty="0"/>
          </a:p>
          <a:p>
            <a:pPr marL="890588" lvl="1" indent="-428625" eaLnBrk="1" hangingPunct="1">
              <a:buFontTx/>
              <a:buAutoNum type="alphaLcParenR"/>
            </a:pPr>
            <a:r>
              <a:rPr lang="en-US" sz="2000" dirty="0"/>
              <a:t>VI </a:t>
            </a:r>
            <a:r>
              <a:rPr lang="ru-RU" sz="2000" dirty="0"/>
              <a:t>файлового ввода-вывода высокого уровня</a:t>
            </a:r>
            <a:endParaRPr lang="en-US" sz="2200" dirty="0"/>
          </a:p>
        </p:txBody>
      </p:sp>
      <p:sp>
        <p:nvSpPr>
          <p:cNvPr id="33075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DDFD0CA8-2046-43C4-8452-C81BAE0CA59E}" type="slidenum">
              <a:rPr lang="en-US" b="1">
                <a:solidFill>
                  <a:srgbClr val="FFFFFF"/>
                </a:solidFill>
              </a:rPr>
              <a:pPr algn="ctr" eaLnBrk="0" hangingPunct="0"/>
              <a:t>250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317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8001000" cy="4286250"/>
          </a:xfrm>
        </p:spPr>
        <p:txBody>
          <a:bodyPr/>
          <a:lstStyle/>
          <a:p>
            <a:pPr marL="457200" indent="-457200" eaLnBrk="1" hangingPunct="1">
              <a:buFont typeface="Arial Narrow" pitchFamily="34" charset="0"/>
              <a:buAutoNum type="arabicPeriod" startAt="2"/>
            </a:pPr>
            <a:r>
              <a:rPr lang="ru-RU" sz="2400" dirty="0"/>
              <a:t>Если вы хотите видеть данные в текстовом редакторе, подобном </a:t>
            </a:r>
            <a:r>
              <a:rPr lang="en-US" sz="2400" dirty="0"/>
              <a:t>Notepad, </a:t>
            </a:r>
            <a:r>
              <a:rPr lang="ru-RU" sz="2400" dirty="0"/>
              <a:t>какой формат файла нужно использовать при сохранении данных</a:t>
            </a:r>
            <a:r>
              <a:rPr lang="en-US" sz="2400" dirty="0"/>
              <a:t>?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ASCII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TDMS</a:t>
            </a:r>
          </a:p>
        </p:txBody>
      </p:sp>
      <p:sp>
        <p:nvSpPr>
          <p:cNvPr id="33178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D3B82D22-9967-4774-BD54-05F6D0409EA3}" type="slidenum">
              <a:rPr lang="en-US" b="1">
                <a:solidFill>
                  <a:srgbClr val="FFFFFF"/>
                </a:solidFill>
              </a:rPr>
              <a:pPr algn="ctr" eaLnBrk="0" hangingPunct="0"/>
              <a:t>251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32803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8001000" cy="4286250"/>
          </a:xfrm>
        </p:spPr>
        <p:txBody>
          <a:bodyPr/>
          <a:lstStyle/>
          <a:p>
            <a:pPr marL="457200" indent="-457200" eaLnBrk="1" hangingPunct="1">
              <a:buFont typeface="Arial Narrow" pitchFamily="34" charset="0"/>
              <a:buAutoNum type="arabicPeriod" startAt="2"/>
            </a:pPr>
            <a:r>
              <a:rPr lang="ru-RU" sz="2400" dirty="0"/>
              <a:t>Если вы хотите видеть данные в текстовом редакторе, подобном </a:t>
            </a:r>
            <a:r>
              <a:rPr lang="en-US" sz="2400" dirty="0"/>
              <a:t>Notepad, </a:t>
            </a:r>
            <a:r>
              <a:rPr lang="ru-RU" sz="2400" dirty="0"/>
              <a:t>какой формат файла нужно использовать при сохранении данных</a:t>
            </a:r>
            <a:r>
              <a:rPr lang="en-US" sz="2400" dirty="0"/>
              <a:t>?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b="1" dirty="0"/>
              <a:t>ASCII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TDMS</a:t>
            </a:r>
          </a:p>
        </p:txBody>
      </p:sp>
      <p:sp>
        <p:nvSpPr>
          <p:cNvPr id="332804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BB6E879D-A277-40CB-A8A7-0CC8FD2576F4}" type="slidenum">
              <a:rPr lang="en-US" b="1">
                <a:solidFill>
                  <a:srgbClr val="FFFFFF"/>
                </a:solidFill>
              </a:rPr>
              <a:pPr algn="ctr" eaLnBrk="0" hangingPunct="0"/>
              <a:t>252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3382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8001000" cy="4286250"/>
          </a:xfrm>
        </p:spPr>
        <p:txBody>
          <a:bodyPr/>
          <a:lstStyle/>
          <a:p>
            <a:pPr marL="457200" indent="-457200" eaLnBrk="1" hangingPunct="1">
              <a:buFont typeface="Arial" charset="0"/>
              <a:buAutoNum type="arabicPeriod" startAt="3"/>
            </a:pPr>
            <a:r>
              <a:rPr lang="ru-RU" sz="2400" dirty="0"/>
              <a:t>Какая из следующих цепочек соответствует основному алгоритму программирования </a:t>
            </a:r>
            <a:r>
              <a:rPr lang="en-US" sz="2400" dirty="0" err="1"/>
              <a:t>DAQmx</a:t>
            </a:r>
            <a:r>
              <a:rPr lang="en-US" sz="2400" dirty="0"/>
              <a:t>?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Create </a:t>
            </a:r>
            <a:r>
              <a:rPr lang="en-US" sz="2200" dirty="0" err="1"/>
              <a:t>Task»Configure</a:t>
            </a:r>
            <a:r>
              <a:rPr lang="en-US" sz="2200" dirty="0"/>
              <a:t> </a:t>
            </a:r>
            <a:r>
              <a:rPr lang="en-US" sz="2200" dirty="0" err="1"/>
              <a:t>Task»Acquire</a:t>
            </a:r>
            <a:r>
              <a:rPr lang="en-US" sz="2200" dirty="0"/>
              <a:t>/Generate </a:t>
            </a:r>
            <a:r>
              <a:rPr lang="en-US" sz="2200" dirty="0" err="1"/>
              <a:t>Data»Start</a:t>
            </a:r>
            <a:r>
              <a:rPr lang="en-US" sz="2200" dirty="0"/>
              <a:t> Task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Acquire/Generate </a:t>
            </a:r>
            <a:r>
              <a:rPr lang="en-US" sz="2200" dirty="0" err="1"/>
              <a:t>Data»Start</a:t>
            </a:r>
            <a:r>
              <a:rPr lang="en-US" sz="2200" dirty="0"/>
              <a:t> </a:t>
            </a:r>
            <a:r>
              <a:rPr lang="en-US" sz="2200" dirty="0" err="1"/>
              <a:t>Task»Clear</a:t>
            </a:r>
            <a:r>
              <a:rPr lang="en-US" sz="2200" dirty="0"/>
              <a:t> Task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Start </a:t>
            </a:r>
            <a:r>
              <a:rPr lang="en-US" sz="2200" dirty="0" err="1"/>
              <a:t>Task»Create</a:t>
            </a:r>
            <a:r>
              <a:rPr lang="en-US" sz="2200" dirty="0"/>
              <a:t> </a:t>
            </a:r>
            <a:r>
              <a:rPr lang="en-US" sz="2200" dirty="0" err="1"/>
              <a:t>Task»Configure</a:t>
            </a:r>
            <a:r>
              <a:rPr lang="en-US" sz="2200" dirty="0"/>
              <a:t> </a:t>
            </a:r>
            <a:r>
              <a:rPr lang="en-US" sz="2200" dirty="0" err="1"/>
              <a:t>Task»Acquire</a:t>
            </a:r>
            <a:r>
              <a:rPr lang="en-US" sz="2200" dirty="0"/>
              <a:t>/Generate </a:t>
            </a:r>
            <a:r>
              <a:rPr lang="en-US" sz="2200" dirty="0" err="1"/>
              <a:t>Data»Clear</a:t>
            </a:r>
            <a:r>
              <a:rPr lang="en-US" sz="2200" dirty="0"/>
              <a:t> Task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Create </a:t>
            </a:r>
            <a:r>
              <a:rPr lang="en-US" sz="2200" dirty="0" err="1"/>
              <a:t>Task»Configure</a:t>
            </a:r>
            <a:r>
              <a:rPr lang="en-US" sz="2200" dirty="0"/>
              <a:t> </a:t>
            </a:r>
            <a:r>
              <a:rPr lang="en-US" sz="2200" dirty="0" err="1"/>
              <a:t>Task»Start</a:t>
            </a:r>
            <a:r>
              <a:rPr lang="en-US" sz="2200" dirty="0"/>
              <a:t> </a:t>
            </a:r>
            <a:r>
              <a:rPr lang="en-US" sz="2200" dirty="0" err="1"/>
              <a:t>Task»Acquire</a:t>
            </a:r>
            <a:r>
              <a:rPr lang="en-US" sz="2200" dirty="0"/>
              <a:t>/Generate </a:t>
            </a:r>
            <a:r>
              <a:rPr lang="en-US" sz="2200" dirty="0" err="1"/>
              <a:t>Data»Clear</a:t>
            </a:r>
            <a:r>
              <a:rPr lang="en-US" sz="2200" dirty="0"/>
              <a:t> Task</a:t>
            </a:r>
          </a:p>
          <a:p>
            <a:pPr marL="890588" lvl="1" indent="-428625" eaLnBrk="1" hangingPunct="1">
              <a:buFontTx/>
              <a:buAutoNum type="alphaLcParenR"/>
            </a:pPr>
            <a:endParaRPr lang="en-US" sz="2200" dirty="0"/>
          </a:p>
        </p:txBody>
      </p:sp>
      <p:sp>
        <p:nvSpPr>
          <p:cNvPr id="33382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C610833-DD1C-402E-B112-F3C8E29CA1E7}" type="slidenum">
              <a:rPr lang="en-US" b="1">
                <a:solidFill>
                  <a:srgbClr val="FFFFFF"/>
                </a:solidFill>
              </a:rPr>
              <a:pPr algn="ctr" eaLnBrk="0" hangingPunct="0"/>
              <a:t>253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34851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8001000" cy="4286250"/>
          </a:xfrm>
        </p:spPr>
        <p:txBody>
          <a:bodyPr/>
          <a:lstStyle/>
          <a:p>
            <a:pPr marL="457200" indent="-457200" eaLnBrk="1" hangingPunct="1">
              <a:buFont typeface="Arial" charset="0"/>
              <a:buAutoNum type="arabicPeriod" startAt="3"/>
            </a:pPr>
            <a:r>
              <a:rPr lang="ru-RU" sz="2400" dirty="0"/>
              <a:t>Какая из следующих цепочек соответствует основному алгоритму программирования </a:t>
            </a:r>
            <a:r>
              <a:rPr lang="en-US" sz="2400" dirty="0" err="1"/>
              <a:t>DAQmx</a:t>
            </a:r>
            <a:r>
              <a:rPr lang="en-US" sz="2400" dirty="0"/>
              <a:t>?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Create </a:t>
            </a:r>
            <a:r>
              <a:rPr lang="en-US" sz="2200" dirty="0" err="1"/>
              <a:t>Task»Configure</a:t>
            </a:r>
            <a:r>
              <a:rPr lang="en-US" sz="2200" dirty="0"/>
              <a:t> </a:t>
            </a:r>
            <a:r>
              <a:rPr lang="en-US" sz="2200" dirty="0" err="1"/>
              <a:t>Task»Acquire</a:t>
            </a:r>
            <a:r>
              <a:rPr lang="en-US" sz="2200" dirty="0"/>
              <a:t>/Generate </a:t>
            </a:r>
            <a:r>
              <a:rPr lang="en-US" sz="2200" dirty="0" err="1"/>
              <a:t>Data»Start</a:t>
            </a:r>
            <a:r>
              <a:rPr lang="en-US" sz="2200" dirty="0"/>
              <a:t> Task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Acquire/Generate </a:t>
            </a:r>
            <a:r>
              <a:rPr lang="en-US" sz="2200" dirty="0" err="1"/>
              <a:t>Data»Start</a:t>
            </a:r>
            <a:r>
              <a:rPr lang="en-US" sz="2200" dirty="0"/>
              <a:t> </a:t>
            </a:r>
            <a:r>
              <a:rPr lang="en-US" sz="2200" dirty="0" err="1"/>
              <a:t>Task»Clear</a:t>
            </a:r>
            <a:r>
              <a:rPr lang="en-US" sz="2200" dirty="0"/>
              <a:t> Task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Start </a:t>
            </a:r>
            <a:r>
              <a:rPr lang="en-US" sz="2200" dirty="0" err="1"/>
              <a:t>Task»Create</a:t>
            </a:r>
            <a:r>
              <a:rPr lang="en-US" sz="2200" dirty="0"/>
              <a:t> </a:t>
            </a:r>
            <a:r>
              <a:rPr lang="en-US" sz="2200" dirty="0" err="1"/>
              <a:t>Task»Configure</a:t>
            </a:r>
            <a:r>
              <a:rPr lang="en-US" sz="2200" dirty="0"/>
              <a:t> </a:t>
            </a:r>
            <a:r>
              <a:rPr lang="en-US" sz="2200" dirty="0" err="1"/>
              <a:t>Task»Acquire</a:t>
            </a:r>
            <a:r>
              <a:rPr lang="en-US" sz="2200" dirty="0"/>
              <a:t>/Generate </a:t>
            </a:r>
            <a:r>
              <a:rPr lang="en-US" sz="2200" dirty="0" err="1"/>
              <a:t>Data»Clear</a:t>
            </a:r>
            <a:r>
              <a:rPr lang="en-US" sz="2200" dirty="0"/>
              <a:t> Task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b="1" dirty="0"/>
              <a:t>Create </a:t>
            </a:r>
            <a:r>
              <a:rPr lang="en-US" sz="2200" b="1" dirty="0" err="1"/>
              <a:t>Task»Configure</a:t>
            </a:r>
            <a:r>
              <a:rPr lang="en-US" sz="2200" b="1" dirty="0"/>
              <a:t> </a:t>
            </a:r>
            <a:r>
              <a:rPr lang="en-US" sz="2200" b="1" dirty="0" err="1"/>
              <a:t>Task»Start</a:t>
            </a:r>
            <a:r>
              <a:rPr lang="en-US" sz="2200" b="1" dirty="0"/>
              <a:t> </a:t>
            </a:r>
            <a:r>
              <a:rPr lang="en-US" sz="2200" b="1" dirty="0" err="1"/>
              <a:t>Task»Acquire</a:t>
            </a:r>
            <a:r>
              <a:rPr lang="en-US" sz="2200" b="1" dirty="0"/>
              <a:t>/Generate </a:t>
            </a:r>
            <a:r>
              <a:rPr lang="en-US" sz="2200" b="1" dirty="0" err="1"/>
              <a:t>Data»Clear</a:t>
            </a:r>
            <a:r>
              <a:rPr lang="en-US" sz="2200" b="1" dirty="0"/>
              <a:t> Task</a:t>
            </a:r>
          </a:p>
          <a:p>
            <a:pPr marL="890588" lvl="1" indent="-428625" eaLnBrk="1" hangingPunct="1">
              <a:buFontTx/>
              <a:buAutoNum type="alphaLcParenR"/>
            </a:pPr>
            <a:endParaRPr lang="en-US" sz="2200" dirty="0"/>
          </a:p>
        </p:txBody>
      </p:sp>
      <p:sp>
        <p:nvSpPr>
          <p:cNvPr id="33485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E5400AA-E762-4FFA-B869-CAB5BF42031E}" type="slidenum">
              <a:rPr lang="en-US" b="1">
                <a:solidFill>
                  <a:srgbClr val="FFFFFF"/>
                </a:solidFill>
              </a:rPr>
              <a:pPr algn="ctr" eaLnBrk="0" hangingPunct="0"/>
              <a:t>254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35875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8001000" cy="4286250"/>
          </a:xfrm>
        </p:spPr>
        <p:txBody>
          <a:bodyPr/>
          <a:lstStyle/>
          <a:p>
            <a:pPr marL="457200" indent="-457200" eaLnBrk="1" hangingPunct="1">
              <a:buFont typeface="Arial" charset="0"/>
              <a:buAutoNum type="arabicPeriod" startAt="4"/>
            </a:pPr>
            <a:r>
              <a:rPr lang="en-US" sz="2400" dirty="0"/>
              <a:t>VISA </a:t>
            </a:r>
            <a:r>
              <a:rPr lang="ru-RU" sz="2400" dirty="0"/>
              <a:t>– это высокоуровневые </a:t>
            </a:r>
            <a:r>
              <a:rPr lang="en-US" sz="2400" dirty="0"/>
              <a:t>API</a:t>
            </a:r>
            <a:r>
              <a:rPr lang="ru-RU" sz="2400" dirty="0"/>
              <a:t>, вызывающие драйверы низкого уровня</a:t>
            </a:r>
            <a:r>
              <a:rPr lang="en-US" sz="2400" dirty="0"/>
              <a:t>.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True </a:t>
            </a:r>
            <a:r>
              <a:rPr lang="ru-RU" sz="2200" dirty="0"/>
              <a:t>(Да)</a:t>
            </a:r>
            <a:endParaRPr lang="en-US" sz="2200" dirty="0"/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False</a:t>
            </a:r>
            <a:r>
              <a:rPr lang="ru-RU" sz="2200" dirty="0"/>
              <a:t> (Нет)</a:t>
            </a:r>
            <a:endParaRPr lang="en-US" sz="2200" dirty="0"/>
          </a:p>
        </p:txBody>
      </p:sp>
      <p:sp>
        <p:nvSpPr>
          <p:cNvPr id="33587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BA2114B3-89C8-49ED-A351-11C5F8F0E5ED}" type="slidenum">
              <a:rPr lang="en-US" b="1">
                <a:solidFill>
                  <a:srgbClr val="FFFFFF"/>
                </a:solidFill>
              </a:rPr>
              <a:pPr algn="ctr" eaLnBrk="0" hangingPunct="0"/>
              <a:t>255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3689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8001000" cy="4286250"/>
          </a:xfrm>
        </p:spPr>
        <p:txBody>
          <a:bodyPr/>
          <a:lstStyle/>
          <a:p>
            <a:pPr marL="457200" indent="-457200" eaLnBrk="1" hangingPunct="1">
              <a:buFont typeface="Arial" charset="0"/>
              <a:buAutoNum type="arabicPeriod" startAt="4"/>
            </a:pPr>
            <a:r>
              <a:rPr lang="en-US" sz="2400" dirty="0"/>
              <a:t>VISA </a:t>
            </a:r>
            <a:r>
              <a:rPr lang="ru-RU" sz="2400" dirty="0"/>
              <a:t>– это высокоуровневые </a:t>
            </a:r>
            <a:r>
              <a:rPr lang="en-US" sz="2400" dirty="0"/>
              <a:t>API</a:t>
            </a:r>
            <a:r>
              <a:rPr lang="ru-RU" sz="2400" dirty="0"/>
              <a:t>, вызывающие драйверы низкого уровня</a:t>
            </a:r>
            <a:r>
              <a:rPr lang="en-US" sz="2400" dirty="0"/>
              <a:t>.</a:t>
            </a:r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b="1" dirty="0"/>
              <a:t>True </a:t>
            </a:r>
            <a:r>
              <a:rPr lang="ru-RU" sz="2200" b="1" dirty="0"/>
              <a:t>(Да)</a:t>
            </a:r>
            <a:endParaRPr lang="en-US" sz="2200" b="1" dirty="0"/>
          </a:p>
          <a:p>
            <a:pPr marL="890588" lvl="1" indent="-428625" eaLnBrk="1" hangingPunct="1">
              <a:buFontTx/>
              <a:buAutoNum type="alphaLcParenR"/>
            </a:pPr>
            <a:r>
              <a:rPr lang="en-US" sz="2200" dirty="0"/>
              <a:t>False</a:t>
            </a:r>
            <a:r>
              <a:rPr lang="ru-RU" sz="2200" dirty="0"/>
              <a:t> (Нет)</a:t>
            </a:r>
            <a:endParaRPr lang="en-US" sz="2200" dirty="0"/>
          </a:p>
        </p:txBody>
      </p:sp>
      <p:sp>
        <p:nvSpPr>
          <p:cNvPr id="33690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1700B9B-3DA0-4B1E-BDC2-CCACA44F021F}" type="slidenum">
              <a:rPr lang="en-US" b="1">
                <a:solidFill>
                  <a:srgbClr val="FFFFFF"/>
                </a:solidFill>
              </a:rPr>
              <a:pPr algn="ctr" eaLnBrk="0" hangingPunct="0"/>
              <a:t>256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lang="ru-RU" dirty="0"/>
              <a:t>Лекция </a:t>
            </a:r>
            <a:r>
              <a:rPr lang="en-US" dirty="0"/>
              <a:t>7</a:t>
            </a:r>
            <a:br>
              <a:rPr lang="en-US" dirty="0"/>
            </a:br>
            <a:r>
              <a:rPr lang="ru-RU" dirty="0"/>
              <a:t> Разработка модульных приложений</a:t>
            </a:r>
            <a:endParaRPr lang="en-US" dirty="0"/>
          </a:p>
        </p:txBody>
      </p:sp>
      <p:sp>
        <p:nvSpPr>
          <p:cNvPr id="33792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Понятие модульности</a:t>
            </a:r>
            <a:endParaRPr lang="en-US" dirty="0"/>
          </a:p>
          <a:p>
            <a:pPr eaLnBrk="1" hangingPunct="1"/>
            <a:r>
              <a:rPr lang="ru-RU" dirty="0"/>
              <a:t>Иконка и панель подключения</a:t>
            </a:r>
            <a:endParaRPr lang="en-US" dirty="0"/>
          </a:p>
          <a:p>
            <a:pPr eaLnBrk="1" hangingPunct="1"/>
            <a:r>
              <a:rPr lang="ru-RU" dirty="0"/>
              <a:t>Использование </a:t>
            </a:r>
            <a:r>
              <a:rPr lang="en-US" dirty="0"/>
              <a:t>SubVI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2667000"/>
            <a:ext cx="1752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ТЕМЫ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6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Понятие модульности</a:t>
            </a:r>
            <a:endParaRPr lang="en-US" dirty="0"/>
          </a:p>
        </p:txBody>
      </p:sp>
      <p:sp>
        <p:nvSpPr>
          <p:cNvPr id="338947" name="Rectangle 12"/>
          <p:cNvSpPr>
            <a:spLocks noGrp="1" noChangeArrowheads="1"/>
          </p:cNvSpPr>
          <p:nvPr>
            <p:ph idx="1"/>
          </p:nvPr>
        </p:nvSpPr>
        <p:spPr>
          <a:xfrm>
            <a:off x="533400" y="3352800"/>
            <a:ext cx="8229600" cy="2743200"/>
          </a:xfrm>
        </p:spPr>
        <p:txBody>
          <a:bodyPr/>
          <a:lstStyle/>
          <a:p>
            <a:pPr marL="1201738" lvl="1" indent="0" eaLnBrk="1" hangingPunct="1">
              <a:buFont typeface="Arial" charset="0"/>
              <a:buNone/>
            </a:pPr>
            <a:r>
              <a:rPr lang="ru-RU" sz="2400" dirty="0"/>
              <a:t>Модули </a:t>
            </a:r>
            <a:r>
              <a:rPr lang="en-US" sz="2400" dirty="0"/>
              <a:t>LabVIEW </a:t>
            </a:r>
            <a:r>
              <a:rPr lang="ru-RU" sz="2400" dirty="0"/>
              <a:t>называются </a:t>
            </a:r>
            <a:r>
              <a:rPr lang="en-US" sz="2400" dirty="0"/>
              <a:t>subVI</a:t>
            </a:r>
          </a:p>
        </p:txBody>
      </p:sp>
      <p:sp>
        <p:nvSpPr>
          <p:cNvPr id="3389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BBA382B-29CA-4BE1-AEC8-F5C2389E4FE7}" type="slidenum">
              <a:rPr lang="en-US" b="1">
                <a:solidFill>
                  <a:srgbClr val="FFFFFF"/>
                </a:solidFill>
              </a:rPr>
              <a:pPr algn="ctr" eaLnBrk="0" hangingPunct="0"/>
              <a:t>258</a:t>
            </a:fld>
            <a:endParaRPr lang="en-US" b="1">
              <a:solidFill>
                <a:srgbClr val="FFFFFF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609600" y="1676400"/>
          <a:ext cx="7759336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Понятие модульности </a:t>
            </a:r>
            <a:r>
              <a:rPr lang="en-US" dirty="0"/>
              <a:t>– SubVI </a:t>
            </a:r>
          </a:p>
        </p:txBody>
      </p:sp>
      <p:sp>
        <p:nvSpPr>
          <p:cNvPr id="339971" name="Rectangle 3"/>
          <p:cNvSpPr>
            <a:spLocks noGrp="1" noChangeArrowheads="1"/>
          </p:cNvSpPr>
          <p:nvPr>
            <p:ph idx="1"/>
          </p:nvPr>
        </p:nvSpPr>
        <p:spPr>
          <a:xfrm>
            <a:off x="609600" y="2971800"/>
            <a:ext cx="8229600" cy="2667000"/>
          </a:xfrm>
        </p:spPr>
        <p:txBody>
          <a:bodyPr/>
          <a:lstStyle/>
          <a:p>
            <a:pPr marL="1316038" lvl="1" indent="-114300" eaLnBrk="1" hangingPunct="1"/>
            <a:r>
              <a:rPr lang="en-US" sz="2400" dirty="0"/>
              <a:t>SubVI </a:t>
            </a:r>
            <a:r>
              <a:rPr lang="ru-RU" sz="2400" dirty="0"/>
              <a:t>соответствуют подпрограммам в текстовых языках программирования</a:t>
            </a:r>
            <a:endParaRPr lang="en-US" sz="2400" dirty="0"/>
          </a:p>
          <a:p>
            <a:pPr marL="1316038" lvl="1" indent="-114300" eaLnBrk="1" hangingPunct="1"/>
            <a:r>
              <a:rPr lang="ru-RU" sz="2400" dirty="0"/>
              <a:t>В верхнем правом углу лицевой панели и блок-диаграммы находится иконка </a:t>
            </a:r>
            <a:r>
              <a:rPr lang="en-US" sz="2400" dirty="0"/>
              <a:t>VI</a:t>
            </a:r>
          </a:p>
          <a:p>
            <a:pPr marL="1316038" lvl="1" indent="-114300" eaLnBrk="1" hangingPunct="1"/>
            <a:r>
              <a:rPr lang="ru-RU" sz="2400" dirty="0"/>
              <a:t>Эта иконка идентифицирует </a:t>
            </a:r>
            <a:r>
              <a:rPr lang="en-US" sz="2400" dirty="0"/>
              <a:t>VI</a:t>
            </a:r>
            <a:r>
              <a:rPr lang="ru-RU" sz="2400" dirty="0"/>
              <a:t>, когда </a:t>
            </a:r>
            <a:r>
              <a:rPr lang="en-US" sz="2400" dirty="0"/>
              <a:t>VI </a:t>
            </a:r>
            <a:r>
              <a:rPr lang="ru-RU" sz="2400" dirty="0"/>
              <a:t>помещается на блок-диаграмму</a:t>
            </a:r>
            <a:endParaRPr lang="en-US" sz="2400" dirty="0"/>
          </a:p>
        </p:txBody>
      </p:sp>
      <p:sp>
        <p:nvSpPr>
          <p:cNvPr id="3399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EF8944F-DEEA-4EC3-8008-6C9818155EBD}" type="slidenum">
              <a:rPr lang="en-US" b="1">
                <a:solidFill>
                  <a:srgbClr val="FFFFFF"/>
                </a:solidFill>
              </a:rPr>
              <a:pPr algn="ctr" eaLnBrk="0" hangingPunct="0"/>
              <a:t>259</a:t>
            </a:fld>
            <a:endParaRPr lang="en-US" b="1">
              <a:solidFill>
                <a:srgbClr val="FFFFFF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609600" y="1676400"/>
          <a:ext cx="7759336" cy="113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Front Panel – </a:t>
            </a:r>
            <a:r>
              <a:rPr lang="ru-RU" dirty="0"/>
              <a:t>Числовые элементы управления и индикации</a:t>
            </a:r>
            <a:endParaRPr lang="en-US" dirty="0"/>
          </a:p>
        </p:txBody>
      </p:sp>
      <p:sp>
        <p:nvSpPr>
          <p:cNvPr id="102403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Числовой тип данных представляет различные данные, такие, например, как целые или действительные</a:t>
            </a:r>
            <a:endParaRPr lang="en-US" dirty="0"/>
          </a:p>
        </p:txBody>
      </p:sp>
      <p:sp>
        <p:nvSpPr>
          <p:cNvPr id="1024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C422025-F8E6-4789-BE7C-0D269D470EE6}" type="slidenum">
              <a:rPr lang="en-US" b="1">
                <a:solidFill>
                  <a:srgbClr val="FFFFFF"/>
                </a:solidFill>
              </a:rPr>
              <a:pPr algn="ctr" eaLnBrk="0" hangingPunct="0"/>
              <a:t>26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02405" name="Picture 5" descr="numci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02138" y="2895600"/>
            <a:ext cx="2011362" cy="273843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102406" name="Text Box 6"/>
          <p:cNvSpPr txBox="1">
            <a:spLocks noChangeArrowheads="1"/>
          </p:cNvSpPr>
          <p:nvPr/>
        </p:nvSpPr>
        <p:spPr bwMode="auto">
          <a:xfrm>
            <a:off x="1735138" y="4643438"/>
            <a:ext cx="2311400" cy="457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rgbClr val="5E84B8"/>
                </a:solidFill>
              </a:rPr>
              <a:t>Numeric Indicator</a:t>
            </a:r>
          </a:p>
        </p:txBody>
      </p:sp>
      <p:sp>
        <p:nvSpPr>
          <p:cNvPr id="102407" name="Text Box 7"/>
          <p:cNvSpPr txBox="1">
            <a:spLocks noChangeArrowheads="1"/>
          </p:cNvSpPr>
          <p:nvPr/>
        </p:nvSpPr>
        <p:spPr bwMode="auto">
          <a:xfrm>
            <a:off x="6696075" y="3352800"/>
            <a:ext cx="2143125" cy="457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rgbClr val="5E84B8"/>
                </a:solidFill>
              </a:rPr>
              <a:t>Numeric Control</a:t>
            </a:r>
          </a:p>
        </p:txBody>
      </p:sp>
      <p:sp>
        <p:nvSpPr>
          <p:cNvPr id="102408" name="Text Box 8" descr="Art\Lesson 02\EPS Source/numci.bmp"/>
          <p:cNvSpPr txBox="1">
            <a:spLocks noChangeArrowheads="1"/>
          </p:cNvSpPr>
          <p:nvPr/>
        </p:nvSpPr>
        <p:spPr bwMode="auto">
          <a:xfrm>
            <a:off x="304800" y="3805238"/>
            <a:ext cx="3756025" cy="457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rgbClr val="5E84B8"/>
                </a:solidFill>
              </a:rPr>
              <a:t>Increment/Decrement Buttons</a:t>
            </a:r>
          </a:p>
        </p:txBody>
      </p:sp>
      <p:sp>
        <p:nvSpPr>
          <p:cNvPr id="102409" name="Line 9"/>
          <p:cNvSpPr>
            <a:spLocks noChangeShapeType="1"/>
          </p:cNvSpPr>
          <p:nvPr/>
        </p:nvSpPr>
        <p:spPr bwMode="auto">
          <a:xfrm>
            <a:off x="4097338" y="4872038"/>
            <a:ext cx="609600" cy="0"/>
          </a:xfrm>
          <a:prstGeom prst="line">
            <a:avLst/>
          </a:prstGeom>
          <a:noFill/>
          <a:ln w="38100">
            <a:solidFill>
              <a:srgbClr val="5E84B8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10" name="Line 10"/>
          <p:cNvSpPr>
            <a:spLocks noChangeShapeType="1"/>
          </p:cNvSpPr>
          <p:nvPr/>
        </p:nvSpPr>
        <p:spPr bwMode="auto">
          <a:xfrm flipH="1">
            <a:off x="6078538" y="3576638"/>
            <a:ext cx="609600" cy="0"/>
          </a:xfrm>
          <a:prstGeom prst="line">
            <a:avLst/>
          </a:prstGeom>
          <a:noFill/>
          <a:ln w="38100">
            <a:solidFill>
              <a:srgbClr val="5E84B8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2411" name="Line 11"/>
          <p:cNvSpPr>
            <a:spLocks noChangeShapeType="1"/>
          </p:cNvSpPr>
          <p:nvPr/>
        </p:nvSpPr>
        <p:spPr bwMode="auto">
          <a:xfrm flipV="1">
            <a:off x="4038600" y="3652838"/>
            <a:ext cx="609600" cy="381000"/>
          </a:xfrm>
          <a:prstGeom prst="line">
            <a:avLst/>
          </a:prstGeom>
          <a:noFill/>
          <a:ln w="38100">
            <a:solidFill>
              <a:srgbClr val="5E84B8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Понятие модульности </a:t>
            </a:r>
            <a:r>
              <a:rPr lang="en-US" dirty="0"/>
              <a:t>– SubVI </a:t>
            </a:r>
          </a:p>
        </p:txBody>
      </p:sp>
      <p:sp>
        <p:nvSpPr>
          <p:cNvPr id="34099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2B1052C-A19E-4B54-A552-98EAD65EC10E}" type="slidenum">
              <a:rPr lang="en-US" b="1">
                <a:solidFill>
                  <a:srgbClr val="FFFFFF"/>
                </a:solidFill>
              </a:rPr>
              <a:pPr algn="ctr" eaLnBrk="0" hangingPunct="0"/>
              <a:t>260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40996" name="Picture 2" descr="SubVI Ex 1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90600" y="2133600"/>
            <a:ext cx="7056438" cy="295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Понятие модульности </a:t>
            </a:r>
            <a:r>
              <a:rPr lang="en-US" dirty="0"/>
              <a:t>– SubVI </a:t>
            </a:r>
          </a:p>
        </p:txBody>
      </p:sp>
      <p:sp>
        <p:nvSpPr>
          <p:cNvPr id="34201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55FA22B-ED07-460A-AF72-782DDA3D62F6}" type="slidenum">
              <a:rPr lang="en-US" b="1">
                <a:solidFill>
                  <a:srgbClr val="FFFFFF"/>
                </a:solidFill>
              </a:rPr>
              <a:pPr algn="ctr" eaLnBrk="0" hangingPunct="0"/>
              <a:t>261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42020" name="Picture 2" descr="SubVI Ex 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2138" y="2362200"/>
            <a:ext cx="6291262" cy="2646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Понятие модульности </a:t>
            </a:r>
            <a:r>
              <a:rPr lang="en-US" dirty="0"/>
              <a:t>– SubVI </a:t>
            </a:r>
          </a:p>
        </p:txBody>
      </p:sp>
      <p:sp>
        <p:nvSpPr>
          <p:cNvPr id="34304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793C3C9-A262-4088-A869-BE02A1ED316E}" type="slidenum">
              <a:rPr lang="en-US" b="1">
                <a:solidFill>
                  <a:srgbClr val="FFFFFF"/>
                </a:solidFill>
              </a:rPr>
              <a:pPr algn="ctr" eaLnBrk="0" hangingPunct="0"/>
              <a:t>262</a:t>
            </a:fld>
            <a:endParaRPr lang="en-US" b="1">
              <a:solidFill>
                <a:srgbClr val="FFFFFF"/>
              </a:solidFill>
            </a:endParaRPr>
          </a:p>
        </p:txBody>
      </p:sp>
      <p:graphicFrame>
        <p:nvGraphicFramePr>
          <p:cNvPr id="257074" name="Group 50"/>
          <p:cNvGraphicFramePr>
            <a:graphicFrameLocks noGrp="1"/>
          </p:cNvGraphicFramePr>
          <p:nvPr/>
        </p:nvGraphicFramePr>
        <p:xfrm>
          <a:off x="381000" y="1397000"/>
          <a:ext cx="8382000" cy="4546601"/>
        </p:xfrm>
        <a:graphic>
          <a:graphicData uri="http://schemas.openxmlformats.org/drawingml/2006/table">
            <a:tbl>
              <a:tblPr/>
              <a:tblGrid>
                <a:gridCol w="4191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1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30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Код функции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Код вызывающей программы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0375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function average (in1, in2, out)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out = (in1 + in2)/2.0;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}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main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{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average (point1, point2, pointavg)</a:t>
                      </a:r>
                    </a:p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itchFamily="49" charset="0"/>
                        </a:rPr>
                        <a:t>}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7363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Блок-диаграмма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SubVI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ru-RU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Блок-диаграмма вызывающего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Narrow" pitchFamily="34" charset="0"/>
                        </a:rPr>
                        <a:t>VI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5788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 Narrow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43061" name="Picture 17" descr="2ptavg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4419600"/>
            <a:ext cx="3505200" cy="1444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3062" name="Picture 2" descr="subvi call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486400" y="4606925"/>
            <a:ext cx="2409825" cy="1108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Иконка и панель подключения</a:t>
            </a:r>
            <a:endParaRPr lang="en-US" dirty="0"/>
          </a:p>
        </p:txBody>
      </p:sp>
      <p:sp>
        <p:nvSpPr>
          <p:cNvPr id="344067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После разработки</a:t>
            </a:r>
            <a:r>
              <a:rPr lang="en-US" dirty="0"/>
              <a:t> VI </a:t>
            </a:r>
            <a:r>
              <a:rPr lang="ru-RU" dirty="0"/>
              <a:t>создайте иконку и панель подключения, чтобы </a:t>
            </a:r>
            <a:r>
              <a:rPr lang="en-US" dirty="0"/>
              <a:t>VI</a:t>
            </a:r>
            <a:r>
              <a:rPr lang="ru-RU" dirty="0"/>
              <a:t> можно было использовать в качестве </a:t>
            </a:r>
            <a:r>
              <a:rPr lang="en-US" dirty="0"/>
              <a:t>subVI</a:t>
            </a:r>
          </a:p>
          <a:p>
            <a:pPr lvl="1" eaLnBrk="1" hangingPunct="1"/>
            <a:r>
              <a:rPr lang="ru-RU" dirty="0"/>
              <a:t>Иконка и панель подключения соответствуют прототипу функции в текстовых языках программирования</a:t>
            </a:r>
            <a:endParaRPr lang="en-US" dirty="0"/>
          </a:p>
          <a:p>
            <a:pPr lvl="1" eaLnBrk="1" hangingPunct="1"/>
            <a:r>
              <a:rPr lang="ru-RU" dirty="0"/>
              <a:t>В верхнем правом углу окон лицевой панели и блок-диаграммы каждого </a:t>
            </a:r>
            <a:r>
              <a:rPr lang="en-US" dirty="0"/>
              <a:t>VI </a:t>
            </a:r>
            <a:r>
              <a:rPr lang="ru-RU" dirty="0"/>
              <a:t>находится иконка </a:t>
            </a:r>
            <a:r>
              <a:rPr lang="en-US" dirty="0"/>
              <a:t>VI</a:t>
            </a:r>
          </a:p>
          <a:p>
            <a:pPr lvl="1" eaLnBrk="1" hangingPunct="1"/>
            <a:r>
              <a:rPr lang="ru-RU" dirty="0"/>
              <a:t>Иконка – это графическое представление </a:t>
            </a:r>
            <a:r>
              <a:rPr lang="en-US" dirty="0"/>
              <a:t>VI</a:t>
            </a:r>
          </a:p>
          <a:p>
            <a:pPr lvl="1" eaLnBrk="1" hangingPunct="1"/>
            <a:r>
              <a:rPr lang="ru-RU" dirty="0"/>
              <a:t>Если вы используете </a:t>
            </a:r>
            <a:r>
              <a:rPr lang="en-US" dirty="0"/>
              <a:t>VI </a:t>
            </a:r>
            <a:r>
              <a:rPr lang="ru-RU" dirty="0"/>
              <a:t>в качестве </a:t>
            </a:r>
            <a:r>
              <a:rPr lang="en-US" dirty="0"/>
              <a:t>subVI, </a:t>
            </a:r>
            <a:r>
              <a:rPr lang="ru-RU" dirty="0"/>
              <a:t>иконка идентифицирует </a:t>
            </a:r>
            <a:r>
              <a:rPr lang="en-US" dirty="0"/>
              <a:t>subVI </a:t>
            </a:r>
            <a:r>
              <a:rPr lang="ru-RU" dirty="0"/>
              <a:t>на блок-диаграмме </a:t>
            </a:r>
            <a:r>
              <a:rPr lang="en-US" dirty="0"/>
              <a:t>VI</a:t>
            </a:r>
          </a:p>
        </p:txBody>
      </p:sp>
      <p:sp>
        <p:nvSpPr>
          <p:cNvPr id="3440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DF03D38-4236-4737-BBA2-3B7E36394A3B}" type="slidenum">
              <a:rPr lang="en-US" b="1">
                <a:solidFill>
                  <a:srgbClr val="FFFFFF"/>
                </a:solidFill>
              </a:rPr>
              <a:pPr algn="ctr" eaLnBrk="0" hangingPunct="0"/>
              <a:t>263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44069" name="Picture 8" descr="vi_icon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39000" y="38100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Иконка и панель подключения </a:t>
            </a:r>
            <a:r>
              <a:rPr lang="en-US" dirty="0"/>
              <a:t>– </a:t>
            </a:r>
            <a:r>
              <a:rPr lang="ru-RU" dirty="0"/>
              <a:t>Хорошая иконка </a:t>
            </a:r>
            <a:r>
              <a:rPr lang="en-US" dirty="0"/>
              <a:t>VI</a:t>
            </a:r>
          </a:p>
        </p:txBody>
      </p:sp>
      <p:sp>
        <p:nvSpPr>
          <p:cNvPr id="34509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Хорошая иконка </a:t>
            </a:r>
            <a:r>
              <a:rPr lang="en-US" dirty="0"/>
              <a:t>VI </a:t>
            </a:r>
            <a:r>
              <a:rPr lang="ru-RU" dirty="0"/>
              <a:t>характеризуется</a:t>
            </a:r>
            <a:endParaRPr lang="en-US" dirty="0"/>
          </a:p>
          <a:p>
            <a:pPr lvl="2" eaLnBrk="1" hangingPunct="1"/>
            <a:r>
              <a:rPr lang="ru-RU" dirty="0"/>
              <a:t>Отражением функциональности </a:t>
            </a:r>
            <a:r>
              <a:rPr lang="en-US" dirty="0"/>
              <a:t>VI </a:t>
            </a:r>
            <a:r>
              <a:rPr lang="ru-RU" dirty="0"/>
              <a:t>путем использования</a:t>
            </a:r>
            <a:r>
              <a:rPr lang="en-US" dirty="0"/>
              <a:t>:</a:t>
            </a:r>
          </a:p>
          <a:p>
            <a:pPr lvl="3" eaLnBrk="1" hangingPunct="1"/>
            <a:r>
              <a:rPr lang="ru-RU" dirty="0"/>
              <a:t>Соответствующего графического изображения</a:t>
            </a:r>
            <a:endParaRPr lang="en-US" dirty="0"/>
          </a:p>
          <a:p>
            <a:pPr lvl="3" eaLnBrk="1" hangingPunct="1"/>
            <a:r>
              <a:rPr lang="ru-RU" dirty="0"/>
              <a:t>Содержательного текста</a:t>
            </a:r>
            <a:endParaRPr lang="en-US" dirty="0"/>
          </a:p>
        </p:txBody>
      </p:sp>
      <p:sp>
        <p:nvSpPr>
          <p:cNvPr id="3450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9C794EC1-35F4-4B60-8B4D-DBB9A8CBD612}" type="slidenum">
              <a:rPr lang="en-US" b="1">
                <a:solidFill>
                  <a:srgbClr val="FFFFFF"/>
                </a:solidFill>
              </a:rPr>
              <a:pPr algn="ctr" eaLnBrk="0" hangingPunct="0"/>
              <a:t>264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345093" name="Right Arrow 8"/>
          <p:cNvSpPr>
            <a:spLocks noChangeArrowheads="1"/>
          </p:cNvSpPr>
          <p:nvPr/>
        </p:nvSpPr>
        <p:spPr bwMode="auto">
          <a:xfrm>
            <a:off x="4038600" y="4495800"/>
            <a:ext cx="1143000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 b="1">
              <a:solidFill>
                <a:srgbClr val="FFFFFF"/>
              </a:solidFill>
            </a:endParaRPr>
          </a:p>
        </p:txBody>
      </p:sp>
      <p:pic>
        <p:nvPicPr>
          <p:cNvPr id="345094" name="Picture 5" descr="loc_bd_averagetemperaturemain-withicon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0" y="4352925"/>
            <a:ext cx="3829050" cy="181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5095" name="Picture 6" descr="loc_bd_averagetemperaturemain-withouticon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3825" y="3962400"/>
            <a:ext cx="3838575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  <a:noFill/>
        </p:spPr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Иконка и панель подключения </a:t>
            </a:r>
            <a:r>
              <a:rPr lang="en-US" dirty="0"/>
              <a:t>– </a:t>
            </a:r>
            <a:r>
              <a:rPr lang="ru-RU" dirty="0"/>
              <a:t>Создание иконки</a:t>
            </a:r>
            <a:endParaRPr lang="en-US" dirty="0"/>
          </a:p>
        </p:txBody>
      </p:sp>
      <p:sp>
        <p:nvSpPr>
          <p:cNvPr id="34611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2192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Пользовательская иконка создается щелчком правой кнопки мыши по иконке в верхнем правом углу лицевой панели или блок-диаграммы и выбором </a:t>
            </a:r>
            <a:r>
              <a:rPr lang="en-US" b="1" dirty="0"/>
              <a:t>Edit Icon</a:t>
            </a:r>
            <a:r>
              <a:rPr lang="en-US" dirty="0"/>
              <a:t> </a:t>
            </a:r>
            <a:r>
              <a:rPr lang="ru-RU" dirty="0"/>
              <a:t>или двойным щелчком по иконке</a:t>
            </a:r>
            <a:endParaRPr lang="en-US" dirty="0"/>
          </a:p>
          <a:p>
            <a:pPr lvl="1" eaLnBrk="1" hangingPunct="1"/>
            <a:r>
              <a:rPr lang="ru-RU" dirty="0"/>
              <a:t>Вы можете также перетащить рисунок откуда-нибудь из вашей файловой системы и оставить его в иконке</a:t>
            </a:r>
            <a:endParaRPr lang="en-US" dirty="0"/>
          </a:p>
        </p:txBody>
      </p:sp>
      <p:sp>
        <p:nvSpPr>
          <p:cNvPr id="3461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56484ED-6C73-4EBE-991B-1E1765F58BA9}" type="slidenum">
              <a:rPr lang="en-US" b="1">
                <a:solidFill>
                  <a:srgbClr val="FFFFFF"/>
                </a:solidFill>
              </a:rPr>
              <a:pPr algn="ctr" eaLnBrk="0" hangingPunct="0"/>
              <a:t>265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46117" name="Picture 2" descr="loc_env_icon_editor-glyph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3962400"/>
            <a:ext cx="5695950" cy="2671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Иконка и панель подключения </a:t>
            </a:r>
            <a:r>
              <a:rPr lang="en-US" dirty="0"/>
              <a:t>– </a:t>
            </a:r>
            <a:r>
              <a:rPr lang="ru-RU" dirty="0"/>
              <a:t>Создание иконки</a:t>
            </a:r>
            <a:endParaRPr lang="en-US" dirty="0"/>
          </a:p>
        </p:txBody>
      </p:sp>
      <p:sp>
        <p:nvSpPr>
          <p:cNvPr id="347139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Используйте средства редактирования для изменения иконки вручную</a:t>
            </a:r>
            <a:endParaRPr lang="en-US" dirty="0"/>
          </a:p>
        </p:txBody>
      </p:sp>
      <p:sp>
        <p:nvSpPr>
          <p:cNvPr id="3471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40DFC18-E545-46DD-8D12-738A73F85439}" type="slidenum">
              <a:rPr lang="en-US" b="1">
                <a:solidFill>
                  <a:srgbClr val="FFFFFF"/>
                </a:solidFill>
              </a:rPr>
              <a:pPr algn="ctr" eaLnBrk="0" hangingPunct="0"/>
              <a:t>266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47141" name="Picture 2" descr="loc_env_icon_editor-glyph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603500"/>
            <a:ext cx="7448550" cy="349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7142" name="Rectangle 7"/>
          <p:cNvSpPr>
            <a:spLocks noChangeArrowheads="1"/>
          </p:cNvSpPr>
          <p:nvPr/>
        </p:nvSpPr>
        <p:spPr bwMode="auto">
          <a:xfrm>
            <a:off x="7543800" y="2743200"/>
            <a:ext cx="762000" cy="2743200"/>
          </a:xfrm>
          <a:prstGeom prst="rect">
            <a:avLst/>
          </a:prstGeom>
          <a:noFill/>
          <a:ln w="63500" algn="ctr">
            <a:solidFill>
              <a:srgbClr val="FF0000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62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Иконка и панель подключения </a:t>
            </a:r>
            <a:r>
              <a:rPr lang="en-US" dirty="0"/>
              <a:t>– </a:t>
            </a:r>
            <a:r>
              <a:rPr lang="ru-RU" dirty="0"/>
              <a:t>Создание иконки</a:t>
            </a:r>
            <a:endParaRPr lang="en-US" dirty="0"/>
          </a:p>
        </p:txBody>
      </p:sp>
      <p:sp>
        <p:nvSpPr>
          <p:cNvPr id="348163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sz="2600" dirty="0"/>
              <a:t>Используйте закладку </a:t>
            </a:r>
            <a:r>
              <a:rPr lang="en-US" sz="2600" dirty="0"/>
              <a:t>Glyphs </a:t>
            </a:r>
            <a:r>
              <a:rPr lang="ru-RU" sz="2600" dirty="0"/>
              <a:t>для просмотра </a:t>
            </a:r>
            <a:r>
              <a:rPr lang="ru-RU" sz="2600" dirty="0" err="1"/>
              <a:t>глифов</a:t>
            </a:r>
            <a:r>
              <a:rPr lang="ru-RU" sz="2600" dirty="0"/>
              <a:t>, которые можно вставить в иконку</a:t>
            </a:r>
            <a:endParaRPr lang="en-US" sz="2600" dirty="0"/>
          </a:p>
          <a:p>
            <a:pPr lvl="1" eaLnBrk="1" hangingPunct="1"/>
            <a:r>
              <a:rPr lang="ru-RU" sz="2600" dirty="0"/>
              <a:t>Для обновления коллекции </a:t>
            </a:r>
            <a:r>
              <a:rPr lang="ru-RU" sz="2600" dirty="0" err="1"/>
              <a:t>глифов</a:t>
            </a:r>
            <a:r>
              <a:rPr lang="ru-RU" sz="2600" dirty="0"/>
              <a:t> выберите </a:t>
            </a:r>
            <a:r>
              <a:rPr lang="en-US" sz="2600" b="1" dirty="0" err="1"/>
              <a:t>Tools»Synchronize</a:t>
            </a:r>
            <a:r>
              <a:rPr lang="en-US" sz="2600" b="1" dirty="0"/>
              <a:t> with ni.com Icon Library</a:t>
            </a:r>
            <a:endParaRPr lang="en-US" sz="2600" dirty="0"/>
          </a:p>
        </p:txBody>
      </p:sp>
      <p:sp>
        <p:nvSpPr>
          <p:cNvPr id="3481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A7A50C5-DF39-428A-8DF0-49518FEC0AE0}" type="slidenum">
              <a:rPr lang="en-US" b="1">
                <a:solidFill>
                  <a:srgbClr val="FFFFFF"/>
                </a:solidFill>
              </a:rPr>
              <a:pPr algn="ctr" eaLnBrk="0" hangingPunct="0"/>
              <a:t>267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48165" name="Picture 2" descr="loc_env_icon_editor-glyph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3242430"/>
            <a:ext cx="6248400" cy="2929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Иконка и панель подключения </a:t>
            </a:r>
            <a:r>
              <a:rPr lang="en-US" dirty="0"/>
              <a:t>– </a:t>
            </a:r>
            <a:r>
              <a:rPr lang="ru-RU" dirty="0"/>
              <a:t>Создание иконки</a:t>
            </a:r>
            <a:endParaRPr lang="en-US" dirty="0"/>
          </a:p>
        </p:txBody>
      </p:sp>
      <p:sp>
        <p:nvSpPr>
          <p:cNvPr id="34918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sz="2600" dirty="0"/>
              <a:t>Используйте закладку </a:t>
            </a:r>
            <a:r>
              <a:rPr lang="en-US" sz="2600" dirty="0"/>
              <a:t>Icon Text </a:t>
            </a:r>
            <a:r>
              <a:rPr lang="ru-RU" sz="2600" dirty="0"/>
              <a:t>для настройки текста, отображаемого в иконке</a:t>
            </a:r>
            <a:endParaRPr lang="en-US" sz="2600" dirty="0"/>
          </a:p>
        </p:txBody>
      </p:sp>
      <p:sp>
        <p:nvSpPr>
          <p:cNvPr id="3491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9CC2EEA-A40E-4728-A7BD-EDCD98DD55B3}" type="slidenum">
              <a:rPr lang="en-US" b="1">
                <a:solidFill>
                  <a:srgbClr val="FFFFFF"/>
                </a:solidFill>
              </a:rPr>
              <a:pPr algn="ctr" eaLnBrk="0" hangingPunct="0"/>
              <a:t>268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49189" name="Picture 2" descr="loc_env_icon_editor-icon_text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477199"/>
            <a:ext cx="7620000" cy="357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2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Иконка и панель подключения </a:t>
            </a:r>
            <a:r>
              <a:rPr lang="en-US" dirty="0"/>
              <a:t>– </a:t>
            </a:r>
            <a:r>
              <a:rPr lang="ru-RU" dirty="0"/>
              <a:t>Создание иконки</a:t>
            </a:r>
            <a:endParaRPr lang="en-US" dirty="0"/>
          </a:p>
        </p:txBody>
      </p:sp>
      <p:sp>
        <p:nvSpPr>
          <p:cNvPr id="35021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sz="2600" dirty="0"/>
              <a:t>Используйте закладку </a:t>
            </a:r>
            <a:r>
              <a:rPr lang="en-US" sz="2600" dirty="0"/>
              <a:t>Templates </a:t>
            </a:r>
            <a:r>
              <a:rPr lang="ru-RU" sz="2600" dirty="0"/>
              <a:t>для отображения шаблонов иконок, которые можно использовать в качестве основы создаваемой иконки</a:t>
            </a:r>
            <a:endParaRPr lang="en-US" sz="2600" dirty="0"/>
          </a:p>
        </p:txBody>
      </p:sp>
      <p:sp>
        <p:nvSpPr>
          <p:cNvPr id="3502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02CB319-FC24-43F8-9BC6-10F75CD7DE8B}" type="slidenum">
              <a:rPr lang="en-US" b="1">
                <a:solidFill>
                  <a:srgbClr val="FFFFFF"/>
                </a:solidFill>
              </a:rPr>
              <a:pPr algn="ctr" eaLnBrk="0" hangingPunct="0"/>
              <a:t>269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50213" name="Picture 3" descr="loc_env_icon_editor-template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2892425"/>
            <a:ext cx="6505575" cy="305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0214" name="Picture 4" descr="loc_easy_to_recreate DAQmx function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077200" y="2740025"/>
            <a:ext cx="762000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0215" name="Right Arrow 8"/>
          <p:cNvSpPr>
            <a:spLocks noChangeArrowheads="1"/>
          </p:cNvSpPr>
          <p:nvPr/>
        </p:nvSpPr>
        <p:spPr bwMode="auto">
          <a:xfrm>
            <a:off x="6781800" y="3883025"/>
            <a:ext cx="1143000" cy="76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Front Panel – </a:t>
            </a:r>
            <a:r>
              <a:rPr lang="ru-RU" dirty="0"/>
              <a:t>Булевские элементы управления и индикации</a:t>
            </a:r>
            <a:endParaRPr lang="en-US" dirty="0"/>
          </a:p>
        </p:txBody>
      </p:sp>
      <p:sp>
        <p:nvSpPr>
          <p:cNvPr id="103427" name="Rectangle 1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Булевский тип представляет данные, имеющие только два значения - </a:t>
            </a:r>
            <a:r>
              <a:rPr lang="en-US" dirty="0"/>
              <a:t>True </a:t>
            </a:r>
            <a:r>
              <a:rPr lang="ru-RU" dirty="0"/>
              <a:t>и </a:t>
            </a:r>
            <a:r>
              <a:rPr lang="en-US" dirty="0"/>
              <a:t>False </a:t>
            </a:r>
            <a:r>
              <a:rPr lang="ru-RU" dirty="0"/>
              <a:t>или </a:t>
            </a:r>
            <a:r>
              <a:rPr lang="en-US" dirty="0"/>
              <a:t>On </a:t>
            </a:r>
            <a:r>
              <a:rPr lang="ru-RU" dirty="0"/>
              <a:t>и </a:t>
            </a:r>
            <a:r>
              <a:rPr lang="en-US" dirty="0"/>
              <a:t>Off</a:t>
            </a:r>
          </a:p>
          <a:p>
            <a:pPr lvl="1" eaLnBrk="1" hangingPunct="1"/>
            <a:r>
              <a:rPr lang="ru-RU" dirty="0"/>
              <a:t>Используйте булевские элементы управления и индикации для ввода и визуализации булевских значений </a:t>
            </a:r>
            <a:r>
              <a:rPr lang="en-US" dirty="0"/>
              <a:t>(True </a:t>
            </a:r>
            <a:r>
              <a:rPr lang="ru-RU" dirty="0"/>
              <a:t>или </a:t>
            </a:r>
            <a:r>
              <a:rPr lang="en-US" dirty="0"/>
              <a:t>False)</a:t>
            </a:r>
          </a:p>
          <a:p>
            <a:pPr lvl="1" eaLnBrk="1" hangingPunct="1"/>
            <a:r>
              <a:rPr lang="ru-RU" dirty="0"/>
              <a:t>Булевские объекты симулируют ключи, кнопки и светодиоды</a:t>
            </a:r>
            <a:endParaRPr lang="en-US" dirty="0"/>
          </a:p>
        </p:txBody>
      </p:sp>
      <p:sp>
        <p:nvSpPr>
          <p:cNvPr id="1034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6586857-6CE6-4CE2-9654-5C423EF4FF18}" type="slidenum">
              <a:rPr lang="en-US" b="1">
                <a:solidFill>
                  <a:srgbClr val="FFFFFF"/>
                </a:solidFill>
              </a:rPr>
              <a:pPr algn="ctr" eaLnBrk="0" hangingPunct="0"/>
              <a:t>27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03429" name="Text Box 4"/>
          <p:cNvSpPr txBox="1">
            <a:spLocks noChangeArrowheads="1"/>
          </p:cNvSpPr>
          <p:nvPr/>
        </p:nvSpPr>
        <p:spPr bwMode="auto">
          <a:xfrm>
            <a:off x="858838" y="4687888"/>
            <a:ext cx="1171575" cy="82232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r" eaLnBrk="0" hangingPunct="0"/>
            <a:r>
              <a:rPr lang="en-US" b="1">
                <a:solidFill>
                  <a:srgbClr val="5E84B8"/>
                </a:solidFill>
              </a:rPr>
              <a:t>Boolean</a:t>
            </a:r>
          </a:p>
          <a:p>
            <a:pPr algn="r" eaLnBrk="0" hangingPunct="0"/>
            <a:r>
              <a:rPr lang="en-US" b="1">
                <a:solidFill>
                  <a:srgbClr val="5E84B8"/>
                </a:solidFill>
              </a:rPr>
              <a:t>Control</a:t>
            </a:r>
          </a:p>
        </p:txBody>
      </p:sp>
      <p:sp>
        <p:nvSpPr>
          <p:cNvPr id="103430" name="Text Box 5"/>
          <p:cNvSpPr txBox="1">
            <a:spLocks noChangeArrowheads="1"/>
          </p:cNvSpPr>
          <p:nvPr/>
        </p:nvSpPr>
        <p:spPr bwMode="auto">
          <a:xfrm>
            <a:off x="7148513" y="4648200"/>
            <a:ext cx="1239837" cy="82232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b="1">
                <a:solidFill>
                  <a:srgbClr val="5E84B8"/>
                </a:solidFill>
              </a:rPr>
              <a:t>Boolean</a:t>
            </a:r>
          </a:p>
          <a:p>
            <a:pPr eaLnBrk="0" hangingPunct="0"/>
            <a:r>
              <a:rPr lang="en-US" b="1">
                <a:solidFill>
                  <a:srgbClr val="5E84B8"/>
                </a:solidFill>
              </a:rPr>
              <a:t>Indicator</a:t>
            </a:r>
          </a:p>
        </p:txBody>
      </p:sp>
      <p:sp>
        <p:nvSpPr>
          <p:cNvPr id="103431" name="Line 7"/>
          <p:cNvSpPr>
            <a:spLocks noChangeShapeType="1"/>
          </p:cNvSpPr>
          <p:nvPr/>
        </p:nvSpPr>
        <p:spPr bwMode="auto">
          <a:xfrm>
            <a:off x="2057400" y="5105400"/>
            <a:ext cx="609600" cy="0"/>
          </a:xfrm>
          <a:prstGeom prst="line">
            <a:avLst/>
          </a:prstGeom>
          <a:noFill/>
          <a:ln w="38100">
            <a:solidFill>
              <a:srgbClr val="5E84B8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03432" name="Line 8"/>
          <p:cNvSpPr>
            <a:spLocks noChangeShapeType="1"/>
          </p:cNvSpPr>
          <p:nvPr/>
        </p:nvSpPr>
        <p:spPr bwMode="auto">
          <a:xfrm flipH="1">
            <a:off x="6553200" y="5029200"/>
            <a:ext cx="609600" cy="0"/>
          </a:xfrm>
          <a:prstGeom prst="line">
            <a:avLst/>
          </a:prstGeom>
          <a:noFill/>
          <a:ln w="38100">
            <a:solidFill>
              <a:srgbClr val="5E84B8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  <p:pic>
        <p:nvPicPr>
          <p:cNvPr id="103433" name="Picture 11" descr="boolean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6375" y="4692650"/>
            <a:ext cx="3776663" cy="14795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5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B. </a:t>
            </a:r>
            <a:r>
              <a:rPr lang="ru-RU" dirty="0"/>
              <a:t>Иконка и панель подключения </a:t>
            </a:r>
            <a:r>
              <a:rPr lang="en-US" dirty="0"/>
              <a:t>– </a:t>
            </a:r>
            <a:r>
              <a:rPr lang="ru-RU" dirty="0"/>
              <a:t>Настройка панели подключения</a:t>
            </a:r>
            <a:endParaRPr lang="en-US" dirty="0"/>
          </a:p>
        </p:txBody>
      </p:sp>
      <p:sp>
        <p:nvSpPr>
          <p:cNvPr id="351235" name="Rectangle 6"/>
          <p:cNvSpPr>
            <a:spLocks noGrp="1" noChangeArrowheads="1"/>
          </p:cNvSpPr>
          <p:nvPr>
            <p:ph sz="half" idx="1"/>
          </p:nvPr>
        </p:nvSpPr>
        <p:spPr>
          <a:xfrm>
            <a:off x="457200" y="1600200"/>
            <a:ext cx="4343400" cy="4525963"/>
          </a:xfrm>
        </p:spPr>
        <p:txBody>
          <a:bodyPr/>
          <a:lstStyle/>
          <a:p>
            <a:pPr lvl="1" eaLnBrk="1" hangingPunct="1"/>
            <a:r>
              <a:rPr lang="ru-RU" dirty="0"/>
              <a:t>Щелкните правой кнопкой в верхнем правом углу лицевой панели и выберите </a:t>
            </a:r>
            <a:r>
              <a:rPr lang="en-US" b="1" dirty="0"/>
              <a:t>Show Connector</a:t>
            </a:r>
          </a:p>
          <a:p>
            <a:pPr lvl="2" eaLnBrk="1" hangingPunct="1"/>
            <a:r>
              <a:rPr lang="ru-RU" dirty="0"/>
              <a:t>Каждый прямоугольник панели подключения представляет терминал</a:t>
            </a:r>
            <a:endParaRPr lang="en-US" dirty="0"/>
          </a:p>
          <a:p>
            <a:pPr lvl="2" eaLnBrk="1" hangingPunct="1"/>
            <a:r>
              <a:rPr lang="ru-RU" dirty="0"/>
              <a:t>Используйте терминалы для присвоения входам и выходам</a:t>
            </a:r>
            <a:endParaRPr lang="en-US" dirty="0"/>
          </a:p>
          <a:p>
            <a:pPr lvl="1" eaLnBrk="1" hangingPunct="1"/>
            <a:r>
              <a:rPr lang="ru-RU" dirty="0"/>
              <a:t>Выбирайте различные шаблоны, щелкнув правой кнопкой по панели подключения и выбрав в контекстном меню </a:t>
            </a:r>
            <a:r>
              <a:rPr lang="en-US" b="1" dirty="0"/>
              <a:t>Patterns</a:t>
            </a:r>
            <a:endParaRPr lang="en-US" dirty="0"/>
          </a:p>
        </p:txBody>
      </p:sp>
      <p:sp>
        <p:nvSpPr>
          <p:cNvPr id="3512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86CCC09-54DB-4329-85D0-2DF40EB86BF9}" type="slidenum">
              <a:rPr lang="en-US" b="1">
                <a:solidFill>
                  <a:srgbClr val="FFFFFF"/>
                </a:solidFill>
              </a:rPr>
              <a:pPr algn="ctr" eaLnBrk="0" hangingPunct="0"/>
              <a:t>270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51237" name="Picture 7" descr="loc_easy_to_recreate connector pane patterns"/>
          <p:cNvPicPr>
            <a:picLocks noChangeAspect="1" noChangeArrowheads="1"/>
          </p:cNvPicPr>
          <p:nvPr/>
        </p:nvPicPr>
        <p:blipFill>
          <a:blip r:embed="rId2"/>
          <a:srcRect l="50694" t="12038" r="13889" b="39815"/>
          <a:stretch>
            <a:fillRect/>
          </a:stretch>
        </p:blipFill>
        <p:spPr bwMode="auto">
          <a:xfrm>
            <a:off x="5030787" y="1600200"/>
            <a:ext cx="3960813" cy="40386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25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Иконка и панель подключения </a:t>
            </a:r>
            <a:r>
              <a:rPr lang="en-US" dirty="0"/>
              <a:t>– </a:t>
            </a:r>
            <a:r>
              <a:rPr lang="ru-RU" dirty="0"/>
              <a:t>Стандарты</a:t>
            </a:r>
            <a:endParaRPr lang="en-US" dirty="0"/>
          </a:p>
        </p:txBody>
      </p:sp>
      <p:sp>
        <p:nvSpPr>
          <p:cNvPr id="352259" name="Rectangle 9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54864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Используйте эту схему панели подключения в качестве стандарта</a:t>
            </a:r>
            <a:endParaRPr lang="en-US" dirty="0"/>
          </a:p>
          <a:p>
            <a:pPr lvl="1" eaLnBrk="1" hangingPunct="1"/>
            <a:r>
              <a:rPr lang="ru-RU" dirty="0"/>
              <a:t>Верхние терминалы обычно резервируют для ссылок, например, ссылок на файлы</a:t>
            </a:r>
            <a:endParaRPr lang="en-US" dirty="0"/>
          </a:p>
          <a:p>
            <a:pPr lvl="1" eaLnBrk="1" hangingPunct="1"/>
            <a:r>
              <a:rPr lang="ru-RU" dirty="0"/>
              <a:t>Нижние терминалы </a:t>
            </a:r>
            <a:br>
              <a:rPr lang="en-US" dirty="0"/>
            </a:br>
            <a:r>
              <a:rPr lang="ru-RU" dirty="0"/>
              <a:t>обычно резервируют </a:t>
            </a:r>
            <a:br>
              <a:rPr lang="en-US" dirty="0"/>
            </a:br>
            <a:r>
              <a:rPr lang="ru-RU" dirty="0"/>
              <a:t>для кластеров ошибок</a:t>
            </a:r>
            <a:endParaRPr lang="en-US" dirty="0"/>
          </a:p>
        </p:txBody>
      </p:sp>
      <p:sp>
        <p:nvSpPr>
          <p:cNvPr id="3522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142EF8B-994A-48F2-A207-4D9F4F2B0585}" type="slidenum">
              <a:rPr lang="en-US" b="1">
                <a:solidFill>
                  <a:srgbClr val="FFFFFF"/>
                </a:solidFill>
              </a:rPr>
              <a:pPr algn="ctr" eaLnBrk="0" hangingPunct="0"/>
              <a:t>271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52261" name="Picture 5" descr="conpan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67600" y="1600200"/>
            <a:ext cx="762000" cy="7620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352262" name="Picture 32" descr="loc_bd_conpanediagram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49800" y="3386137"/>
            <a:ext cx="4241800" cy="28622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282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427038"/>
            <a:ext cx="8229600" cy="868362"/>
          </a:xfrm>
          <a:noFill/>
        </p:spPr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Использование </a:t>
            </a:r>
            <a:r>
              <a:rPr lang="en-US" dirty="0"/>
              <a:t>SubVI</a:t>
            </a:r>
          </a:p>
        </p:txBody>
      </p:sp>
      <p:sp>
        <p:nvSpPr>
          <p:cNvPr id="353283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800600"/>
          </a:xfrm>
        </p:spPr>
        <p:txBody>
          <a:bodyPr/>
          <a:lstStyle/>
          <a:p>
            <a:pPr lvl="1" eaLnBrk="1" hangingPunct="1"/>
            <a:r>
              <a:rPr lang="ru-RU" dirty="0"/>
              <a:t>Для размещения </a:t>
            </a:r>
            <a:r>
              <a:rPr lang="en-US" dirty="0"/>
              <a:t>subVI </a:t>
            </a:r>
            <a:r>
              <a:rPr lang="ru-RU" dirty="0"/>
              <a:t>на блок-диаграмме</a:t>
            </a:r>
            <a:endParaRPr lang="en-US" dirty="0"/>
          </a:p>
          <a:p>
            <a:pPr lvl="2" eaLnBrk="1" hangingPunct="1"/>
            <a:r>
              <a:rPr lang="ru-RU" dirty="0"/>
              <a:t>Щелкните по </a:t>
            </a:r>
            <a:r>
              <a:rPr lang="en-US" b="1" dirty="0"/>
              <a:t>Select a VI </a:t>
            </a:r>
            <a:r>
              <a:rPr lang="ru-RU" dirty="0"/>
              <a:t>в палитре </a:t>
            </a:r>
            <a:r>
              <a:rPr lang="en-US" b="1" dirty="0"/>
              <a:t>Functions</a:t>
            </a:r>
            <a:endParaRPr lang="en-US" dirty="0"/>
          </a:p>
          <a:p>
            <a:pPr lvl="2" eaLnBrk="1" hangingPunct="1"/>
            <a:r>
              <a:rPr lang="ru-RU" dirty="0"/>
              <a:t>Отыщите </a:t>
            </a:r>
            <a:r>
              <a:rPr lang="en-US" dirty="0"/>
              <a:t>VI</a:t>
            </a:r>
            <a:r>
              <a:rPr lang="ru-RU" dirty="0"/>
              <a:t>, который вы хотите использовать, как</a:t>
            </a:r>
            <a:r>
              <a:rPr lang="en-US" dirty="0"/>
              <a:t> subVI</a:t>
            </a:r>
          </a:p>
          <a:p>
            <a:pPr lvl="2" eaLnBrk="1" hangingPunct="1"/>
            <a:r>
              <a:rPr lang="ru-RU" dirty="0"/>
              <a:t>Щелкните дважды, чтобы поместить </a:t>
            </a:r>
            <a:r>
              <a:rPr lang="en-US" dirty="0"/>
              <a:t>subVI </a:t>
            </a:r>
            <a:r>
              <a:rPr lang="ru-RU" dirty="0"/>
              <a:t>на блок-диаграмму</a:t>
            </a:r>
            <a:endParaRPr lang="en-US" dirty="0"/>
          </a:p>
          <a:p>
            <a:pPr lvl="1" eaLnBrk="1" hangingPunct="1"/>
            <a:r>
              <a:rPr lang="ru-RU" dirty="0"/>
              <a:t>Чтобы поместить открытый </a:t>
            </a:r>
            <a:r>
              <a:rPr lang="en-US" dirty="0"/>
              <a:t>VI </a:t>
            </a:r>
            <a:r>
              <a:rPr lang="ru-RU" dirty="0"/>
              <a:t>на блок-диаграмму другого открытого </a:t>
            </a:r>
            <a:r>
              <a:rPr lang="en-US" dirty="0"/>
              <a:t>VI</a:t>
            </a:r>
          </a:p>
          <a:p>
            <a:pPr lvl="2" eaLnBrk="1" hangingPunct="1"/>
            <a:r>
              <a:rPr lang="ru-RU" dirty="0"/>
              <a:t>Щелкните по иконке </a:t>
            </a:r>
            <a:r>
              <a:rPr lang="en-US" dirty="0"/>
              <a:t>VI</a:t>
            </a:r>
            <a:r>
              <a:rPr lang="ru-RU" dirty="0"/>
              <a:t>, который вы хотите использовать, как</a:t>
            </a:r>
            <a:r>
              <a:rPr lang="en-US" dirty="0"/>
              <a:t> subVI</a:t>
            </a:r>
          </a:p>
          <a:p>
            <a:pPr lvl="2" eaLnBrk="1" hangingPunct="1"/>
            <a:r>
              <a:rPr lang="ru-RU" dirty="0"/>
              <a:t>Перетащите иконку на блок-диаграмму другого </a:t>
            </a:r>
            <a:r>
              <a:rPr lang="en-US" dirty="0"/>
              <a:t>VI</a:t>
            </a:r>
          </a:p>
        </p:txBody>
      </p:sp>
      <p:sp>
        <p:nvSpPr>
          <p:cNvPr id="3532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9DB1D2D8-F14A-4922-B267-9F0B72EDC13F}" type="slidenum">
              <a:rPr lang="en-US" b="1">
                <a:solidFill>
                  <a:srgbClr val="FFFFFF"/>
                </a:solidFill>
              </a:rPr>
              <a:pPr algn="ctr" eaLnBrk="0" hangingPunct="0"/>
              <a:t>272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Использование </a:t>
            </a:r>
            <a:r>
              <a:rPr lang="en-US" dirty="0"/>
              <a:t>SubVI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Настройка терминалов</a:t>
            </a:r>
            <a:endParaRPr lang="en-US" dirty="0"/>
          </a:p>
        </p:txBody>
      </p:sp>
      <p:sp>
        <p:nvSpPr>
          <p:cNvPr id="35430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8077200" cy="4286250"/>
          </a:xfrm>
        </p:spPr>
        <p:txBody>
          <a:bodyPr/>
          <a:lstStyle/>
          <a:p>
            <a:pPr lvl="1" eaLnBrk="1" hangingPunct="1"/>
            <a:r>
              <a:rPr lang="en-US" sz="2400" b="1" dirty="0"/>
              <a:t>Bold</a:t>
            </a:r>
            <a:r>
              <a:rPr lang="en-US" sz="2400" dirty="0"/>
              <a:t>: </a:t>
            </a:r>
            <a:r>
              <a:rPr lang="ru-RU" sz="2400" dirty="0"/>
              <a:t>Обязательные терминалы</a:t>
            </a:r>
            <a:endParaRPr lang="en-US" sz="2400" dirty="0"/>
          </a:p>
          <a:p>
            <a:pPr lvl="1" eaLnBrk="1" hangingPunct="1"/>
            <a:r>
              <a:rPr lang="en-US" sz="2400" dirty="0"/>
              <a:t>Plain: </a:t>
            </a:r>
            <a:r>
              <a:rPr lang="ru-RU" sz="2400" dirty="0"/>
              <a:t>Рекомендованные </a:t>
            </a:r>
            <a:r>
              <a:rPr lang="en-US" sz="2400" dirty="0"/>
              <a:t>                                                              </a:t>
            </a:r>
            <a:r>
              <a:rPr lang="ru-RU" sz="2400" dirty="0"/>
              <a:t>терминалы</a:t>
            </a:r>
            <a:endParaRPr lang="en-US" sz="2400" dirty="0"/>
          </a:p>
          <a:p>
            <a:pPr lvl="1" eaLnBrk="1" hangingPunct="1"/>
            <a:r>
              <a:rPr lang="en-US" sz="2400" dirty="0">
                <a:solidFill>
                  <a:schemeClr val="bg2"/>
                </a:solidFill>
              </a:rPr>
              <a:t>Dimmed</a:t>
            </a:r>
            <a:r>
              <a:rPr lang="en-US" sz="2400" dirty="0"/>
              <a:t>: </a:t>
            </a:r>
            <a:r>
              <a:rPr lang="ru-RU" sz="2400" dirty="0"/>
              <a:t>Необязательные</a:t>
            </a:r>
          </a:p>
          <a:p>
            <a:pPr lvl="1" indent="42863" eaLnBrk="1" hangingPunct="1">
              <a:buNone/>
            </a:pPr>
            <a:r>
              <a:rPr lang="ru-RU" sz="2400" dirty="0"/>
              <a:t>терминалы</a:t>
            </a:r>
            <a:endParaRPr lang="en-US" sz="2400" dirty="0"/>
          </a:p>
        </p:txBody>
      </p:sp>
      <p:sp>
        <p:nvSpPr>
          <p:cNvPr id="3543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5A86455-B7BE-4538-B30D-E0C77CA05CD5}" type="slidenum">
              <a:rPr lang="en-US" b="1">
                <a:solidFill>
                  <a:srgbClr val="FFFFFF"/>
                </a:solidFill>
              </a:rPr>
              <a:pPr algn="ctr" eaLnBrk="0" hangingPunct="0"/>
              <a:t>273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54309" name="Picture 5" descr="loc_easy_to_recreate write to binary file context hel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29075" y="1981200"/>
            <a:ext cx="5114925" cy="408622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Использование </a:t>
            </a:r>
            <a:r>
              <a:rPr lang="en-US" dirty="0"/>
              <a:t>SubVI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Обработка ошибок</a:t>
            </a:r>
            <a:endParaRPr lang="en-US" dirty="0"/>
          </a:p>
        </p:txBody>
      </p:sp>
      <p:sp>
        <p:nvSpPr>
          <p:cNvPr id="355331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Используйте структуру </a:t>
            </a:r>
            <a:r>
              <a:rPr lang="en-US" dirty="0"/>
              <a:t>Case </a:t>
            </a:r>
            <a:r>
              <a:rPr lang="ru-RU" dirty="0"/>
              <a:t>для обработки ошибок, проходящих в </a:t>
            </a:r>
            <a:r>
              <a:rPr lang="en-US" dirty="0"/>
              <a:t>subVI</a:t>
            </a:r>
          </a:p>
        </p:txBody>
      </p:sp>
      <p:sp>
        <p:nvSpPr>
          <p:cNvPr id="3553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9CE6A8A-37D9-443B-85B0-9654C9E3EA84}" type="slidenum">
              <a:rPr lang="en-US" b="1">
                <a:solidFill>
                  <a:srgbClr val="FFFFFF"/>
                </a:solidFill>
              </a:rPr>
              <a:pPr algn="ctr" eaLnBrk="0" hangingPunct="0"/>
              <a:t>274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55333" name="Picture 4" descr="loc_bd_determine_warnings-noerror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630487"/>
            <a:ext cx="5853113" cy="2779713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pic>
        <p:nvPicPr>
          <p:cNvPr id="355334" name="Picture 5" descr="loc_bd_determine_warnings-error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19400" y="3505200"/>
            <a:ext cx="5791200" cy="2668588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Использование </a:t>
            </a:r>
            <a:r>
              <a:rPr lang="en-US" dirty="0"/>
              <a:t>SubVI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Обработка ошибок</a:t>
            </a:r>
            <a:endParaRPr lang="en-US" dirty="0"/>
          </a:p>
        </p:txBody>
      </p:sp>
      <p:sp>
        <p:nvSpPr>
          <p:cNvPr id="356355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Избегайте использования </a:t>
            </a:r>
            <a:r>
              <a:rPr lang="en-US" dirty="0"/>
              <a:t>VI</a:t>
            </a:r>
            <a:r>
              <a:rPr lang="ru-RU" dirty="0"/>
              <a:t> обработчика ошибок </a:t>
            </a:r>
            <a:r>
              <a:rPr lang="en-US" dirty="0"/>
              <a:t>LabVIEW </a:t>
            </a:r>
            <a:r>
              <a:rPr lang="ru-RU" dirty="0"/>
              <a:t>внутри </a:t>
            </a:r>
            <a:r>
              <a:rPr lang="en-US" dirty="0"/>
              <a:t>subVI</a:t>
            </a:r>
          </a:p>
        </p:txBody>
      </p:sp>
      <p:sp>
        <p:nvSpPr>
          <p:cNvPr id="3563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170554D-F5D6-4EA4-AD49-6C1F954E89FB}" type="slidenum">
              <a:rPr lang="en-US" b="1">
                <a:solidFill>
                  <a:srgbClr val="FFFFFF"/>
                </a:solidFill>
              </a:rPr>
              <a:pPr algn="ctr" eaLnBrk="0" hangingPunct="0"/>
              <a:t>275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56357" name="Picture 5" descr="loc_bd_determine_warnings_main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7350" y="4743450"/>
            <a:ext cx="4819650" cy="203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rapezoid 10"/>
          <p:cNvSpPr/>
          <p:nvPr/>
        </p:nvSpPr>
        <p:spPr>
          <a:xfrm rot="10800000">
            <a:off x="2514600" y="4114800"/>
            <a:ext cx="3429000" cy="1600200"/>
          </a:xfrm>
          <a:prstGeom prst="trapezoid">
            <a:avLst>
              <a:gd name="adj" fmla="val 97402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defRPr/>
            </a:pP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356359" name="Picture 5" descr="loc_bd_determine_warnings-error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57400" y="2590800"/>
            <a:ext cx="3968750" cy="1828800"/>
          </a:xfrm>
          <a:prstGeom prst="rect">
            <a:avLst/>
          </a:prstGeom>
          <a:noFill/>
          <a:ln w="12700">
            <a:solidFill>
              <a:srgbClr val="000000"/>
            </a:solidFill>
            <a:miter lim="800000"/>
            <a:headEnd/>
            <a:tailEnd/>
          </a:ln>
        </p:spPr>
      </p:pic>
      <p:cxnSp>
        <p:nvCxnSpPr>
          <p:cNvPr id="356360" name="Straight Arrow Connector 13"/>
          <p:cNvCxnSpPr>
            <a:cxnSpLocks noChangeShapeType="1"/>
          </p:cNvCxnSpPr>
          <p:nvPr/>
        </p:nvCxnSpPr>
        <p:spPr bwMode="auto">
          <a:xfrm rot="10800000">
            <a:off x="5943600" y="3886200"/>
            <a:ext cx="914400" cy="1588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 type="none" w="sm" len="sm"/>
            <a:tailEnd type="triangle" w="med" len="med"/>
          </a:ln>
        </p:spPr>
      </p:cxnSp>
      <p:cxnSp>
        <p:nvCxnSpPr>
          <p:cNvPr id="356361" name="Straight Arrow Connector 15"/>
          <p:cNvCxnSpPr>
            <a:cxnSpLocks noChangeShapeType="1"/>
          </p:cNvCxnSpPr>
          <p:nvPr/>
        </p:nvCxnSpPr>
        <p:spPr bwMode="auto">
          <a:xfrm rot="10800000">
            <a:off x="6248400" y="5867400"/>
            <a:ext cx="914400" cy="1588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Использование </a:t>
            </a:r>
            <a:r>
              <a:rPr lang="en-US" dirty="0"/>
              <a:t>SubVI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Преобразование фрагментов </a:t>
            </a:r>
            <a:r>
              <a:rPr lang="en-US" dirty="0"/>
              <a:t>VI </a:t>
            </a:r>
            <a:r>
              <a:rPr lang="ru-RU" dirty="0"/>
              <a:t>в </a:t>
            </a:r>
            <a:r>
              <a:rPr lang="en-US" dirty="0"/>
              <a:t>SubVI</a:t>
            </a:r>
          </a:p>
        </p:txBody>
      </p:sp>
      <p:sp>
        <p:nvSpPr>
          <p:cNvPr id="357379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Для преобразования фрагмента </a:t>
            </a:r>
            <a:r>
              <a:rPr lang="en-US" dirty="0"/>
              <a:t>VI </a:t>
            </a:r>
            <a:r>
              <a:rPr lang="ru-RU" dirty="0"/>
              <a:t>в </a:t>
            </a:r>
            <a:r>
              <a:rPr lang="en-US" dirty="0"/>
              <a:t>subVI:</a:t>
            </a:r>
          </a:p>
          <a:p>
            <a:pPr lvl="1" eaLnBrk="1" hangingPunct="1"/>
            <a:r>
              <a:rPr lang="ru-RU" dirty="0"/>
              <a:t>Инструментом </a:t>
            </a:r>
            <a:r>
              <a:rPr lang="en-US" dirty="0"/>
              <a:t>Positioning </a:t>
            </a:r>
            <a:r>
              <a:rPr lang="ru-RU" dirty="0"/>
              <a:t>выделите фрагмент блок-диаграммы, который вы хотите использовать повторно</a:t>
            </a:r>
            <a:endParaRPr lang="en-US" dirty="0"/>
          </a:p>
          <a:p>
            <a:pPr lvl="1" eaLnBrk="1" hangingPunct="1"/>
            <a:r>
              <a:rPr lang="ru-RU" dirty="0"/>
              <a:t>Выберите в меню </a:t>
            </a:r>
            <a:r>
              <a:rPr lang="en-US" b="1" dirty="0" err="1"/>
              <a:t>Edit»Create</a:t>
            </a:r>
            <a:r>
              <a:rPr lang="en-US" b="1" dirty="0"/>
              <a:t> SubVI</a:t>
            </a:r>
          </a:p>
        </p:txBody>
      </p:sp>
      <p:sp>
        <p:nvSpPr>
          <p:cNvPr id="3573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3542F87-746A-4119-B3DF-2BEAF34A2E08}" type="slidenum">
              <a:rPr lang="en-US" b="1">
                <a:solidFill>
                  <a:srgbClr val="FFFFFF"/>
                </a:solidFill>
              </a:rPr>
              <a:pPr algn="ctr" eaLnBrk="0" hangingPunct="0"/>
              <a:t>276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57381" name="Picture 5" descr="slopesubvi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4748" y="3657600"/>
            <a:ext cx="6365852" cy="2457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7-1</a:t>
            </a:r>
            <a:br>
              <a:rPr lang="en-US" dirty="0"/>
            </a:br>
            <a:r>
              <a:rPr lang="en-US" dirty="0"/>
              <a:t>Determine Warnings VI</a:t>
            </a:r>
          </a:p>
        </p:txBody>
      </p:sp>
      <p:sp>
        <p:nvSpPr>
          <p:cNvPr id="35840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Создайте иконку и панель подключения </a:t>
            </a:r>
            <a:r>
              <a:rPr lang="en-US" dirty="0"/>
              <a:t>VI</a:t>
            </a:r>
            <a:r>
              <a:rPr lang="ru-RU" dirty="0"/>
              <a:t>, чтобы его можно было использовать в качестве </a:t>
            </a:r>
            <a:r>
              <a:rPr lang="en-US" dirty="0"/>
              <a:t>subVI.</a:t>
            </a:r>
          </a:p>
        </p:txBody>
      </p:sp>
      <p:sp>
        <p:nvSpPr>
          <p:cNvPr id="3584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564AF289-2FBD-4E62-B46D-038F773E8475}" type="slidenum">
              <a:rPr lang="en-US" b="1">
                <a:solidFill>
                  <a:srgbClr val="FFFFFF"/>
                </a:solidFill>
              </a:rPr>
              <a:pPr algn="ctr" eaLnBrk="0" hangingPunct="0"/>
              <a:t>277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7-1</a:t>
            </a:r>
            <a:br>
              <a:rPr lang="en-US" dirty="0"/>
            </a:br>
            <a:r>
              <a:rPr lang="en-US" dirty="0"/>
              <a:t>Determine Warnings VI</a:t>
            </a:r>
          </a:p>
        </p:txBody>
      </p:sp>
      <p:sp>
        <p:nvSpPr>
          <p:cNvPr id="359427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Что нужно сделать, если для этого </a:t>
            </a:r>
            <a:r>
              <a:rPr lang="en-US" dirty="0"/>
              <a:t>subVI </a:t>
            </a:r>
            <a:r>
              <a:rPr lang="ru-RU" dirty="0"/>
              <a:t>необходимо </a:t>
            </a:r>
            <a:r>
              <a:rPr lang="en-US" dirty="0"/>
              <a:t>20 </a:t>
            </a:r>
            <a:r>
              <a:rPr lang="ru-RU" dirty="0"/>
              <a:t>входов и выходов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604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ru-RU" dirty="0"/>
              <a:t>Какая настройка терминала </a:t>
            </a:r>
            <a:r>
              <a:rPr lang="en-US" dirty="0"/>
              <a:t>subVI</a:t>
            </a:r>
            <a:r>
              <a:rPr lang="ru-RU" dirty="0"/>
              <a:t> может послужить причиной ошибки, если этот терминал не подключен</a:t>
            </a:r>
            <a:r>
              <a:rPr lang="en-US" dirty="0"/>
              <a:t>?</a:t>
            </a:r>
          </a:p>
          <a:p>
            <a:pPr marL="915988" lvl="1" indent="-457200" eaLnBrk="1" hangingPunct="1">
              <a:buFontTx/>
              <a:buAutoNum type="alphaLcParenR"/>
            </a:pPr>
            <a:r>
              <a:rPr lang="en-US" dirty="0"/>
              <a:t>Required</a:t>
            </a:r>
          </a:p>
          <a:p>
            <a:pPr marL="915988" lvl="1" indent="-457200" eaLnBrk="1" hangingPunct="1">
              <a:buFontTx/>
              <a:buAutoNum type="alphaLcParenR"/>
            </a:pPr>
            <a:r>
              <a:rPr lang="en-US" dirty="0"/>
              <a:t>Recommended</a:t>
            </a:r>
          </a:p>
          <a:p>
            <a:pPr marL="915988" lvl="1" indent="-457200" eaLnBrk="1" hangingPunct="1">
              <a:buFontTx/>
              <a:buAutoNum type="alphaLcParenR"/>
            </a:pPr>
            <a:r>
              <a:rPr lang="en-US" dirty="0"/>
              <a:t>Optional</a:t>
            </a:r>
          </a:p>
        </p:txBody>
      </p:sp>
      <p:sp>
        <p:nvSpPr>
          <p:cNvPr id="3604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AB966C2-7DCA-461B-86AF-71D2AEBF666D}" type="slidenum">
              <a:rPr lang="en-US" b="1">
                <a:solidFill>
                  <a:srgbClr val="FFFFFF"/>
                </a:solidFill>
              </a:rPr>
              <a:pPr algn="ctr" eaLnBrk="0" hangingPunct="0"/>
              <a:t>279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0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60438"/>
          </a:xfrm>
        </p:spPr>
        <p:txBody>
          <a:bodyPr/>
          <a:lstStyle/>
          <a:p>
            <a:pPr eaLnBrk="1" hangingPunct="1"/>
            <a:r>
              <a:rPr lang="en-US" dirty="0"/>
              <a:t>E. Front Panel – </a:t>
            </a:r>
            <a:r>
              <a:rPr lang="ru-RU" dirty="0"/>
              <a:t>Строки</a:t>
            </a:r>
            <a:endParaRPr lang="en-US" dirty="0"/>
          </a:p>
        </p:txBody>
      </p:sp>
      <p:sp>
        <p:nvSpPr>
          <p:cNvPr id="104451" name="Rectangle 11"/>
          <p:cNvSpPr>
            <a:spLocks noGrp="1" noChangeArrowheads="1"/>
          </p:cNvSpPr>
          <p:nvPr>
            <p:ph idx="1"/>
          </p:nvPr>
        </p:nvSpPr>
        <p:spPr>
          <a:xfrm>
            <a:off x="228600" y="1219200"/>
            <a:ext cx="8686800" cy="4343400"/>
          </a:xfrm>
        </p:spPr>
        <p:txBody>
          <a:bodyPr/>
          <a:lstStyle/>
          <a:p>
            <a:pPr lvl="1" eaLnBrk="1" hangingPunct="1"/>
            <a:r>
              <a:rPr lang="ru-RU" sz="2600" dirty="0"/>
              <a:t>Строковый тип данных представляет последовательность символов </a:t>
            </a:r>
            <a:r>
              <a:rPr lang="en-US" sz="2600" dirty="0"/>
              <a:t>ASCII</a:t>
            </a:r>
          </a:p>
          <a:p>
            <a:pPr lvl="1" eaLnBrk="1" hangingPunct="1"/>
            <a:r>
              <a:rPr lang="ru-RU" sz="2600" dirty="0"/>
              <a:t>Строковые элементы управления используются для ввода пользователем текста – пароля или имени пользователя</a:t>
            </a:r>
            <a:endParaRPr lang="en-US" sz="2600" dirty="0"/>
          </a:p>
          <a:p>
            <a:pPr lvl="1" eaLnBrk="1" hangingPunct="1"/>
            <a:r>
              <a:rPr lang="ru-RU" sz="2600" dirty="0"/>
              <a:t>На строковых индикаторах отображается текст для пользователя</a:t>
            </a:r>
            <a:endParaRPr lang="en-US" sz="2600" dirty="0"/>
          </a:p>
        </p:txBody>
      </p:sp>
      <p:sp>
        <p:nvSpPr>
          <p:cNvPr id="1044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82DC09B-8043-4516-BF5F-FDC6517D7BE3}" type="slidenum">
              <a:rPr lang="en-US" b="1">
                <a:solidFill>
                  <a:srgbClr val="FFFFFF"/>
                </a:solidFill>
              </a:rPr>
              <a:pPr algn="ctr" eaLnBrk="0" hangingPunct="0"/>
              <a:t>28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04453" name="Picture 9" descr="string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28800" y="3812931"/>
            <a:ext cx="5486400" cy="2359269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4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614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ru-RU" dirty="0"/>
              <a:t>Какая настройка терминала </a:t>
            </a:r>
            <a:r>
              <a:rPr lang="en-US" dirty="0"/>
              <a:t>subVI</a:t>
            </a:r>
            <a:r>
              <a:rPr lang="ru-RU" dirty="0"/>
              <a:t> может послужить причиной ошибки, если этот терминал не подключен</a:t>
            </a:r>
            <a:r>
              <a:rPr lang="en-US" dirty="0"/>
              <a:t>?</a:t>
            </a:r>
          </a:p>
          <a:p>
            <a:pPr marL="915988" lvl="1" indent="-457200" eaLnBrk="1" hangingPunct="1">
              <a:buFontTx/>
              <a:buAutoNum type="alphaLcParenR"/>
            </a:pPr>
            <a:r>
              <a:rPr lang="en-US" b="1" dirty="0"/>
              <a:t>Required</a:t>
            </a:r>
          </a:p>
          <a:p>
            <a:pPr marL="915988" lvl="1" indent="-457200" eaLnBrk="1" hangingPunct="1">
              <a:buFontTx/>
              <a:buAutoNum type="alphaLcParenR"/>
            </a:pPr>
            <a:r>
              <a:rPr lang="en-US" dirty="0"/>
              <a:t>Recommended</a:t>
            </a:r>
          </a:p>
          <a:p>
            <a:pPr marL="915988" lvl="1" indent="-457200" eaLnBrk="1" hangingPunct="1">
              <a:buFontTx/>
              <a:buAutoNum type="alphaLcParenR"/>
            </a:pPr>
            <a:r>
              <a:rPr lang="en-US" dirty="0"/>
              <a:t>Optional</a:t>
            </a:r>
          </a:p>
        </p:txBody>
      </p:sp>
      <p:sp>
        <p:nvSpPr>
          <p:cNvPr id="3614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3CE9B6A-1443-45AC-950F-24AA25BF6335}" type="slidenum">
              <a:rPr lang="en-US" b="1">
                <a:solidFill>
                  <a:srgbClr val="FFFFFF"/>
                </a:solidFill>
              </a:rPr>
              <a:pPr algn="ctr" eaLnBrk="0" hangingPunct="0"/>
              <a:t>280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624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 startAt="2"/>
            </a:pPr>
            <a:r>
              <a:rPr lang="ru-RU" dirty="0"/>
              <a:t>Вы должны создать специальную иконку для использования </a:t>
            </a:r>
            <a:r>
              <a:rPr lang="en-US" dirty="0"/>
              <a:t>VI </a:t>
            </a:r>
            <a:r>
              <a:rPr lang="ru-RU" dirty="0"/>
              <a:t>в качестве </a:t>
            </a:r>
            <a:r>
              <a:rPr lang="en-US" dirty="0"/>
              <a:t>subVI.</a:t>
            </a:r>
          </a:p>
          <a:p>
            <a:pPr marL="915988" lvl="1" indent="-457200" eaLnBrk="1" hangingPunct="1">
              <a:buFontTx/>
              <a:buAutoNum type="alphaLcParenR"/>
            </a:pPr>
            <a:r>
              <a:rPr lang="en-US" dirty="0"/>
              <a:t>True</a:t>
            </a:r>
            <a:r>
              <a:rPr lang="ru-RU" dirty="0"/>
              <a:t> (Да)</a:t>
            </a:r>
            <a:endParaRPr lang="en-US" dirty="0"/>
          </a:p>
          <a:p>
            <a:pPr marL="915988" lvl="1" indent="-457200" eaLnBrk="1" hangingPunct="1">
              <a:buFontTx/>
              <a:buAutoNum type="alphaLcParenR"/>
            </a:pPr>
            <a:r>
              <a:rPr lang="en-US" dirty="0"/>
              <a:t>False</a:t>
            </a:r>
            <a:r>
              <a:rPr lang="ru-RU" dirty="0"/>
              <a:t> (Нет)</a:t>
            </a:r>
            <a:endParaRPr lang="en-US" dirty="0"/>
          </a:p>
          <a:p>
            <a:pPr marL="514350" indent="-514350" eaLnBrk="1" hangingPunct="1"/>
            <a:r>
              <a:rPr lang="en-US" dirty="0"/>
              <a:t> </a:t>
            </a:r>
          </a:p>
          <a:p>
            <a:pPr marL="514350" indent="-514350" eaLnBrk="1" hangingPunct="1">
              <a:buFont typeface="Arial Narrow" pitchFamily="34" charset="0"/>
              <a:buAutoNum type="arabicPeriod" startAt="2"/>
            </a:pPr>
            <a:endParaRPr lang="en-US" dirty="0"/>
          </a:p>
        </p:txBody>
      </p:sp>
      <p:sp>
        <p:nvSpPr>
          <p:cNvPr id="3625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99470CC-3C00-47B0-A8E9-88D86B0E692B}" type="slidenum">
              <a:rPr lang="en-US" b="1">
                <a:solidFill>
                  <a:srgbClr val="FFFFFF"/>
                </a:solidFill>
              </a:rPr>
              <a:pPr algn="ctr" eaLnBrk="0" hangingPunct="0"/>
              <a:t>281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6352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Arial Narrow" pitchFamily="34" charset="0"/>
              <a:buAutoNum type="arabicPeriod" startAt="2"/>
            </a:pPr>
            <a:r>
              <a:rPr lang="ru-RU" dirty="0"/>
              <a:t>Вы должны создать специальную иконку для использования </a:t>
            </a:r>
            <a:r>
              <a:rPr lang="en-US" dirty="0"/>
              <a:t>VI </a:t>
            </a:r>
            <a:r>
              <a:rPr lang="ru-RU" dirty="0"/>
              <a:t>в качестве </a:t>
            </a:r>
            <a:r>
              <a:rPr lang="en-US" dirty="0"/>
              <a:t>subVI.</a:t>
            </a:r>
          </a:p>
          <a:p>
            <a:pPr marL="915988" lvl="1" indent="-457200" eaLnBrk="1" hangingPunct="1">
              <a:buFontTx/>
              <a:buAutoNum type="alphaLcParenR"/>
            </a:pPr>
            <a:r>
              <a:rPr lang="en-US" dirty="0"/>
              <a:t>True</a:t>
            </a:r>
            <a:r>
              <a:rPr lang="ru-RU" dirty="0"/>
              <a:t> (Да)</a:t>
            </a:r>
            <a:endParaRPr lang="en-US" dirty="0"/>
          </a:p>
          <a:p>
            <a:pPr marL="915988" lvl="1" indent="-457200" eaLnBrk="1" hangingPunct="1">
              <a:buFontTx/>
              <a:buAutoNum type="alphaLcParenR"/>
            </a:pPr>
            <a:r>
              <a:rPr lang="en-US" b="1" dirty="0"/>
              <a:t>False</a:t>
            </a:r>
            <a:r>
              <a:rPr lang="ru-RU" b="1" dirty="0"/>
              <a:t> (Нет)</a:t>
            </a:r>
            <a:br>
              <a:rPr lang="en-US" b="1" dirty="0"/>
            </a:br>
            <a:br>
              <a:rPr lang="en-US" b="1" dirty="0"/>
            </a:br>
            <a:r>
              <a:rPr lang="ru-RU" b="1" dirty="0"/>
              <a:t>Нет необходимости создавать специальную иконку</a:t>
            </a:r>
            <a:r>
              <a:rPr lang="en-US" b="1" dirty="0"/>
              <a:t> </a:t>
            </a:r>
            <a:r>
              <a:rPr lang="ru-RU" b="1" dirty="0"/>
              <a:t>для использования </a:t>
            </a:r>
            <a:r>
              <a:rPr lang="en-US" b="1" dirty="0"/>
              <a:t>VI </a:t>
            </a:r>
            <a:r>
              <a:rPr lang="ru-RU" b="1" dirty="0"/>
              <a:t>в качестве </a:t>
            </a:r>
            <a:r>
              <a:rPr lang="en-US" b="1" dirty="0"/>
              <a:t>subVI, </a:t>
            </a:r>
            <a:r>
              <a:rPr lang="ru-RU" b="1" dirty="0"/>
              <a:t>но это настоятельно рекомендуется для того, чтобы ваш код был более читабельным</a:t>
            </a:r>
            <a:r>
              <a:rPr lang="en-US" b="1" dirty="0"/>
              <a:t>.</a:t>
            </a:r>
          </a:p>
          <a:p>
            <a:pPr marL="514350" indent="-514350" eaLnBrk="1" hangingPunct="1">
              <a:buFont typeface="Arial Narrow" pitchFamily="34" charset="0"/>
              <a:buAutoNum type="arabicPeriod" startAt="2"/>
            </a:pPr>
            <a:endParaRPr lang="en-US" dirty="0"/>
          </a:p>
        </p:txBody>
      </p:sp>
      <p:sp>
        <p:nvSpPr>
          <p:cNvPr id="3635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5AFF131B-FECE-4B3E-9CE7-BCF246A1F601}" type="slidenum">
              <a:rPr lang="en-US" b="1">
                <a:solidFill>
                  <a:srgbClr val="FFFFFF"/>
                </a:solidFill>
              </a:rPr>
              <a:pPr algn="ctr" eaLnBrk="0" hangingPunct="0"/>
              <a:t>282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lang="ru-RU" dirty="0"/>
              <a:t>Лекция </a:t>
            </a:r>
            <a:r>
              <a:rPr lang="en-US" dirty="0"/>
              <a:t>8</a:t>
            </a:r>
            <a:br>
              <a:rPr lang="en-US" dirty="0"/>
            </a:br>
            <a:r>
              <a:rPr lang="ru-RU" dirty="0"/>
              <a:t>Общепринятая методика проектирования и шаблоны</a:t>
            </a:r>
            <a:br>
              <a:rPr lang="en-US" dirty="0"/>
            </a:br>
            <a:endParaRPr lang="en-US" dirty="0"/>
          </a:p>
        </p:txBody>
      </p:sp>
      <p:sp>
        <p:nvSpPr>
          <p:cNvPr id="364547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Программирование последовательностей</a:t>
            </a:r>
            <a:endParaRPr lang="en-US" dirty="0"/>
          </a:p>
          <a:p>
            <a:pPr eaLnBrk="1" hangingPunct="1"/>
            <a:r>
              <a:rPr lang="ru-RU" dirty="0"/>
              <a:t>Программирование состояний</a:t>
            </a:r>
            <a:endParaRPr lang="en-US" dirty="0"/>
          </a:p>
          <a:p>
            <a:pPr eaLnBrk="1" hangingPunct="1"/>
            <a:r>
              <a:rPr lang="ru-RU" dirty="0"/>
              <a:t>Конечные автоматы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2667000"/>
            <a:ext cx="1752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ТЕМЫ</a:t>
            </a:r>
          </a:p>
        </p:txBody>
      </p:sp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Rectangle 11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868362"/>
          </a:xfrm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Программирование последовательностей</a:t>
            </a:r>
            <a:endParaRPr lang="en-US" dirty="0"/>
          </a:p>
        </p:txBody>
      </p:sp>
      <p:sp>
        <p:nvSpPr>
          <p:cNvPr id="19459" name="Rectangle 12"/>
          <p:cNvSpPr>
            <a:spLocks noGrp="1" noChangeArrowheads="1"/>
          </p:cNvSpPr>
          <p:nvPr>
            <p:ph idx="1"/>
          </p:nvPr>
        </p:nvSpPr>
        <p:spPr>
          <a:xfrm>
            <a:off x="533400" y="1295400"/>
            <a:ext cx="8077200" cy="1990725"/>
          </a:xfrm>
        </p:spPr>
        <p:txBody>
          <a:bodyPr rtlCol="0">
            <a:normAutofit/>
          </a:bodyPr>
          <a:lstStyle/>
          <a:p>
            <a:pPr lvl="1" eaLnBrk="1" fontAlgn="auto" hangingPunct="1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Многие </a:t>
            </a:r>
            <a:r>
              <a:rPr lang="en-US" dirty="0"/>
              <a:t>VI</a:t>
            </a:r>
            <a:r>
              <a:rPr lang="ru-RU" dirty="0"/>
              <a:t> должны выполнять задачи последовательно</a:t>
            </a:r>
            <a:endParaRPr lang="en-US" dirty="0"/>
          </a:p>
          <a:p>
            <a:pPr lvl="1" eaLnBrk="1" fontAlgn="auto" hangingPunct="1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Это необходимо в таких блок-диаграммах, где важен определенный порядок выполнения задач </a:t>
            </a:r>
            <a:r>
              <a:rPr lang="en-US" dirty="0"/>
              <a:t>– </a:t>
            </a:r>
            <a:r>
              <a:rPr lang="ru-RU" dirty="0"/>
              <a:t>какая-то одна из этих задач должна выполняться первой</a:t>
            </a:r>
            <a:endParaRPr lang="en-US" dirty="0"/>
          </a:p>
        </p:txBody>
      </p:sp>
      <p:pic>
        <p:nvPicPr>
          <p:cNvPr id="365572" name="Picture 14" descr="sequence w no order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325" y="3395329"/>
            <a:ext cx="7559675" cy="2776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594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763000" cy="868362"/>
          </a:xfrm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Программирование последовательностей</a:t>
            </a:r>
            <a:endParaRPr lang="en-US" dirty="0"/>
          </a:p>
        </p:txBody>
      </p:sp>
      <p:sp>
        <p:nvSpPr>
          <p:cNvPr id="3665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343400"/>
          </a:xfrm>
        </p:spPr>
        <p:txBody>
          <a:bodyPr/>
          <a:lstStyle/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ru-RU" dirty="0"/>
              <a:t>Используйте кластеры ошибок, чтобы задать порядок выполнения</a:t>
            </a:r>
            <a:endParaRPr lang="en-US" dirty="0"/>
          </a:p>
        </p:txBody>
      </p:sp>
      <p:pic>
        <p:nvPicPr>
          <p:cNvPr id="366596" name="Picture 5" descr="sequence error cl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514600"/>
            <a:ext cx="8364538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618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76200"/>
            <a:ext cx="8839200" cy="914400"/>
          </a:xfrm>
          <a:noFill/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Программирование последовательностей</a:t>
            </a:r>
            <a:endParaRPr lang="en-US" dirty="0"/>
          </a:p>
        </p:txBody>
      </p:sp>
      <p:sp>
        <p:nvSpPr>
          <p:cNvPr id="367619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8077200" cy="24384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ts val="1200"/>
              </a:spcBef>
              <a:buFontTx/>
              <a:buNone/>
            </a:pPr>
            <a:r>
              <a:rPr lang="ru-RU" dirty="0"/>
              <a:t>Для задания последовательности выполнения используйте структуру </a:t>
            </a:r>
            <a:r>
              <a:rPr lang="en-US" dirty="0"/>
              <a:t>Sequence</a:t>
            </a:r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ru-RU" sz="2400" dirty="0"/>
              <a:t>Структура состоит из фреймов, каждый из которых выполняется по порядку следования</a:t>
            </a:r>
            <a:endParaRPr lang="en-US" sz="2400" dirty="0"/>
          </a:p>
          <a:p>
            <a:pPr lvl="1" eaLnBrk="1" hangingPunct="1">
              <a:lnSpc>
                <a:spcPct val="90000"/>
              </a:lnSpc>
              <a:spcBef>
                <a:spcPts val="1200"/>
              </a:spcBef>
            </a:pPr>
            <a:r>
              <a:rPr lang="ru-RU" sz="2400" dirty="0"/>
              <a:t>Второй фрейм не начнет выполняться, пока не будет выполнено все, что требуется в первом фрейме</a:t>
            </a:r>
            <a:endParaRPr lang="en-US" sz="2400" dirty="0"/>
          </a:p>
        </p:txBody>
      </p:sp>
      <p:pic>
        <p:nvPicPr>
          <p:cNvPr id="367620" name="Picture 5" descr="sequence w seq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00200" y="3539407"/>
            <a:ext cx="5943600" cy="2580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42" name="Rectangle 3"/>
          <p:cNvSpPr>
            <a:spLocks noGrp="1" noChangeArrowheads="1"/>
          </p:cNvSpPr>
          <p:nvPr>
            <p:ph type="title"/>
          </p:nvPr>
        </p:nvSpPr>
        <p:spPr>
          <a:xfrm>
            <a:off x="228600" y="274638"/>
            <a:ext cx="8686800" cy="792162"/>
          </a:xfrm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Программирование последовательностей</a:t>
            </a:r>
            <a:endParaRPr lang="en-US" dirty="0"/>
          </a:p>
        </p:txBody>
      </p:sp>
      <p:sp>
        <p:nvSpPr>
          <p:cNvPr id="368643" name="Rectangle 4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343400"/>
          </a:xfrm>
        </p:spPr>
        <p:txBody>
          <a:bodyPr/>
          <a:lstStyle/>
          <a:p>
            <a:pPr lvl="1" eaLnBrk="1" hangingPunct="1">
              <a:spcBef>
                <a:spcPts val="1200"/>
              </a:spcBef>
            </a:pPr>
            <a:r>
              <a:rPr lang="ru-RU" dirty="0"/>
              <a:t>Не злоупотребляйте использованием структур </a:t>
            </a:r>
            <a:r>
              <a:rPr lang="en-US" dirty="0"/>
              <a:t>Sequence</a:t>
            </a:r>
          </a:p>
          <a:p>
            <a:pPr lvl="1" eaLnBrk="1" hangingPunct="1">
              <a:spcBef>
                <a:spcPts val="1200"/>
              </a:spcBef>
            </a:pPr>
            <a:r>
              <a:rPr lang="ru-RU" dirty="0"/>
              <a:t>Остановить выполнение последовательности на каком либо фрейме нельзя</a:t>
            </a:r>
            <a:endParaRPr lang="en-US" dirty="0"/>
          </a:p>
        </p:txBody>
      </p:sp>
      <p:pic>
        <p:nvPicPr>
          <p:cNvPr id="368644" name="Picture 5" descr="sequence error seq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" y="2971800"/>
            <a:ext cx="8858250" cy="29892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666" name="Rectangle 2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Программирование последовательностей</a:t>
            </a:r>
            <a:endParaRPr lang="en-US" dirty="0"/>
          </a:p>
        </p:txBody>
      </p:sp>
      <p:sp>
        <p:nvSpPr>
          <p:cNvPr id="3696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ru-RU" dirty="0"/>
              <a:t>Лучший способ разработки такого </a:t>
            </a:r>
            <a:r>
              <a:rPr lang="en-US" dirty="0"/>
              <a:t>VI </a:t>
            </a:r>
            <a:r>
              <a:rPr lang="ru-RU" dirty="0"/>
              <a:t>– заключить диалоговые окна в структуры </a:t>
            </a:r>
            <a:r>
              <a:rPr lang="en-US" dirty="0"/>
              <a:t>Case, </a:t>
            </a:r>
            <a:r>
              <a:rPr lang="ru-RU" dirty="0"/>
              <a:t>соединяя кластеры ошибок селектором выбора структуры </a:t>
            </a:r>
            <a:r>
              <a:rPr lang="en-US" dirty="0"/>
              <a:t>Case</a:t>
            </a:r>
          </a:p>
        </p:txBody>
      </p:sp>
      <p:pic>
        <p:nvPicPr>
          <p:cNvPr id="369668" name="Picture 2" descr="sequence error cas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3200400"/>
            <a:ext cx="8983663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69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Программирование состояний</a:t>
            </a:r>
            <a:endParaRPr lang="en-US" dirty="0"/>
          </a:p>
        </p:txBody>
      </p:sp>
      <p:sp>
        <p:nvSpPr>
          <p:cNvPr id="370691" name="Rectangle 5"/>
          <p:cNvSpPr>
            <a:spLocks noGrp="1" noChangeArrowheads="1"/>
          </p:cNvSpPr>
          <p:nvPr>
            <p:ph idx="1"/>
          </p:nvPr>
        </p:nvSpPr>
        <p:spPr>
          <a:xfrm>
            <a:off x="152400" y="1143000"/>
            <a:ext cx="8839200" cy="4724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Хотя структуры </a:t>
            </a:r>
            <a:r>
              <a:rPr lang="en-US" dirty="0"/>
              <a:t>Sequence </a:t>
            </a:r>
            <a:r>
              <a:rPr lang="ru-RU" dirty="0"/>
              <a:t>или последовательно соединенные </a:t>
            </a:r>
            <a:r>
              <a:rPr lang="en-US" dirty="0"/>
              <a:t>subVI </a:t>
            </a:r>
            <a:r>
              <a:rPr lang="ru-RU" dirty="0"/>
              <a:t>соответствуют назначению программирования последовательности</a:t>
            </a:r>
            <a:r>
              <a:rPr lang="en-US" dirty="0"/>
              <a:t>, </a:t>
            </a:r>
            <a:r>
              <a:rPr lang="ru-RU" dirty="0"/>
              <a:t>не всегда их выбор является лучшим</a:t>
            </a:r>
            <a:r>
              <a:rPr lang="en-US" dirty="0"/>
              <a:t>:</a:t>
            </a:r>
          </a:p>
          <a:p>
            <a:pPr lvl="1" eaLnBrk="1" hangingPunct="1"/>
            <a:r>
              <a:rPr lang="ru-RU" sz="2400" dirty="0"/>
              <a:t>Что делать, если вам необходимо изменить порядок выполнения последовательности</a:t>
            </a:r>
            <a:r>
              <a:rPr lang="en-US" sz="2400" dirty="0"/>
              <a:t>? </a:t>
            </a:r>
          </a:p>
          <a:p>
            <a:pPr lvl="1" eaLnBrk="1" hangingPunct="1"/>
            <a:r>
              <a:rPr lang="ru-RU" sz="2400" dirty="0"/>
              <a:t>Что делать, если вам необходимо повторять один из элементов последовательности более часто, чем другие</a:t>
            </a:r>
            <a:r>
              <a:rPr lang="en-US" sz="2400" dirty="0"/>
              <a:t>? </a:t>
            </a:r>
          </a:p>
          <a:p>
            <a:pPr lvl="1" eaLnBrk="1" hangingPunct="1"/>
            <a:r>
              <a:rPr lang="ru-RU" sz="2400" dirty="0"/>
              <a:t>Что делать, если некоторые элементы последовательности нужно выполнять только при определенных условиях</a:t>
            </a:r>
            <a:r>
              <a:rPr lang="en-US" sz="2400" dirty="0"/>
              <a:t>? </a:t>
            </a:r>
          </a:p>
          <a:p>
            <a:pPr lvl="1" eaLnBrk="1" hangingPunct="1"/>
            <a:r>
              <a:rPr lang="ru-RU" sz="2400" dirty="0"/>
              <a:t>Что делать, если вам необходимо остановить программу немедленно, до завершения выполнения всей последовательности</a:t>
            </a:r>
            <a:r>
              <a:rPr lang="en-US" sz="2400" dirty="0"/>
              <a:t>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Front Panel – </a:t>
            </a:r>
            <a:r>
              <a:rPr lang="ru-RU" dirty="0"/>
              <a:t>Контекстное меню</a:t>
            </a:r>
            <a:endParaRPr lang="en-US" dirty="0"/>
          </a:p>
        </p:txBody>
      </p:sp>
      <p:sp>
        <p:nvSpPr>
          <p:cNvPr id="105475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514475"/>
            <a:ext cx="4495800" cy="4286250"/>
          </a:xfrm>
        </p:spPr>
        <p:txBody>
          <a:bodyPr/>
          <a:lstStyle/>
          <a:p>
            <a:pPr lvl="1" eaLnBrk="1" hangingPunct="1"/>
            <a:r>
              <a:rPr lang="ru-RU" sz="2400" dirty="0"/>
              <a:t>Все объекты </a:t>
            </a:r>
            <a:r>
              <a:rPr lang="en-US" sz="2400" dirty="0"/>
              <a:t>LabVIEW </a:t>
            </a:r>
            <a:r>
              <a:rPr lang="ru-RU" sz="2400" dirty="0"/>
              <a:t>имеют контекстное меню</a:t>
            </a:r>
            <a:endParaRPr lang="en-US" sz="2400" dirty="0"/>
          </a:p>
          <a:p>
            <a:pPr lvl="1" eaLnBrk="1" hangingPunct="1"/>
            <a:r>
              <a:rPr lang="ru-RU" sz="2400" dirty="0"/>
              <a:t>Создавая </a:t>
            </a:r>
            <a:r>
              <a:rPr lang="en-US" sz="2400" dirty="0"/>
              <a:t>VI, </a:t>
            </a:r>
            <a:r>
              <a:rPr lang="ru-RU" sz="2400" dirty="0"/>
              <a:t>пользуйтесь элементами контекстного меню для изменения внешнего вида или свойств объектов лицевой панели и блок-диаграммы</a:t>
            </a:r>
            <a:endParaRPr lang="en-US" sz="2400" dirty="0"/>
          </a:p>
          <a:p>
            <a:pPr lvl="1" eaLnBrk="1" hangingPunct="1"/>
            <a:r>
              <a:rPr lang="ru-RU" sz="2400" dirty="0"/>
              <a:t>Контекстное меню открывается щелчком правой кнопки мыши по объекту</a:t>
            </a:r>
            <a:endParaRPr lang="en-US" sz="2400" dirty="0"/>
          </a:p>
        </p:txBody>
      </p:sp>
      <p:sp>
        <p:nvSpPr>
          <p:cNvPr id="105476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51CC29D-5ADB-4143-9469-3B3599943E7B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105477" name="Picture 5" descr="shortcut menu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447800"/>
            <a:ext cx="3887788" cy="44577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B. </a:t>
            </a:r>
            <a:r>
              <a:rPr lang="ru-RU" dirty="0"/>
              <a:t>Программирование состояний </a:t>
            </a:r>
            <a:r>
              <a:rPr lang="en-US" dirty="0"/>
              <a:t>–</a:t>
            </a:r>
            <a:r>
              <a:rPr lang="ru-RU" dirty="0"/>
              <a:t> граф состояний-переходов</a:t>
            </a:r>
            <a:endParaRPr lang="en-US" dirty="0"/>
          </a:p>
        </p:txBody>
      </p:sp>
      <p:sp>
        <p:nvSpPr>
          <p:cNvPr id="3717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43434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Разновидность блок-схемы, в которой отражаются состояния программы и переходы между состояниями</a:t>
            </a:r>
            <a:endParaRPr lang="en-US" b="1" dirty="0"/>
          </a:p>
        </p:txBody>
      </p:sp>
      <p:sp>
        <p:nvSpPr>
          <p:cNvPr id="3717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A951B95-D684-479A-9662-9ACC76ED11E8}" type="slidenum">
              <a:rPr lang="en-US" b="1">
                <a:solidFill>
                  <a:srgbClr val="FFFFFF"/>
                </a:solidFill>
              </a:rPr>
              <a:pPr algn="ctr" eaLnBrk="0" hangingPunct="0"/>
              <a:t>290</a:t>
            </a:fld>
            <a:endParaRPr lang="en-US" b="1">
              <a:solidFill>
                <a:srgbClr val="FFFFFF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533400" y="4500010"/>
          <a:ext cx="7759336" cy="113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6" name="Diagram 5"/>
          <p:cNvGraphicFramePr/>
          <p:nvPr/>
        </p:nvGraphicFramePr>
        <p:xfrm>
          <a:off x="533400" y="2899810"/>
          <a:ext cx="7759336" cy="113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B. </a:t>
            </a:r>
            <a:r>
              <a:rPr lang="ru-RU" dirty="0"/>
              <a:t>Программирование состояний </a:t>
            </a:r>
            <a:r>
              <a:rPr lang="en-US" dirty="0"/>
              <a:t>–</a:t>
            </a:r>
            <a:r>
              <a:rPr lang="ru-RU" dirty="0"/>
              <a:t> граф состояний-переходов</a:t>
            </a:r>
            <a:endParaRPr lang="en-US" dirty="0"/>
          </a:p>
        </p:txBody>
      </p:sp>
      <p:sp>
        <p:nvSpPr>
          <p:cNvPr id="37273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b="1" dirty="0"/>
              <a:t>Пример: печь</a:t>
            </a:r>
            <a:endParaRPr lang="en-US" b="1" dirty="0"/>
          </a:p>
        </p:txBody>
      </p:sp>
      <p:sp>
        <p:nvSpPr>
          <p:cNvPr id="3727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CFF33F4-0466-4A5B-8375-57BCB33CDCCD}" type="slidenum">
              <a:rPr lang="en-US" b="1">
                <a:solidFill>
                  <a:srgbClr val="FFFFFF"/>
                </a:solidFill>
              </a:rPr>
              <a:pPr algn="ctr" eaLnBrk="0" hangingPunct="0"/>
              <a:t>291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72741" name="Furnace_Flow2.png" descr="Furnace_Flow.png"/>
          <p:cNvPicPr>
            <a:picLocks noGrp="1" noChangeAspect="1"/>
          </p:cNvPicPr>
          <p:nvPr>
            <p:ph sz="half" idx="2"/>
          </p:nvPr>
        </p:nvPicPr>
        <p:blipFill>
          <a:blip r:embed="rId2" r:link="rId3"/>
          <a:srcRect/>
          <a:stretch>
            <a:fillRect/>
          </a:stretch>
        </p:blipFill>
        <p:spPr>
          <a:xfrm>
            <a:off x="2393950" y="1295400"/>
            <a:ext cx="6216650" cy="4899025"/>
          </a:xfr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76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Конечные автоматы</a:t>
            </a:r>
            <a:endParaRPr lang="en-US" dirty="0"/>
          </a:p>
        </p:txBody>
      </p:sp>
      <p:sp>
        <p:nvSpPr>
          <p:cNvPr id="3737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Шаблон проекта конечного автомата реализует диаграмму состояний или блок-схему последовательности действий</a:t>
            </a:r>
            <a:endParaRPr lang="en-US" dirty="0"/>
          </a:p>
          <a:p>
            <a:pPr lvl="1" eaLnBrk="1" hangingPunct="1"/>
            <a:r>
              <a:rPr lang="ru-RU" dirty="0"/>
              <a:t>Когда используют конечный автомат</a:t>
            </a:r>
            <a:r>
              <a:rPr lang="en-US" dirty="0"/>
              <a:t>?</a:t>
            </a:r>
          </a:p>
          <a:p>
            <a:pPr lvl="2" eaLnBrk="1" hangingPunct="1"/>
            <a:r>
              <a:rPr lang="ru-RU" dirty="0"/>
              <a:t>Обычно используют при создании интерфейса пользователя, где различные действия оператора переводят пользовательский интерфейс в различные состояний</a:t>
            </a:r>
            <a:endParaRPr lang="en-US" dirty="0"/>
          </a:p>
          <a:p>
            <a:pPr lvl="2" eaLnBrk="1" hangingPunct="1"/>
            <a:r>
              <a:rPr lang="ru-RU" dirty="0"/>
              <a:t>Обычно используют в процедурах тестирования</a:t>
            </a:r>
            <a:r>
              <a:rPr lang="en-US" dirty="0"/>
              <a:t>, </a:t>
            </a:r>
            <a:r>
              <a:rPr lang="ru-RU" dirty="0"/>
              <a:t>в которых каждый этап процесса представляет собой состояние</a:t>
            </a:r>
            <a:endParaRPr lang="en-US" dirty="0"/>
          </a:p>
        </p:txBody>
      </p:sp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786" name="Picture 2" descr="statemachine-concept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3505200"/>
            <a:ext cx="6429375" cy="333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4787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Конечные автоматы </a:t>
            </a:r>
            <a:r>
              <a:rPr lang="en-US" dirty="0"/>
              <a:t>– </a:t>
            </a:r>
            <a:r>
              <a:rPr lang="ru-RU" dirty="0"/>
              <a:t>Инфраструктура</a:t>
            </a:r>
            <a:endParaRPr lang="en-US" dirty="0"/>
          </a:p>
        </p:txBody>
      </p:sp>
      <p:sp>
        <p:nvSpPr>
          <p:cNvPr id="374788" name="Rectangle 7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Конечный автомат состоит из набора состояний и функций перехода, которые определяют следующее состояние</a:t>
            </a:r>
            <a:endParaRPr lang="en-US" dirty="0"/>
          </a:p>
          <a:p>
            <a:pPr lvl="1" eaLnBrk="1" hangingPunct="1"/>
            <a:r>
              <a:rPr lang="ru-RU" dirty="0"/>
              <a:t>Из каждого состояния можно перейти в одно или несколько состояний или выйти из процесса</a:t>
            </a:r>
            <a:endParaRPr lang="en-US" dirty="0"/>
          </a:p>
        </p:txBody>
      </p:sp>
      <p:sp>
        <p:nvSpPr>
          <p:cNvPr id="374789" name="Text Box 9"/>
          <p:cNvSpPr txBox="1">
            <a:spLocks noChangeArrowheads="1"/>
          </p:cNvSpPr>
          <p:nvPr/>
        </p:nvSpPr>
        <p:spPr bwMode="auto">
          <a:xfrm>
            <a:off x="914400" y="3733800"/>
            <a:ext cx="1531938" cy="457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rgbClr val="FF0000"/>
                </a:solidFill>
              </a:rPr>
              <a:t>While Loop</a:t>
            </a:r>
          </a:p>
        </p:txBody>
      </p:sp>
      <p:sp>
        <p:nvSpPr>
          <p:cNvPr id="374790" name="Text Box 10"/>
          <p:cNvSpPr txBox="1">
            <a:spLocks noChangeArrowheads="1"/>
          </p:cNvSpPr>
          <p:nvPr/>
        </p:nvSpPr>
        <p:spPr bwMode="auto">
          <a:xfrm>
            <a:off x="4572000" y="6248400"/>
            <a:ext cx="1963738" cy="457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rgbClr val="FF0000"/>
                </a:solidFill>
              </a:rPr>
              <a:t>Case Structure</a:t>
            </a:r>
          </a:p>
        </p:txBody>
      </p:sp>
      <p:sp>
        <p:nvSpPr>
          <p:cNvPr id="374791" name="Text Box 11"/>
          <p:cNvSpPr txBox="1">
            <a:spLocks noChangeArrowheads="1"/>
          </p:cNvSpPr>
          <p:nvPr/>
        </p:nvSpPr>
        <p:spPr bwMode="auto">
          <a:xfrm>
            <a:off x="685800" y="6280150"/>
            <a:ext cx="1809750" cy="457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>
                <a:solidFill>
                  <a:srgbClr val="FF0000"/>
                </a:solidFill>
              </a:rPr>
              <a:t>Shift Register</a:t>
            </a:r>
          </a:p>
        </p:txBody>
      </p:sp>
      <p:sp>
        <p:nvSpPr>
          <p:cNvPr id="374792" name="Line 12"/>
          <p:cNvSpPr>
            <a:spLocks noChangeShapeType="1"/>
          </p:cNvSpPr>
          <p:nvPr/>
        </p:nvSpPr>
        <p:spPr bwMode="auto">
          <a:xfrm flipV="1">
            <a:off x="4724400" y="6019800"/>
            <a:ext cx="152400" cy="30480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74793" name="Line 13"/>
          <p:cNvSpPr>
            <a:spLocks noChangeShapeType="1"/>
          </p:cNvSpPr>
          <p:nvPr/>
        </p:nvSpPr>
        <p:spPr bwMode="auto">
          <a:xfrm flipV="1">
            <a:off x="2438400" y="3765550"/>
            <a:ext cx="1157288" cy="1968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374794" name="Line 14"/>
          <p:cNvSpPr>
            <a:spLocks noChangeShapeType="1"/>
          </p:cNvSpPr>
          <p:nvPr/>
        </p:nvSpPr>
        <p:spPr bwMode="auto">
          <a:xfrm flipV="1">
            <a:off x="1828800" y="5060950"/>
            <a:ext cx="1766888" cy="126365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Конечные автоматы </a:t>
            </a:r>
            <a:r>
              <a:rPr lang="en-US" dirty="0"/>
              <a:t>– </a:t>
            </a:r>
            <a:r>
              <a:rPr lang="ru-RU" dirty="0"/>
              <a:t>Переход по умолчанию</a:t>
            </a:r>
            <a:r>
              <a:rPr lang="en-US" dirty="0"/>
              <a:t> </a:t>
            </a:r>
          </a:p>
        </p:txBody>
      </p:sp>
      <p:pic>
        <p:nvPicPr>
          <p:cNvPr id="375811" name="Picture 6" descr="defaultStates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7800" y="1981200"/>
            <a:ext cx="6462713" cy="332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C. </a:t>
            </a:r>
            <a:r>
              <a:rPr lang="ru-RU" dirty="0"/>
              <a:t>Конечные автоматы </a:t>
            </a:r>
            <a:r>
              <a:rPr lang="en-US" dirty="0"/>
              <a:t>– </a:t>
            </a:r>
            <a:br>
              <a:rPr lang="en-US" dirty="0"/>
            </a:br>
            <a:r>
              <a:rPr lang="ru-RU" dirty="0"/>
              <a:t>Переход между двумя состояниями</a:t>
            </a:r>
            <a:endParaRPr lang="en-US" dirty="0"/>
          </a:p>
        </p:txBody>
      </p:sp>
      <p:pic>
        <p:nvPicPr>
          <p:cNvPr id="376835" name="Picture 2" descr="selectStateMachin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1981200"/>
            <a:ext cx="6513513" cy="3522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C. </a:t>
            </a:r>
            <a:r>
              <a:rPr lang="ru-RU" dirty="0"/>
              <a:t>Конечные автоматы </a:t>
            </a:r>
            <a:r>
              <a:rPr lang="en-US" dirty="0"/>
              <a:t>– </a:t>
            </a:r>
            <a:r>
              <a:rPr lang="ru-RU" dirty="0"/>
              <a:t>Переходы и структура </a:t>
            </a:r>
            <a:br>
              <a:rPr lang="en-US" dirty="0"/>
            </a:br>
            <a:r>
              <a:rPr lang="en-US" dirty="0"/>
              <a:t>Case</a:t>
            </a:r>
          </a:p>
        </p:txBody>
      </p:sp>
      <p:pic>
        <p:nvPicPr>
          <p:cNvPr id="377859" name="Picture 3" descr="Case Structure Transition Cod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1905000"/>
            <a:ext cx="6400800" cy="327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C. </a:t>
            </a:r>
            <a:r>
              <a:rPr lang="ru-RU" dirty="0"/>
              <a:t>Конечные автоматы </a:t>
            </a:r>
            <a:r>
              <a:rPr lang="en-US" dirty="0"/>
              <a:t>– </a:t>
            </a:r>
            <a:r>
              <a:rPr lang="ru-RU" dirty="0"/>
              <a:t>Переход с использованием массива переходов</a:t>
            </a:r>
            <a:endParaRPr lang="en-US" dirty="0"/>
          </a:p>
        </p:txBody>
      </p:sp>
      <p:pic>
        <p:nvPicPr>
          <p:cNvPr id="378883" name="Picture 4" descr="Transition Array Transition Cod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752600"/>
            <a:ext cx="8043863" cy="36274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Курсовой проект</a:t>
            </a:r>
            <a:endParaRPr lang="en-US" dirty="0"/>
          </a:p>
        </p:txBody>
      </p:sp>
      <p:sp>
        <p:nvSpPr>
          <p:cNvPr id="379907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Демонстрирует реализацию конечного автомата</a:t>
            </a:r>
            <a:r>
              <a:rPr lang="en-US" dirty="0"/>
              <a:t>. </a:t>
            </a:r>
          </a:p>
          <a:p>
            <a:pPr marL="0" indent="0" eaLnBrk="1" hangingPunct="1">
              <a:buFontTx/>
              <a:buNone/>
            </a:pPr>
            <a:r>
              <a:rPr lang="en-US" dirty="0"/>
              <a:t> </a:t>
            </a:r>
          </a:p>
          <a:p>
            <a:pPr marL="0" indent="0" eaLnBrk="1" hangingPunct="1">
              <a:buFontTx/>
              <a:buNone/>
            </a:pPr>
            <a:r>
              <a:rPr lang="en-US" dirty="0"/>
              <a:t>&lt;Exercises&gt;\LabVIEW Core 1\Demonstrations\Course Project</a:t>
            </a:r>
          </a:p>
        </p:txBody>
      </p:sp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8-1</a:t>
            </a:r>
            <a:br>
              <a:rPr lang="en-US" dirty="0"/>
            </a:br>
            <a:r>
              <a:rPr lang="en-US" dirty="0"/>
              <a:t>State Machine VI</a:t>
            </a:r>
          </a:p>
        </p:txBody>
      </p:sp>
      <p:sp>
        <p:nvSpPr>
          <p:cNvPr id="380931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Создайте простой конечный автомат, используя элемент управления </a:t>
            </a:r>
            <a:r>
              <a:rPr lang="en-US" dirty="0"/>
              <a:t>type-defined enumerated </a:t>
            </a:r>
            <a:r>
              <a:rPr lang="ru-RU" dirty="0"/>
              <a:t>и практического опыта, полученного при изучении всего курса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Оборудование для сбора данных (</a:t>
            </a:r>
            <a:r>
              <a:rPr lang="en-US" dirty="0"/>
              <a:t>DAQ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66563" name="Rectangle 16"/>
          <p:cNvSpPr>
            <a:spLocks noGrp="1" noChangeArrowheads="1"/>
          </p:cNvSpPr>
          <p:nvPr>
            <p:ph idx="1"/>
          </p:nvPr>
        </p:nvSpPr>
        <p:spPr>
          <a:xfrm>
            <a:off x="304800" y="1600200"/>
            <a:ext cx="7772400" cy="4343400"/>
          </a:xfrm>
        </p:spPr>
        <p:txBody>
          <a:bodyPr/>
          <a:lstStyle/>
          <a:p>
            <a:pPr marL="514350" lvl="1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Сигнал</a:t>
            </a:r>
            <a:endParaRPr lang="en-US" dirty="0"/>
          </a:p>
          <a:p>
            <a:pPr marL="514350" lvl="1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Коннекторный блок</a:t>
            </a:r>
            <a:endParaRPr lang="en-US" dirty="0"/>
          </a:p>
          <a:p>
            <a:pPr marL="514350" lvl="1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Кабель </a:t>
            </a:r>
            <a:endParaRPr lang="en-US" dirty="0"/>
          </a:p>
          <a:p>
            <a:pPr marL="514350" lvl="1" indent="-514350" eaLnBrk="1" hangingPunct="1">
              <a:buFont typeface="Arial Narrow" pitchFamily="34" charset="0"/>
              <a:buAutoNum type="arabicPeriod"/>
            </a:pPr>
            <a:r>
              <a:rPr lang="en-US" dirty="0"/>
              <a:t>DAQ </a:t>
            </a:r>
            <a:r>
              <a:rPr lang="ru-RU" dirty="0"/>
              <a:t>устройство</a:t>
            </a:r>
            <a:endParaRPr lang="en-US" dirty="0"/>
          </a:p>
          <a:p>
            <a:pPr marL="514350" lvl="1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Компьютер</a:t>
            </a:r>
            <a:endParaRPr lang="en-US" dirty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77C4FB7-F22E-4521-A2CD-27A9EB9503D9}" type="slidenum">
              <a:rPr lang="en-US"/>
              <a:pPr algn="ctr" eaLnBrk="0" hangingPunct="0"/>
              <a:t>3</a:t>
            </a:fld>
            <a:endParaRPr lang="en-US"/>
          </a:p>
        </p:txBody>
      </p:sp>
      <p:pic>
        <p:nvPicPr>
          <p:cNvPr id="66565" name="Picture 14" descr="daq to pc Slide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27200" y="1353656"/>
            <a:ext cx="5112000" cy="4589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Front Panel – </a:t>
            </a:r>
            <a:r>
              <a:rPr lang="ru-RU" dirty="0"/>
              <a:t>Диалоговое окно свойств</a:t>
            </a:r>
            <a:endParaRPr lang="en-US" dirty="0"/>
          </a:p>
        </p:txBody>
      </p:sp>
      <p:sp>
        <p:nvSpPr>
          <p:cNvPr id="106499" name="Rectangle 8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514475"/>
            <a:ext cx="3581400" cy="4286250"/>
          </a:xfrm>
        </p:spPr>
        <p:txBody>
          <a:bodyPr/>
          <a:lstStyle/>
          <a:p>
            <a:pPr lvl="1" eaLnBrk="1" hangingPunct="1"/>
            <a:r>
              <a:rPr lang="ru-RU" sz="2400" dirty="0"/>
              <a:t>Щелкните правой кнопкой мыши по объекту лицевой панели и выберите </a:t>
            </a:r>
            <a:r>
              <a:rPr lang="en-US" sz="2400" dirty="0"/>
              <a:t>Properties </a:t>
            </a:r>
            <a:r>
              <a:rPr lang="ru-RU" sz="2400" dirty="0"/>
              <a:t>(свойства)</a:t>
            </a:r>
            <a:endParaRPr lang="en-US" sz="2400" dirty="0"/>
          </a:p>
          <a:p>
            <a:pPr lvl="1" eaLnBrk="1" hangingPunct="1"/>
            <a:r>
              <a:rPr lang="ru-RU" sz="2400" dirty="0"/>
              <a:t>Возможные варианты в диалоговом окне свойств аналогичны вариантам, доступным из контекстного меню этого же объекта</a:t>
            </a:r>
            <a:endParaRPr lang="en-US" sz="2400" dirty="0"/>
          </a:p>
        </p:txBody>
      </p:sp>
      <p:sp>
        <p:nvSpPr>
          <p:cNvPr id="106500" name="Rectangle 9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ru-RU" sz="2400"/>
          </a:p>
        </p:txBody>
      </p:sp>
      <p:sp>
        <p:nvSpPr>
          <p:cNvPr id="106501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60616A88-72C6-4942-A55D-66F397EF6A3F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106502" name="Picture 5" descr="MeterProperty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500" y="1298575"/>
            <a:ext cx="4914900" cy="483552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8-1</a:t>
            </a:r>
            <a:br>
              <a:rPr lang="en-US" dirty="0"/>
            </a:br>
            <a:r>
              <a:rPr lang="en-US" dirty="0"/>
              <a:t>State Machine VI</a:t>
            </a:r>
          </a:p>
        </p:txBody>
      </p:sp>
      <p:sp>
        <p:nvSpPr>
          <p:cNvPr id="381955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Если вы хотите добавить </a:t>
            </a:r>
            <a:r>
              <a:rPr lang="en-US" dirty="0"/>
              <a:t>Process 3 </a:t>
            </a:r>
            <a:r>
              <a:rPr lang="ru-RU" dirty="0"/>
              <a:t>в программу</a:t>
            </a:r>
            <a:r>
              <a:rPr lang="en-US" dirty="0"/>
              <a:t>, </a:t>
            </a:r>
            <a:r>
              <a:rPr lang="ru-RU" dirty="0"/>
              <a:t>как нужно модифицировать </a:t>
            </a:r>
            <a:r>
              <a:rPr lang="en-US" dirty="0"/>
              <a:t>VI?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13320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7848600" cy="4286250"/>
          </a:xfrm>
        </p:spPr>
        <p:txBody>
          <a:bodyPr rtlCol="0">
            <a:normAutofit/>
          </a:bodyPr>
          <a:lstStyle/>
          <a:p>
            <a:pPr lvl="2" indent="-457200" eaLnBrk="1" fontAlgn="auto" hangingPunct="1">
              <a:spcAft>
                <a:spcPts val="0"/>
              </a:spcAft>
              <a:buFontTx/>
              <a:buAutoNum type="arabicPeriod"/>
              <a:defRPr/>
            </a:pPr>
            <a:r>
              <a:rPr lang="ru-RU" sz="2400" dirty="0"/>
              <a:t>При использовании структуры </a:t>
            </a:r>
            <a:r>
              <a:rPr lang="en-US" sz="2400" dirty="0"/>
              <a:t>Sequence </a:t>
            </a:r>
            <a:r>
              <a:rPr lang="ru-RU" sz="2400" dirty="0"/>
              <a:t>вы можете остановить выполнение на любой стадии последовательности</a:t>
            </a:r>
            <a:r>
              <a:rPr lang="en-US" sz="2400" dirty="0"/>
              <a:t>.</a:t>
            </a:r>
          </a:p>
          <a:p>
            <a:pPr marL="892175" lvl="2" indent="-381000" eaLnBrk="1" fontAlgn="auto" hangingPunct="1">
              <a:spcAft>
                <a:spcPts val="0"/>
              </a:spcAft>
              <a:buFontTx/>
              <a:buAutoNum type="alphaLcParenR"/>
              <a:defRPr/>
            </a:pPr>
            <a:r>
              <a:rPr lang="en-US" sz="2400" dirty="0"/>
              <a:t>True</a:t>
            </a:r>
            <a:r>
              <a:rPr lang="ru-RU" sz="2400" dirty="0"/>
              <a:t> (Да)</a:t>
            </a:r>
            <a:endParaRPr lang="en-US" sz="2400" dirty="0"/>
          </a:p>
          <a:p>
            <a:pPr marL="892175" lvl="2" indent="-381000" eaLnBrk="1" fontAlgn="auto" hangingPunct="1">
              <a:spcAft>
                <a:spcPts val="0"/>
              </a:spcAft>
              <a:buFontTx/>
              <a:buAutoNum type="alphaLcParenR"/>
              <a:defRPr/>
            </a:pPr>
            <a:r>
              <a:rPr lang="en-US" sz="2400" dirty="0"/>
              <a:t>False</a:t>
            </a:r>
            <a:r>
              <a:rPr lang="ru-RU" sz="2400" dirty="0"/>
              <a:t> (Нет)</a:t>
            </a:r>
            <a:endParaRPr lang="en-US" sz="2400" dirty="0"/>
          </a:p>
        </p:txBody>
      </p:sp>
      <p:sp>
        <p:nvSpPr>
          <p:cNvPr id="38298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46F76EF-AF82-4375-9F7A-FBECA1DC73F9}" type="slidenum">
              <a:rPr lang="en-US" b="1">
                <a:solidFill>
                  <a:srgbClr val="FFFFFF"/>
                </a:solidFill>
              </a:rPr>
              <a:pPr algn="ctr" eaLnBrk="0" hangingPunct="0"/>
              <a:t>301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13320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7848600" cy="4286250"/>
          </a:xfrm>
        </p:spPr>
        <p:txBody>
          <a:bodyPr rtlCol="0">
            <a:normAutofit/>
          </a:bodyPr>
          <a:lstStyle/>
          <a:p>
            <a:pPr lvl="2" indent="-457200" eaLnBrk="1" fontAlgn="auto" hangingPunct="1">
              <a:spcAft>
                <a:spcPts val="0"/>
              </a:spcAft>
              <a:buFontTx/>
              <a:buAutoNum type="arabicPeriod"/>
              <a:defRPr/>
            </a:pPr>
            <a:r>
              <a:rPr lang="ru-RU" sz="2400" dirty="0"/>
              <a:t>При использовании структуры </a:t>
            </a:r>
            <a:r>
              <a:rPr lang="en-US" sz="2400" dirty="0"/>
              <a:t>Sequence </a:t>
            </a:r>
            <a:r>
              <a:rPr lang="ru-RU" sz="2400" dirty="0"/>
              <a:t>вы можете остановить выполнение на любой стадии последовательности</a:t>
            </a:r>
            <a:r>
              <a:rPr lang="en-US" sz="2400" dirty="0"/>
              <a:t>.</a:t>
            </a:r>
          </a:p>
          <a:p>
            <a:pPr marL="892175" lvl="2" indent="-381000" eaLnBrk="1" fontAlgn="auto" hangingPunct="1">
              <a:spcAft>
                <a:spcPts val="0"/>
              </a:spcAft>
              <a:buFontTx/>
              <a:buAutoNum type="alphaLcParenR"/>
              <a:defRPr/>
            </a:pPr>
            <a:r>
              <a:rPr lang="en-US" sz="2400" dirty="0"/>
              <a:t>True</a:t>
            </a:r>
            <a:r>
              <a:rPr lang="ru-RU" sz="2400" dirty="0"/>
              <a:t> (Да)</a:t>
            </a:r>
            <a:endParaRPr lang="en-US" sz="2400" dirty="0"/>
          </a:p>
          <a:p>
            <a:pPr marL="892175" lvl="2" indent="-381000" eaLnBrk="1" fontAlgn="auto" hangingPunct="1">
              <a:spcAft>
                <a:spcPts val="0"/>
              </a:spcAft>
              <a:buFontTx/>
              <a:buAutoNum type="alphaLcParenR"/>
              <a:defRPr/>
            </a:pPr>
            <a:r>
              <a:rPr lang="en-US" sz="2400" b="1" dirty="0"/>
              <a:t>False</a:t>
            </a:r>
            <a:r>
              <a:rPr lang="ru-RU" sz="2400" b="1" dirty="0"/>
              <a:t> (Нет) </a:t>
            </a:r>
            <a:br>
              <a:rPr lang="en-US" sz="2400" b="1" dirty="0"/>
            </a:br>
            <a:br>
              <a:rPr lang="en-US" sz="2400" b="1" dirty="0"/>
            </a:br>
            <a:r>
              <a:rPr lang="ru-RU" sz="2400" b="1" dirty="0"/>
              <a:t>Вы не можете остановить выполнение на любой стадии последовательности</a:t>
            </a:r>
            <a:r>
              <a:rPr lang="en-US" sz="2400" b="1" dirty="0"/>
              <a:t>.</a:t>
            </a:r>
          </a:p>
          <a:p>
            <a:pPr marL="892175" lvl="2" indent="-381000" eaLnBrk="1" fontAlgn="auto" hangingPunct="1">
              <a:spcAft>
                <a:spcPts val="0"/>
              </a:spcAft>
              <a:buFontTx/>
              <a:buAutoNum type="alphaLcParenR"/>
              <a:defRPr/>
            </a:pPr>
            <a:endParaRPr lang="en-US" sz="2400" b="1" dirty="0"/>
          </a:p>
        </p:txBody>
      </p:sp>
      <p:sp>
        <p:nvSpPr>
          <p:cNvPr id="384004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7C5F5C4-1C82-4203-BAB5-666A45D92B4D}" type="slidenum">
              <a:rPr lang="en-US" b="1">
                <a:solidFill>
                  <a:srgbClr val="FFFFFF"/>
                </a:solidFill>
              </a:rPr>
              <a:pPr algn="ctr" eaLnBrk="0" hangingPunct="0"/>
              <a:t>302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85027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7848600" cy="4286250"/>
          </a:xfrm>
        </p:spPr>
        <p:txBody>
          <a:bodyPr/>
          <a:lstStyle/>
          <a:p>
            <a:pPr marL="457200" indent="-457200" eaLnBrk="1" hangingPunct="1">
              <a:buFont typeface="Arial" charset="0"/>
              <a:buAutoNum type="arabicPeriod" startAt="2"/>
            </a:pPr>
            <a:r>
              <a:rPr lang="ru-RU" sz="2400" dirty="0"/>
              <a:t>Какие из следующих преимуществ дает применение конечного автомата взамен последовательной структуры</a:t>
            </a:r>
            <a:r>
              <a:rPr lang="en-US" sz="2400" dirty="0"/>
              <a:t>?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ru-RU" sz="2400" dirty="0"/>
              <a:t>Вы можете изменять порядок выполнения в последовательности</a:t>
            </a:r>
            <a:endParaRPr lang="en-US" sz="2400" dirty="0"/>
          </a:p>
          <a:p>
            <a:pPr marL="892175" lvl="2" indent="-381000" eaLnBrk="1" hangingPunct="1">
              <a:buFontTx/>
              <a:buAutoNum type="alphaLcParenR"/>
            </a:pPr>
            <a:r>
              <a:rPr lang="ru-RU" sz="2400" dirty="0"/>
              <a:t>Вы можете повторять отдельные элементы последовательности</a:t>
            </a:r>
            <a:endParaRPr lang="en-US" sz="2400" dirty="0"/>
          </a:p>
          <a:p>
            <a:pPr marL="892175" lvl="2" indent="-381000" eaLnBrk="1" hangingPunct="1">
              <a:buFontTx/>
              <a:buAutoNum type="alphaLcParenR"/>
            </a:pPr>
            <a:r>
              <a:rPr lang="ru-RU" sz="2400" dirty="0"/>
              <a:t>Вы можете задать условия, которые определяют, когда должен выполняться элемент последовательности</a:t>
            </a:r>
            <a:endParaRPr lang="en-US" sz="2400" dirty="0"/>
          </a:p>
          <a:p>
            <a:pPr marL="892175" lvl="2" indent="-381000" eaLnBrk="1" hangingPunct="1">
              <a:buFontTx/>
              <a:buAutoNum type="alphaLcParenR"/>
            </a:pPr>
            <a:r>
              <a:rPr lang="ru-RU" sz="2400" dirty="0"/>
              <a:t>Вы можете остановить выполнение программы в любом месте последовательности</a:t>
            </a:r>
            <a:endParaRPr lang="en-US" sz="2400" dirty="0"/>
          </a:p>
        </p:txBody>
      </p:sp>
      <p:sp>
        <p:nvSpPr>
          <p:cNvPr id="38502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46F5D4C-41F9-42D2-9C79-BCF0D156FE68}" type="slidenum">
              <a:rPr lang="en-US" b="1">
                <a:solidFill>
                  <a:srgbClr val="FFFFFF"/>
                </a:solidFill>
              </a:rPr>
              <a:pPr algn="ctr" eaLnBrk="0" hangingPunct="0"/>
              <a:t>303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05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386051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7848600" cy="4286250"/>
          </a:xfrm>
        </p:spPr>
        <p:txBody>
          <a:bodyPr/>
          <a:lstStyle/>
          <a:p>
            <a:pPr marL="457200" indent="-457200" eaLnBrk="1" hangingPunct="1">
              <a:buFont typeface="Arial" charset="0"/>
              <a:buAutoNum type="arabicPeriod" startAt="2"/>
            </a:pPr>
            <a:r>
              <a:rPr lang="ru-RU" sz="2400" dirty="0"/>
              <a:t>Какие из следующих преимуществ дает применение конечного автомата взамен последовательной структуры</a:t>
            </a:r>
            <a:r>
              <a:rPr lang="en-US" sz="2400" dirty="0"/>
              <a:t>?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ru-RU" sz="2400" b="1" dirty="0"/>
              <a:t>Вы можете изменять порядок выполнения в последовательности</a:t>
            </a:r>
            <a:endParaRPr lang="en-US" sz="2400" b="1" dirty="0"/>
          </a:p>
          <a:p>
            <a:pPr marL="892175" lvl="2" indent="-381000" eaLnBrk="1" hangingPunct="1">
              <a:buFontTx/>
              <a:buAutoNum type="alphaLcParenR"/>
            </a:pPr>
            <a:r>
              <a:rPr lang="ru-RU" sz="2400" b="1" dirty="0"/>
              <a:t>Вы можете повторять отдельные элементы последовательности</a:t>
            </a:r>
            <a:endParaRPr lang="en-US" sz="2400" b="1" dirty="0"/>
          </a:p>
          <a:p>
            <a:pPr marL="892175" lvl="2" indent="-381000" eaLnBrk="1" hangingPunct="1">
              <a:buFontTx/>
              <a:buAutoNum type="alphaLcParenR"/>
            </a:pPr>
            <a:r>
              <a:rPr lang="ru-RU" sz="2400" b="1" dirty="0"/>
              <a:t>Вы можете задать условия, которые определяют, когда должен выполняться элемент последовательности</a:t>
            </a:r>
            <a:endParaRPr lang="en-US" sz="2400" b="1" dirty="0"/>
          </a:p>
          <a:p>
            <a:pPr marL="892175" lvl="2" indent="-381000" eaLnBrk="1" hangingPunct="1">
              <a:buFontTx/>
              <a:buAutoNum type="alphaLcParenR"/>
            </a:pPr>
            <a:r>
              <a:rPr lang="ru-RU" sz="2400" b="1" dirty="0"/>
              <a:t>Вы можете остановить выполнение программы в любом месте последовательности</a:t>
            </a:r>
            <a:endParaRPr lang="en-US" sz="2400" b="1" dirty="0"/>
          </a:p>
        </p:txBody>
      </p:sp>
      <p:sp>
        <p:nvSpPr>
          <p:cNvPr id="38605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DD5E1E8-28BC-4AA3-9B30-2E87C20527C8}" type="slidenum">
              <a:rPr lang="en-US" b="1">
                <a:solidFill>
                  <a:srgbClr val="FFFFFF"/>
                </a:solidFill>
              </a:rPr>
              <a:pPr algn="ctr" eaLnBrk="0" hangingPunct="0"/>
              <a:t>304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4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Лекция </a:t>
            </a:r>
            <a:r>
              <a:rPr lang="en-US" dirty="0"/>
              <a:t>9</a:t>
            </a:r>
            <a:br>
              <a:rPr lang="en-US" dirty="0"/>
            </a:br>
            <a:r>
              <a:rPr lang="ru-RU" dirty="0"/>
              <a:t>Использование переменных</a:t>
            </a:r>
            <a:endParaRPr lang="en-US" dirty="0"/>
          </a:p>
        </p:txBody>
      </p:sp>
      <p:sp>
        <p:nvSpPr>
          <p:cNvPr id="38707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Parallelism</a:t>
            </a:r>
            <a:r>
              <a:rPr lang="ru-RU" dirty="0"/>
              <a:t> (Параллелизм)</a:t>
            </a:r>
            <a:endParaRPr lang="en-US" dirty="0"/>
          </a:p>
          <a:p>
            <a:pPr eaLnBrk="1" hangingPunct="1"/>
            <a:r>
              <a:rPr lang="en-US" dirty="0"/>
              <a:t>Variables</a:t>
            </a:r>
            <a:r>
              <a:rPr lang="ru-RU" dirty="0"/>
              <a:t> (Переменные)</a:t>
            </a:r>
            <a:endParaRPr lang="en-US" dirty="0"/>
          </a:p>
          <a:p>
            <a:pPr eaLnBrk="1" hangingPunct="1"/>
            <a:r>
              <a:rPr lang="en-US" dirty="0"/>
              <a:t>Functional Global Variables</a:t>
            </a:r>
            <a:r>
              <a:rPr lang="ru-RU" dirty="0"/>
              <a:t> (Функциональные глобальные переменные)</a:t>
            </a:r>
            <a:endParaRPr lang="en-US" dirty="0"/>
          </a:p>
          <a:p>
            <a:pPr eaLnBrk="1" hangingPunct="1"/>
            <a:r>
              <a:rPr lang="en-US" dirty="0"/>
              <a:t>Race Conditions</a:t>
            </a:r>
            <a:r>
              <a:rPr lang="ru-RU" dirty="0"/>
              <a:t> (Состязания)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743200"/>
            <a:ext cx="1752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ТЕМЫ</a:t>
            </a:r>
          </a:p>
        </p:txBody>
      </p:sp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A. Parallelism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Выполнение нескольких задач одновременно</a:t>
            </a:r>
            <a:endParaRPr lang="en-US" dirty="0"/>
          </a:p>
        </p:txBody>
      </p:sp>
      <p:sp>
        <p:nvSpPr>
          <p:cNvPr id="3881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C85DAFB-6F06-4BF6-B2D2-E1A53BC6BE52}" type="slidenum">
              <a:rPr lang="en-US" b="1">
                <a:solidFill>
                  <a:srgbClr val="FFFFFF"/>
                </a:solidFill>
              </a:rPr>
              <a:pPr algn="ctr" eaLnBrk="0" hangingPunct="0"/>
              <a:t>306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88101" name="Picture 4" descr="localvariableex f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048000"/>
            <a:ext cx="7620000" cy="256222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944562"/>
          </a:xfrm>
        </p:spPr>
        <p:txBody>
          <a:bodyPr/>
          <a:lstStyle/>
          <a:p>
            <a:pPr eaLnBrk="1" hangingPunct="1"/>
            <a:r>
              <a:rPr lang="en-US" dirty="0"/>
              <a:t>A. Parallelism</a:t>
            </a:r>
          </a:p>
        </p:txBody>
      </p:sp>
      <p:sp>
        <p:nvSpPr>
          <p:cNvPr id="38912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/>
          <a:p>
            <a:pPr marL="0" indent="0" eaLnBrk="1" hangingPunct="1"/>
            <a:r>
              <a:rPr lang="ru-RU" dirty="0"/>
              <a:t>Передача данных между параллельными циклами является проблемой</a:t>
            </a:r>
            <a:endParaRPr lang="en-US" dirty="0"/>
          </a:p>
          <a:p>
            <a:pPr marL="0" indent="0" eaLnBrk="1" hangingPunct="1"/>
            <a:r>
              <a:rPr lang="ru-RU" dirty="0"/>
              <a:t>Как выполняется останов циклов в этом примере</a:t>
            </a:r>
            <a:r>
              <a:rPr lang="en-US" dirty="0"/>
              <a:t>?</a:t>
            </a:r>
          </a:p>
        </p:txBody>
      </p:sp>
      <p:sp>
        <p:nvSpPr>
          <p:cNvPr id="3891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8F70D27-63EF-4B21-87BE-E0AE8E466A86}" type="slidenum">
              <a:rPr lang="en-US" b="1">
                <a:solidFill>
                  <a:srgbClr val="FFFFFF"/>
                </a:solidFill>
              </a:rPr>
              <a:pPr algn="ctr" eaLnBrk="0" hangingPunct="0"/>
              <a:t>307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89125" name="Picture 6" descr="localvariableex bd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3000" y="2895600"/>
            <a:ext cx="690562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A. Parallelism</a:t>
            </a:r>
          </a:p>
        </p:txBody>
      </p:sp>
      <p:sp>
        <p:nvSpPr>
          <p:cNvPr id="39014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Как выполняется останов циклов в этом примере</a:t>
            </a:r>
            <a:r>
              <a:rPr lang="en-US" dirty="0"/>
              <a:t>? </a:t>
            </a:r>
          </a:p>
        </p:txBody>
      </p:sp>
      <p:sp>
        <p:nvSpPr>
          <p:cNvPr id="3901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FDCE3D4-CA57-4D73-8B88-E1E9927FE1EB}" type="slidenum">
              <a:rPr lang="en-US" b="1">
                <a:solidFill>
                  <a:srgbClr val="FFFFFF"/>
                </a:solidFill>
              </a:rPr>
              <a:pPr algn="ctr" eaLnBrk="0" hangingPunct="0"/>
              <a:t>308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90149" name="Picture 6" descr="localvariableex bd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2532063"/>
            <a:ext cx="7010400" cy="2833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17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A. Parallelism</a:t>
            </a:r>
          </a:p>
        </p:txBody>
      </p:sp>
      <p:sp>
        <p:nvSpPr>
          <p:cNvPr id="3911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Состояние кнопки </a:t>
            </a:r>
            <a:r>
              <a:rPr lang="en-US" dirty="0"/>
              <a:t>Stop </a:t>
            </a:r>
            <a:r>
              <a:rPr lang="ru-RU" dirty="0"/>
              <a:t>читается из файла</a:t>
            </a:r>
            <a:endParaRPr lang="en-US" dirty="0"/>
          </a:p>
          <a:p>
            <a:pPr lvl="1" eaLnBrk="1" hangingPunct="1"/>
            <a:r>
              <a:rPr lang="ru-RU" dirty="0"/>
              <a:t>Каждый цикл независимо обращается к файлу</a:t>
            </a:r>
            <a:endParaRPr lang="en-US" dirty="0"/>
          </a:p>
          <a:p>
            <a:pPr lvl="1" eaLnBrk="1" hangingPunct="1"/>
            <a:r>
              <a:rPr lang="ru-RU" dirty="0"/>
              <a:t>Однако для чтения из файла и записи в файл требуется много времени</a:t>
            </a:r>
            <a:endParaRPr lang="en-US" dirty="0"/>
          </a:p>
        </p:txBody>
      </p:sp>
      <p:sp>
        <p:nvSpPr>
          <p:cNvPr id="3911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C520460-5065-4674-A135-178C73CFC864}" type="slidenum">
              <a:rPr lang="en-US" b="1">
                <a:solidFill>
                  <a:srgbClr val="FFFFFF"/>
                </a:solidFill>
              </a:rPr>
              <a:pPr algn="ctr" eaLnBrk="0" hangingPunct="0"/>
              <a:t>309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91173" name="Picture 5" descr="loc_missing_art_imagefile"/>
          <p:cNvPicPr>
            <a:picLocks noChangeAspect="1" noChangeArrowheads="1"/>
          </p:cNvPicPr>
          <p:nvPr/>
        </p:nvPicPr>
        <p:blipFill>
          <a:blip r:embed="rId3"/>
          <a:srcRect l="5258" t="18512" r="11192" b="36499"/>
          <a:stretch>
            <a:fillRect/>
          </a:stretch>
        </p:blipFill>
        <p:spPr bwMode="auto">
          <a:xfrm>
            <a:off x="304800" y="3789363"/>
            <a:ext cx="8542337" cy="2382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Front Panel – </a:t>
            </a:r>
            <a:r>
              <a:rPr lang="ru-RU" dirty="0"/>
              <a:t>Конфигурирование нескольких объектов</a:t>
            </a:r>
            <a:endParaRPr lang="en-US" dirty="0"/>
          </a:p>
        </p:txBody>
      </p:sp>
      <p:sp>
        <p:nvSpPr>
          <p:cNvPr id="107523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Выберите несколько объектов для одновременного конфигурирования их общих свойств</a:t>
            </a:r>
            <a:endParaRPr lang="en-US" dirty="0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7CB652B-D050-4E3A-91AC-715F49AF56EB}" type="slidenum">
              <a:rPr lang="en-US" b="1">
                <a:solidFill>
                  <a:srgbClr val="FFFFFF"/>
                </a:solidFill>
              </a:rPr>
              <a:pPr algn="ctr" eaLnBrk="0" hangingPunct="0"/>
              <a:t>31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07525" name="Picture 3" descr="loc_fp_meterslid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975" y="3124200"/>
            <a:ext cx="385762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4" descr="loc_env_property_dialog_for_multiple_objects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29200" y="2514326"/>
            <a:ext cx="3733800" cy="36515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dirty="0"/>
              <a:t>B. Variables</a:t>
            </a:r>
            <a:r>
              <a:rPr lang="ru-RU" dirty="0"/>
              <a:t> (Переменные)</a:t>
            </a:r>
            <a:endParaRPr lang="en-US" dirty="0"/>
          </a:p>
        </p:txBody>
      </p:sp>
      <p:sp>
        <p:nvSpPr>
          <p:cNvPr id="39219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Данные между параллельными циклами нельзя передавать по проводникам</a:t>
            </a:r>
            <a:endParaRPr lang="en-US" dirty="0"/>
          </a:p>
          <a:p>
            <a:pPr lvl="1" eaLnBrk="1" hangingPunct="1">
              <a:spcBef>
                <a:spcPts val="1200"/>
              </a:spcBef>
            </a:pPr>
            <a:r>
              <a:rPr lang="ru-RU" dirty="0"/>
              <a:t>Переменные позволяют обойти проблему нормального потока данных путем передачи данных из одного места в другое без проводников</a:t>
            </a:r>
            <a:endParaRPr lang="en-US" dirty="0"/>
          </a:p>
        </p:txBody>
      </p:sp>
      <p:sp>
        <p:nvSpPr>
          <p:cNvPr id="3921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A78A2AE-FED7-43AE-B70A-484037609174}" type="slidenum">
              <a:rPr lang="en-US" b="1">
                <a:solidFill>
                  <a:srgbClr val="FFFFFF"/>
                </a:solidFill>
              </a:rPr>
              <a:pPr algn="ctr" eaLnBrk="0" hangingPunct="0"/>
              <a:t>310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92197" name="Picture 7" descr="exchangedata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3811587"/>
            <a:ext cx="4424363" cy="228441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18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noFill/>
        </p:spPr>
        <p:txBody>
          <a:bodyPr/>
          <a:lstStyle/>
          <a:p>
            <a:pPr eaLnBrk="1" hangingPunct="1"/>
            <a:r>
              <a:rPr lang="en-US" dirty="0"/>
              <a:t>B. Variables</a:t>
            </a:r>
            <a:r>
              <a:rPr lang="ru-RU" dirty="0"/>
              <a:t> (Переменные)</a:t>
            </a:r>
            <a:endParaRPr lang="en-US" dirty="0"/>
          </a:p>
        </p:txBody>
      </p:sp>
      <p:sp>
        <p:nvSpPr>
          <p:cNvPr id="393219" name="Rectangle 6"/>
          <p:cNvSpPr>
            <a:spLocks noGrp="1" noChangeArrowheads="1"/>
          </p:cNvSpPr>
          <p:nvPr>
            <p:ph idx="1"/>
          </p:nvPr>
        </p:nvSpPr>
        <p:spPr>
          <a:xfrm>
            <a:off x="228600" y="2209800"/>
            <a:ext cx="8686800" cy="3352800"/>
          </a:xfrm>
        </p:spPr>
        <p:txBody>
          <a:bodyPr/>
          <a:lstStyle/>
          <a:p>
            <a:pPr lvl="1" eaLnBrk="1" hangingPunct="1">
              <a:buFont typeface="Arial" charset="0"/>
              <a:buNone/>
            </a:pPr>
            <a:r>
              <a:rPr lang="ru-RU" sz="2400" dirty="0"/>
              <a:t>Переменные могут быть следующих типов</a:t>
            </a:r>
            <a:r>
              <a:rPr lang="en-US" sz="2400" dirty="0"/>
              <a:t>: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2400" b="1" dirty="0"/>
              <a:t>Local</a:t>
            </a:r>
            <a:r>
              <a:rPr lang="en-US" sz="2400" dirty="0"/>
              <a:t> – </a:t>
            </a:r>
            <a:r>
              <a:rPr lang="ru-RU" sz="2400" dirty="0"/>
              <a:t>локальные, хранят данные в элементах управления и индикации лицевой панели</a:t>
            </a:r>
            <a:endParaRPr lang="en-US" sz="2400" dirty="0"/>
          </a:p>
          <a:p>
            <a:pPr lvl="2" eaLnBrk="1" hangingPunct="1">
              <a:buFont typeface="Arial" charset="0"/>
              <a:buChar char="•"/>
            </a:pPr>
            <a:r>
              <a:rPr lang="en-US" sz="2400" b="1" dirty="0"/>
              <a:t>Global</a:t>
            </a:r>
            <a:r>
              <a:rPr lang="en-US" sz="2400" dirty="0"/>
              <a:t> – </a:t>
            </a:r>
            <a:r>
              <a:rPr lang="ru-RU" sz="2400" dirty="0"/>
              <a:t>глобальные, хранят данные в специальных </a:t>
            </a:r>
            <a:r>
              <a:rPr lang="ru-RU" sz="2400" dirty="0" err="1"/>
              <a:t>репозитариях</a:t>
            </a:r>
            <a:r>
              <a:rPr lang="ru-RU" sz="2400" dirty="0"/>
              <a:t>, которые могут быть доступны из разных </a:t>
            </a:r>
            <a:r>
              <a:rPr lang="en-US" sz="2400" dirty="0"/>
              <a:t>VI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2400" b="1" dirty="0"/>
              <a:t>Functional</a:t>
            </a:r>
            <a:r>
              <a:rPr lang="en-US" sz="2400" dirty="0"/>
              <a:t> </a:t>
            </a:r>
            <a:r>
              <a:rPr lang="en-US" sz="2400" b="1" dirty="0"/>
              <a:t>Global</a:t>
            </a:r>
            <a:r>
              <a:rPr lang="en-US" sz="2400" dirty="0"/>
              <a:t> – </a:t>
            </a:r>
            <a:r>
              <a:rPr lang="ru-RU" sz="2400" dirty="0"/>
              <a:t>функциональные глобальные, хранят данные в сдвиговых регистрах цикла </a:t>
            </a:r>
            <a:r>
              <a:rPr lang="en-US" sz="2400" dirty="0"/>
              <a:t>While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sz="2400" b="1" dirty="0"/>
              <a:t>Shared</a:t>
            </a:r>
            <a:r>
              <a:rPr lang="en-US" sz="2400" dirty="0"/>
              <a:t> – </a:t>
            </a:r>
            <a:r>
              <a:rPr lang="ru-RU" sz="2400" dirty="0"/>
              <a:t>коллективно используемые (разделяемые), передают данные между различными распределенными целевыми устройствами, соединенными между собой сетью</a:t>
            </a:r>
            <a:endParaRPr lang="en-US" sz="2400" dirty="0"/>
          </a:p>
        </p:txBody>
      </p:sp>
      <p:sp>
        <p:nvSpPr>
          <p:cNvPr id="3932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2513071-8AB9-441E-BFE8-CD06ABA0F952}" type="slidenum">
              <a:rPr lang="en-US" b="1">
                <a:solidFill>
                  <a:srgbClr val="FFFFFF"/>
                </a:solidFill>
              </a:rPr>
              <a:pPr algn="ctr" eaLnBrk="0" hangingPunct="0"/>
              <a:t>311</a:t>
            </a:fld>
            <a:endParaRPr lang="en-US" b="1">
              <a:solidFill>
                <a:srgbClr val="FFFFFF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533400" y="1066800"/>
          <a:ext cx="7759336" cy="113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Variables – </a:t>
            </a:r>
            <a:r>
              <a:rPr lang="ru-RU" dirty="0"/>
              <a:t>Переменные, использование в одном </a:t>
            </a:r>
            <a:r>
              <a:rPr lang="en-US" dirty="0"/>
              <a:t>VI</a:t>
            </a:r>
          </a:p>
        </p:txBody>
      </p:sp>
      <p:sp>
        <p:nvSpPr>
          <p:cNvPr id="394243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Для обмена данными в одном </a:t>
            </a:r>
            <a:r>
              <a:rPr lang="en-US" dirty="0"/>
              <a:t>VI</a:t>
            </a:r>
            <a:r>
              <a:rPr lang="ru-RU" dirty="0"/>
              <a:t> используют </a:t>
            </a:r>
            <a:r>
              <a:rPr lang="en-US" dirty="0"/>
              <a:t>local variables </a:t>
            </a:r>
            <a:r>
              <a:rPr lang="ru-RU" dirty="0"/>
              <a:t>(локальные переменные)</a:t>
            </a:r>
            <a:endParaRPr lang="en-US" dirty="0"/>
          </a:p>
        </p:txBody>
      </p:sp>
      <p:sp>
        <p:nvSpPr>
          <p:cNvPr id="394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8E7D730-0132-4802-9964-1B160FA7EABF}" type="slidenum">
              <a:rPr lang="en-US" b="1">
                <a:solidFill>
                  <a:srgbClr val="FFFFFF"/>
                </a:solidFill>
              </a:rPr>
              <a:pPr algn="ctr" eaLnBrk="0" hangingPunct="0"/>
              <a:t>312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94245" name="Picture 6" descr="localvariableex bd3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590800"/>
            <a:ext cx="7848600" cy="300831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Создание </a:t>
            </a:r>
            <a:r>
              <a:rPr lang="en-US" dirty="0"/>
              <a:t>Local Variables</a:t>
            </a:r>
          </a:p>
        </p:txBody>
      </p:sp>
      <p:sp>
        <p:nvSpPr>
          <p:cNvPr id="395267" name="Rectangle 3"/>
          <p:cNvSpPr>
            <a:spLocks noGrp="1" noChangeArrowheads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marL="0" indent="0" eaLnBrk="1" hangingPunct="1"/>
            <a:r>
              <a:rPr lang="ru-RU" dirty="0"/>
              <a:t>Создание и использование локальных переменных</a:t>
            </a:r>
            <a:r>
              <a:rPr lang="en-US" dirty="0"/>
              <a:t>.</a:t>
            </a:r>
          </a:p>
        </p:txBody>
      </p:sp>
      <p:sp>
        <p:nvSpPr>
          <p:cNvPr id="3952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5320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25AB860-AD24-41E6-9F46-15662D74300B}" type="slidenum">
              <a:rPr lang="en-US" b="1">
                <a:solidFill>
                  <a:srgbClr val="FFFFFF"/>
                </a:solidFill>
              </a:rPr>
              <a:pPr algn="ctr" eaLnBrk="0" hangingPunct="0"/>
              <a:t>313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8863" y="6149130"/>
            <a:ext cx="332701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ДЕМОНСТРАЦИЯ</a:t>
            </a:r>
          </a:p>
        </p:txBody>
      </p:sp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  <a:noFill/>
        </p:spPr>
        <p:txBody>
          <a:bodyPr/>
          <a:lstStyle/>
          <a:p>
            <a:pPr eaLnBrk="1" hangingPunct="1"/>
            <a:r>
              <a:rPr lang="en-US" dirty="0"/>
              <a:t>B. Variables</a:t>
            </a:r>
            <a:r>
              <a:rPr lang="ru-RU" dirty="0"/>
              <a:t> - Переменные</a:t>
            </a:r>
            <a:endParaRPr lang="en-US" dirty="0"/>
          </a:p>
        </p:txBody>
      </p:sp>
      <p:sp>
        <p:nvSpPr>
          <p:cNvPr id="396291" name="Rectangle 6"/>
          <p:cNvSpPr>
            <a:spLocks noGrp="1" noChangeArrowheads="1"/>
          </p:cNvSpPr>
          <p:nvPr>
            <p:ph idx="1"/>
          </p:nvPr>
        </p:nvSpPr>
        <p:spPr>
          <a:xfrm>
            <a:off x="381000" y="12192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Булевские элементы управления с ассоциированными с ними локальными переменными должны быть настроены на определенные механические действия</a:t>
            </a:r>
            <a:endParaRPr lang="en-US" dirty="0"/>
          </a:p>
          <a:p>
            <a:pPr lvl="1" eaLnBrk="1" hangingPunct="1"/>
            <a:r>
              <a:rPr lang="ru-RU" dirty="0"/>
              <a:t>Действие булевского элемента </a:t>
            </a:r>
            <a:r>
              <a:rPr lang="en-US" dirty="0"/>
              <a:t>latch action </a:t>
            </a:r>
            <a:r>
              <a:rPr lang="ru-RU" dirty="0"/>
              <a:t>(защелкнуть) несовместимо с локальными переменными</a:t>
            </a:r>
            <a:endParaRPr lang="en-US" dirty="0"/>
          </a:p>
        </p:txBody>
      </p:sp>
      <p:sp>
        <p:nvSpPr>
          <p:cNvPr id="3962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9222175-4714-4C9C-81E1-FC2459F2745E}" type="slidenum">
              <a:rPr lang="en-US" b="1">
                <a:solidFill>
                  <a:srgbClr val="FFFFFF"/>
                </a:solidFill>
              </a:rPr>
              <a:pPr algn="ctr" eaLnBrk="0" hangingPunct="0"/>
              <a:t>314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396293" name="Picture 4" descr="loc_env_boolean_mechanical_action-switch_when_released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513454"/>
            <a:ext cx="3352800" cy="3192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8" name="Rectangle 1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9-1</a:t>
            </a:r>
            <a:br>
              <a:rPr lang="en-US" dirty="0"/>
            </a:br>
            <a:r>
              <a:rPr lang="en-US" dirty="0"/>
              <a:t>Local Variable VI </a:t>
            </a:r>
          </a:p>
        </p:txBody>
      </p:sp>
      <p:sp>
        <p:nvSpPr>
          <p:cNvPr id="397315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Используйте локальную переменную для записи и чтения в/из элемента управления</a:t>
            </a:r>
            <a:r>
              <a:rPr lang="en-US" dirty="0"/>
              <a:t>.</a:t>
            </a:r>
          </a:p>
        </p:txBody>
      </p:sp>
      <p:sp>
        <p:nvSpPr>
          <p:cNvPr id="3973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705600" y="480060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r>
              <a:rPr lang="ru-RU" b="1" dirty="0">
                <a:solidFill>
                  <a:srgbClr val="FFFFFF"/>
                </a:solidFill>
              </a:rPr>
              <a:t>в</a:t>
            </a:r>
            <a:fld id="{485EA0B2-A6A3-4A23-8D21-EE889D3185A5}" type="slidenum">
              <a:rPr lang="en-US" b="1" smtClean="0">
                <a:solidFill>
                  <a:srgbClr val="FFFFFF"/>
                </a:solidFill>
              </a:rPr>
              <a:pPr algn="ctr" eaLnBrk="0" hangingPunct="0"/>
              <a:t>315</a:t>
            </a:fld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9-1</a:t>
            </a:r>
            <a:br>
              <a:rPr lang="en-US" dirty="0"/>
            </a:br>
            <a:r>
              <a:rPr lang="en-US" dirty="0"/>
              <a:t>Local Variable VI </a:t>
            </a:r>
          </a:p>
        </p:txBody>
      </p:sp>
      <p:sp>
        <p:nvSpPr>
          <p:cNvPr id="398339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Какую функцию реализует локальная переменная в этом приложении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Variables – </a:t>
            </a:r>
            <a:r>
              <a:rPr lang="ru-RU" dirty="0"/>
              <a:t>Переменные для обмена данными между </a:t>
            </a:r>
            <a:r>
              <a:rPr lang="en-US" dirty="0"/>
              <a:t>VI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8229600" cy="4343400"/>
          </a:xfrm>
        </p:spPr>
        <p:txBody>
          <a:bodyPr/>
          <a:lstStyle/>
          <a:p>
            <a:pPr marL="0" indent="0" eaLnBrk="1" hangingPunct="1">
              <a:spcBef>
                <a:spcPts val="1200"/>
              </a:spcBef>
            </a:pPr>
            <a:r>
              <a:rPr lang="ru-RU" sz="2600" dirty="0"/>
              <a:t>Глобальные переменные (</a:t>
            </a:r>
            <a:r>
              <a:rPr lang="en-US" sz="2600" dirty="0"/>
              <a:t>global variable </a:t>
            </a:r>
            <a:r>
              <a:rPr lang="ru-RU" sz="2600" dirty="0"/>
              <a:t>) или разделяемые переменные одного процесса (</a:t>
            </a:r>
            <a:r>
              <a:rPr lang="en-US" sz="2600" dirty="0"/>
              <a:t>single process shared variable</a:t>
            </a:r>
            <a:r>
              <a:rPr lang="ru-RU" sz="2600" dirty="0"/>
              <a:t>) используются для совместного использования данных несколькими </a:t>
            </a:r>
            <a:r>
              <a:rPr lang="en-US" sz="2600" dirty="0"/>
              <a:t>VI</a:t>
            </a:r>
          </a:p>
          <a:p>
            <a:pPr lvl="1" eaLnBrk="1" hangingPunct="1">
              <a:spcBef>
                <a:spcPts val="1200"/>
              </a:spcBef>
            </a:pPr>
            <a:r>
              <a:rPr lang="en-US" sz="2600" dirty="0"/>
              <a:t>Global variable </a:t>
            </a:r>
            <a:r>
              <a:rPr lang="ru-RU" sz="2600" dirty="0"/>
              <a:t>применяют для обмена данными между </a:t>
            </a:r>
            <a:r>
              <a:rPr lang="en-US" sz="2600" dirty="0"/>
              <a:t>VI</a:t>
            </a:r>
            <a:r>
              <a:rPr lang="ru-RU" sz="2600" dirty="0"/>
              <a:t>, выполняющимися на одном компьютере, особенно, если не используется файл проекта</a:t>
            </a:r>
            <a:endParaRPr lang="en-US" sz="2600" dirty="0"/>
          </a:p>
          <a:p>
            <a:pPr lvl="1" eaLnBrk="1" hangingPunct="1">
              <a:spcBef>
                <a:spcPts val="1200"/>
              </a:spcBef>
            </a:pPr>
            <a:r>
              <a:rPr lang="en-US" sz="2600" dirty="0"/>
              <a:t>Single process shared variable </a:t>
            </a:r>
            <a:r>
              <a:rPr lang="ru-RU" sz="2600" dirty="0"/>
              <a:t>применяют, если в будущем потребуется разделять информацию переменных между </a:t>
            </a:r>
            <a:r>
              <a:rPr lang="en-US" sz="2600" dirty="0"/>
              <a:t>VI</a:t>
            </a:r>
            <a:r>
              <a:rPr lang="ru-RU" sz="2600" dirty="0"/>
              <a:t>,</a:t>
            </a:r>
            <a:r>
              <a:rPr lang="en-US" sz="2600" dirty="0"/>
              <a:t> </a:t>
            </a:r>
            <a:r>
              <a:rPr lang="ru-RU" sz="2600" dirty="0"/>
              <a:t>выполняющимися на нескольких компьютерах</a:t>
            </a:r>
            <a:endParaRPr lang="en-US" sz="2600" dirty="0"/>
          </a:p>
          <a:p>
            <a:pPr marL="0" indent="0" eaLnBrk="1" hangingPunct="1">
              <a:spcBef>
                <a:spcPts val="1200"/>
              </a:spcBef>
            </a:pPr>
            <a:endParaRPr lang="en-US" sz="2600" dirty="0"/>
          </a:p>
        </p:txBody>
      </p:sp>
      <p:sp>
        <p:nvSpPr>
          <p:cNvPr id="3993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47200B9-03BA-418A-84DF-50525F128A9C}" type="slidenum">
              <a:rPr lang="en-US" b="1">
                <a:solidFill>
                  <a:srgbClr val="FFFFFF"/>
                </a:solidFill>
              </a:rPr>
              <a:pPr algn="ctr" eaLnBrk="0" hangingPunct="0"/>
              <a:t>317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Создание </a:t>
            </a:r>
            <a:r>
              <a:rPr lang="en-US" dirty="0"/>
              <a:t>Global Variables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533400" indent="-533400" eaLnBrk="1" hangingPunct="1"/>
            <a:r>
              <a:rPr lang="ru-RU" dirty="0"/>
              <a:t>Создайте и используйте глобальные переменные</a:t>
            </a:r>
            <a:r>
              <a:rPr lang="en-US" dirty="0"/>
              <a:t>.</a:t>
            </a:r>
          </a:p>
        </p:txBody>
      </p:sp>
      <p:sp>
        <p:nvSpPr>
          <p:cNvPr id="4003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5320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AC7D67D-071A-4F12-9CED-99DEF87F6ADC}" type="slidenum">
              <a:rPr lang="en-US" b="1">
                <a:solidFill>
                  <a:srgbClr val="FFFFFF"/>
                </a:solidFill>
              </a:rPr>
              <a:pPr algn="ctr" eaLnBrk="0" hangingPunct="0"/>
              <a:t>318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8863" y="6149130"/>
            <a:ext cx="332701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ДЕМОНСТРАЦИЯ</a:t>
            </a:r>
          </a:p>
        </p:txBody>
      </p:sp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Variables – </a:t>
            </a:r>
            <a:r>
              <a:rPr lang="ru-RU" dirty="0"/>
              <a:t>Переменные для обмена данными между </a:t>
            </a:r>
            <a:r>
              <a:rPr lang="en-US" dirty="0"/>
              <a:t>VI</a:t>
            </a:r>
          </a:p>
        </p:txBody>
      </p:sp>
      <p:sp>
        <p:nvSpPr>
          <p:cNvPr id="401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en-US"/>
              <a:t>Single Process Shared Variables</a:t>
            </a:r>
          </a:p>
        </p:txBody>
      </p:sp>
      <p:pic>
        <p:nvPicPr>
          <p:cNvPr id="401412" name="Picture 4" descr="loc_bd_generate_data_window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1600" y="1600200"/>
            <a:ext cx="3679825" cy="231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1413" name="Picture 5" descr="loc_bd_read_data_window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1600" y="3505200"/>
            <a:ext cx="317341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1414" name="Picture 6" descr="loc_env_global_data_project_explorer_window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19150" y="2590800"/>
            <a:ext cx="344805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F. Block Diagram</a:t>
            </a:r>
          </a:p>
        </p:txBody>
      </p:sp>
      <p:sp>
        <p:nvSpPr>
          <p:cNvPr id="108547" name="Rectangle 3"/>
          <p:cNvSpPr>
            <a:spLocks noGrp="1" noChangeArrowheads="1"/>
          </p:cNvSpPr>
          <p:nvPr>
            <p:ph idx="1"/>
          </p:nvPr>
        </p:nvSpPr>
        <p:spPr>
          <a:xfrm>
            <a:off x="4953000" y="1657350"/>
            <a:ext cx="4267200" cy="42862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sz="2400" dirty="0"/>
              <a:t>На блок-диаграмме находятся следующие объекты</a:t>
            </a:r>
            <a:r>
              <a:rPr lang="en-US" sz="2400" dirty="0"/>
              <a:t>:</a:t>
            </a:r>
          </a:p>
          <a:p>
            <a:pPr marL="2174875" lvl="1" indent="-234950" eaLnBrk="1" hangingPunct="1"/>
            <a:r>
              <a:rPr lang="ru-RU" dirty="0"/>
              <a:t>Терминалы</a:t>
            </a:r>
            <a:endParaRPr lang="en-US" dirty="0"/>
          </a:p>
          <a:p>
            <a:pPr marL="2174875" lvl="1" indent="-234950" eaLnBrk="1" hangingPunct="1"/>
            <a:r>
              <a:rPr lang="en-US" dirty="0"/>
              <a:t>SubVI</a:t>
            </a:r>
          </a:p>
          <a:p>
            <a:pPr marL="2174875" lvl="1" indent="-234950" eaLnBrk="1" hangingPunct="1"/>
            <a:r>
              <a:rPr lang="ru-RU" dirty="0"/>
              <a:t>Функции</a:t>
            </a:r>
            <a:endParaRPr lang="en-US" dirty="0"/>
          </a:p>
          <a:p>
            <a:pPr marL="2174875" lvl="1" indent="-234950" eaLnBrk="1" hangingPunct="1"/>
            <a:r>
              <a:rPr lang="ru-RU" dirty="0"/>
              <a:t>Константы</a:t>
            </a:r>
            <a:endParaRPr lang="en-US" dirty="0"/>
          </a:p>
          <a:p>
            <a:pPr marL="2174875" lvl="1" indent="-234950" eaLnBrk="1" hangingPunct="1"/>
            <a:r>
              <a:rPr lang="ru-RU" dirty="0"/>
              <a:t>Структуры</a:t>
            </a:r>
            <a:endParaRPr lang="en-US" dirty="0"/>
          </a:p>
          <a:p>
            <a:pPr marL="2174875" lvl="1" indent="-234950" eaLnBrk="1" hangingPunct="1"/>
            <a:r>
              <a:rPr lang="ru-RU" dirty="0"/>
              <a:t>Проводники</a:t>
            </a:r>
            <a:endParaRPr lang="en-US" dirty="0">
              <a:solidFill>
                <a:schemeClr val="folHlink"/>
              </a:solidFill>
            </a:endParaRPr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A63EF04-7CF0-42C0-BEE6-1711534507B8}" type="slidenum">
              <a:rPr lang="en-US" b="1">
                <a:solidFill>
                  <a:srgbClr val="FFFFFF"/>
                </a:solidFill>
              </a:rPr>
              <a:pPr algn="ctr" eaLnBrk="0" hangingPunct="0"/>
              <a:t>32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08549" name="Picture 8" descr="addsubf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585913"/>
            <a:ext cx="4570413" cy="3519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50" name="Picture 9" descr="addsubbd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438400" y="3048000"/>
            <a:ext cx="4216400" cy="289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Variables – </a:t>
            </a:r>
            <a:r>
              <a:rPr lang="ru-RU" dirty="0"/>
              <a:t>Создание разделяемых переменных</a:t>
            </a:r>
            <a:r>
              <a:rPr lang="en-US" dirty="0"/>
              <a:t> Shared Variables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Для создания </a:t>
            </a:r>
            <a:r>
              <a:rPr lang="en-US" dirty="0"/>
              <a:t>shared variable</a:t>
            </a:r>
            <a:r>
              <a:rPr lang="ru-RU" dirty="0"/>
              <a:t> нужно открыть проект</a:t>
            </a:r>
            <a:endParaRPr lang="en-US" dirty="0"/>
          </a:p>
          <a:p>
            <a:pPr lvl="1" eaLnBrk="1" hangingPunct="1"/>
            <a:r>
              <a:rPr lang="ru-RU" dirty="0"/>
              <a:t>Конфигурация переменных хранится в библиотеке </a:t>
            </a:r>
            <a:r>
              <a:rPr lang="en-US" dirty="0"/>
              <a:t>Project Libraries</a:t>
            </a:r>
          </a:p>
          <a:p>
            <a:pPr lvl="1" eaLnBrk="1" hangingPunct="1"/>
            <a:r>
              <a:rPr lang="en-US" dirty="0"/>
              <a:t>LabVIEW </a:t>
            </a:r>
            <a:r>
              <a:rPr lang="ru-RU" dirty="0"/>
              <a:t>автоматически создает библиотеку, если переменная создается не из существующей библиотеки</a:t>
            </a:r>
            <a:endParaRPr lang="en-US" dirty="0"/>
          </a:p>
          <a:p>
            <a:pPr marL="0" indent="0" eaLnBrk="1" hangingPunct="1">
              <a:buFont typeface="Arial" charset="0"/>
              <a:buChar char="•"/>
            </a:pPr>
            <a:endParaRPr lang="en-US" dirty="0"/>
          </a:p>
        </p:txBody>
      </p:sp>
      <p:pic>
        <p:nvPicPr>
          <p:cNvPr id="402436" name="Picture 1" descr="loc_easy_to_recreate project explorer shortcut menu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0" y="1600200"/>
            <a:ext cx="4341813" cy="388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Shared Variables – </a:t>
            </a:r>
            <a:r>
              <a:rPr lang="ru-RU" dirty="0"/>
              <a:t>Конфигурирование</a:t>
            </a:r>
            <a:endParaRPr lang="en-US" dirty="0"/>
          </a:p>
        </p:txBody>
      </p:sp>
      <p:sp>
        <p:nvSpPr>
          <p:cNvPr id="403459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343400"/>
          </a:xfrm>
        </p:spPr>
        <p:txBody>
          <a:bodyPr/>
          <a:lstStyle/>
          <a:p>
            <a:pPr marL="0" indent="0" eaLnBrk="1" hangingPunct="1"/>
            <a:r>
              <a:rPr lang="ru-RU" dirty="0"/>
              <a:t>Установка типа переменной </a:t>
            </a:r>
            <a:r>
              <a:rPr lang="en-US" b="1" dirty="0"/>
              <a:t>Single Process</a:t>
            </a:r>
          </a:p>
        </p:txBody>
      </p:sp>
      <p:pic>
        <p:nvPicPr>
          <p:cNvPr id="403460" name="Picture 2" descr="loc_env_shared_variable_properties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8700" y="2038350"/>
            <a:ext cx="6743700" cy="413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Создание </a:t>
            </a:r>
            <a:r>
              <a:rPr lang="en-US" dirty="0"/>
              <a:t>Shared Variables</a:t>
            </a:r>
          </a:p>
        </p:txBody>
      </p:sp>
      <p:sp>
        <p:nvSpPr>
          <p:cNvPr id="4044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Создайте и используйте переменные типа </a:t>
            </a:r>
            <a:r>
              <a:rPr lang="en-US" dirty="0"/>
              <a:t>Single process shared variables.</a:t>
            </a:r>
          </a:p>
        </p:txBody>
      </p:sp>
      <p:sp>
        <p:nvSpPr>
          <p:cNvPr id="4044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5320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CF3672B-390A-4577-B105-486F2918D127}" type="slidenum">
              <a:rPr lang="en-US" b="1">
                <a:solidFill>
                  <a:srgbClr val="FFFFFF"/>
                </a:solidFill>
              </a:rPr>
              <a:pPr algn="ctr" eaLnBrk="0" hangingPunct="0"/>
              <a:t>322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8863" y="6149130"/>
            <a:ext cx="332701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ДЕМОНСТРАЦИЯ</a:t>
            </a:r>
          </a:p>
        </p:txBody>
      </p:sp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B. Variables – </a:t>
            </a:r>
            <a:r>
              <a:rPr lang="ru-RU" dirty="0"/>
              <a:t>используйте осторожно</a:t>
            </a:r>
            <a:endParaRPr lang="en-US" dirty="0"/>
          </a:p>
        </p:txBody>
      </p:sp>
      <p:sp>
        <p:nvSpPr>
          <p:cNvPr id="40550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1500EF7-C18B-44A2-9E01-93D9A9DE2B17}" type="slidenum">
              <a:rPr lang="en-US" b="1">
                <a:solidFill>
                  <a:srgbClr val="FFFFFF"/>
                </a:solidFill>
              </a:rPr>
              <a:pPr algn="ctr" eaLnBrk="0" hangingPunct="0"/>
              <a:t>323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405508" name="Picture 4" descr="traffic light bad bd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295400"/>
            <a:ext cx="5016500" cy="48768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Variables – </a:t>
            </a:r>
            <a:r>
              <a:rPr lang="ru-RU" dirty="0"/>
              <a:t>используйте осторожно</a:t>
            </a:r>
            <a:endParaRPr lang="en-US" dirty="0"/>
          </a:p>
        </p:txBody>
      </p:sp>
      <p:sp>
        <p:nvSpPr>
          <p:cNvPr id="406531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E4E3BEE-F213-48D3-B543-E5B8BDCC5339}" type="slidenum">
              <a:rPr lang="en-US" b="1">
                <a:solidFill>
                  <a:srgbClr val="FFFFFF"/>
                </a:solidFill>
              </a:rPr>
              <a:pPr algn="ctr" eaLnBrk="0" hangingPunct="0"/>
              <a:t>324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406532" name="Picture 6" descr="traffic light good bd.bmp"/>
          <p:cNvPicPr>
            <a:picLocks noChangeAspect="1" noChangeArrowheads="1"/>
          </p:cNvPicPr>
          <p:nvPr/>
        </p:nvPicPr>
        <p:blipFill>
          <a:blip r:embed="rId3"/>
          <a:srcRect l="5124" t="19487" r="15370" b="25960"/>
          <a:stretch>
            <a:fillRect/>
          </a:stretch>
        </p:blipFill>
        <p:spPr bwMode="auto">
          <a:xfrm>
            <a:off x="76200" y="1616075"/>
            <a:ext cx="8991600" cy="432752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Variables – </a:t>
            </a:r>
            <a:r>
              <a:rPr lang="ru-RU" dirty="0"/>
              <a:t>Инициализация</a:t>
            </a:r>
            <a:endParaRPr lang="en-US" dirty="0"/>
          </a:p>
        </p:txBody>
      </p:sp>
      <p:sp>
        <p:nvSpPr>
          <p:cNvPr id="40755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Прежде, чем запускать </a:t>
            </a:r>
            <a:r>
              <a:rPr lang="en-US" dirty="0"/>
              <a:t>VI</a:t>
            </a:r>
            <a:r>
              <a:rPr lang="ru-RU" dirty="0"/>
              <a:t>, проверьте, содержат ли переменные известные данные</a:t>
            </a:r>
            <a:endParaRPr lang="en-US" dirty="0"/>
          </a:p>
          <a:p>
            <a:pPr lvl="1" eaLnBrk="1" hangingPunct="1"/>
            <a:r>
              <a:rPr lang="ru-RU" dirty="0"/>
              <a:t>Если не проинициализировать </a:t>
            </a:r>
            <a:br>
              <a:rPr lang="en-US" dirty="0"/>
            </a:br>
            <a:r>
              <a:rPr lang="ru-RU" dirty="0"/>
              <a:t>переменные, прежде чем</a:t>
            </a:r>
            <a:br>
              <a:rPr lang="en-US" dirty="0"/>
            </a:br>
            <a:r>
              <a:rPr lang="en-US" dirty="0"/>
              <a:t>VI </a:t>
            </a:r>
            <a:r>
              <a:rPr lang="ru-RU" dirty="0"/>
              <a:t>прочитает переменные</a:t>
            </a:r>
            <a:br>
              <a:rPr lang="en-US" dirty="0"/>
            </a:br>
            <a:r>
              <a:rPr lang="ru-RU" dirty="0"/>
              <a:t>в первый раз, они будут</a:t>
            </a:r>
            <a:br>
              <a:rPr lang="en-US" dirty="0"/>
            </a:br>
            <a:r>
              <a:rPr lang="ru-RU" dirty="0"/>
              <a:t>содержать значения по </a:t>
            </a:r>
            <a:br>
              <a:rPr lang="en-US" dirty="0"/>
            </a:br>
            <a:r>
              <a:rPr lang="ru-RU" dirty="0"/>
              <a:t>умолчанию объектов</a:t>
            </a:r>
          </a:p>
          <a:p>
            <a:pPr lvl="1" indent="36513" eaLnBrk="1" hangingPunct="1">
              <a:spcBef>
                <a:spcPts val="0"/>
              </a:spcBef>
              <a:buNone/>
            </a:pPr>
            <a:r>
              <a:rPr lang="ru-RU" dirty="0"/>
              <a:t>лицевой панели, связанных с </a:t>
            </a:r>
            <a:br>
              <a:rPr lang="en-US" dirty="0"/>
            </a:br>
            <a:r>
              <a:rPr lang="ru-RU" dirty="0"/>
              <a:t>переменными</a:t>
            </a:r>
            <a:endParaRPr lang="en-US" dirty="0"/>
          </a:p>
        </p:txBody>
      </p:sp>
      <p:sp>
        <p:nvSpPr>
          <p:cNvPr id="4075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17E7517-1E41-4FFE-B000-83AFB6D11503}" type="slidenum">
              <a:rPr lang="en-US" b="1">
                <a:solidFill>
                  <a:srgbClr val="FFFFFF"/>
                </a:solidFill>
              </a:rPr>
              <a:pPr algn="ctr" eaLnBrk="0" hangingPunct="0"/>
              <a:t>325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407557" name="Picture 7" descr="Initializing Variables Improperly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2790432"/>
            <a:ext cx="3973513" cy="302775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Variables – </a:t>
            </a:r>
            <a:r>
              <a:rPr lang="ru-RU" dirty="0"/>
              <a:t>Инициализация</a:t>
            </a:r>
            <a:endParaRPr lang="en-US" dirty="0"/>
          </a:p>
        </p:txBody>
      </p:sp>
      <p:sp>
        <p:nvSpPr>
          <p:cNvPr id="408579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772C2BF-931F-4529-8312-58C77E10C29A}" type="slidenum">
              <a:rPr lang="en-US" b="1">
                <a:solidFill>
                  <a:srgbClr val="FFFFFF"/>
                </a:solidFill>
              </a:rPr>
              <a:pPr algn="ctr" eaLnBrk="0" hangingPunct="0"/>
              <a:t>326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408580" name="Picture 7" descr="Initializing Variables Properly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1524000"/>
            <a:ext cx="6462713" cy="39751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Functional Global Variables</a:t>
            </a:r>
            <a:r>
              <a:rPr lang="ru-RU" dirty="0"/>
              <a:t> </a:t>
            </a:r>
            <a:r>
              <a:rPr lang="ru-RU" sz="3200" dirty="0"/>
              <a:t>(Функциональные глобальные переменные)</a:t>
            </a:r>
            <a:endParaRPr lang="en-US" sz="3200" dirty="0"/>
          </a:p>
        </p:txBody>
      </p:sp>
      <p:sp>
        <p:nvSpPr>
          <p:cNvPr id="40960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14475"/>
            <a:ext cx="7620000" cy="4286250"/>
          </a:xfrm>
        </p:spPr>
        <p:txBody>
          <a:bodyPr/>
          <a:lstStyle/>
          <a:p>
            <a:pPr marL="0" indent="0" eaLnBrk="1" hangingPunct="1"/>
            <a:r>
              <a:rPr lang="ru-RU" dirty="0"/>
              <a:t>В обобщенном виде функциональная глобальная переменная содержит неинициализированный сдвиговый регистр</a:t>
            </a:r>
            <a:r>
              <a:rPr lang="en-US" dirty="0"/>
              <a:t> (1) </a:t>
            </a:r>
            <a:r>
              <a:rPr lang="ru-RU" dirty="0"/>
              <a:t>в цикле </a:t>
            </a:r>
            <a:r>
              <a:rPr lang="en-US" dirty="0"/>
              <a:t>For </a:t>
            </a:r>
            <a:r>
              <a:rPr lang="ru-RU" dirty="0"/>
              <a:t>или </a:t>
            </a:r>
            <a:r>
              <a:rPr lang="en-US" dirty="0"/>
              <a:t>While</a:t>
            </a:r>
            <a:r>
              <a:rPr lang="ru-RU" dirty="0"/>
              <a:t>, которые выполняются один раз</a:t>
            </a:r>
            <a:endParaRPr lang="en-US" dirty="0"/>
          </a:p>
          <a:p>
            <a:pPr marL="0" indent="0" eaLnBrk="1" hangingPunct="1"/>
            <a:endParaRPr lang="en-US" dirty="0"/>
          </a:p>
        </p:txBody>
      </p:sp>
      <p:sp>
        <p:nvSpPr>
          <p:cNvPr id="4096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B9E6885C-52AB-4A9F-8D64-3A834ACFF9A2}" type="slidenum">
              <a:rPr lang="en-US" b="1">
                <a:solidFill>
                  <a:srgbClr val="FFFFFF"/>
                </a:solidFill>
              </a:rPr>
              <a:pPr algn="ctr" eaLnBrk="0" hangingPunct="0"/>
              <a:t>327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409605" name="Picture 6" descr="loc_eps_function global variable easy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1600" y="3316287"/>
            <a:ext cx="6400800" cy="262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en-US" dirty="0"/>
              <a:t>C. Functional Global Variables</a:t>
            </a:r>
          </a:p>
        </p:txBody>
      </p:sp>
      <p:sp>
        <p:nvSpPr>
          <p:cNvPr id="410627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143000"/>
            <a:ext cx="7620000" cy="4286250"/>
          </a:xfrm>
        </p:spPr>
        <p:txBody>
          <a:bodyPr/>
          <a:lstStyle/>
          <a:p>
            <a:pPr lvl="1" eaLnBrk="1" hangingPunct="1"/>
            <a:r>
              <a:rPr lang="ru-RU" dirty="0"/>
              <a:t>Функциональная глобальная переменная обычно имеет входной параметр </a:t>
            </a:r>
            <a:r>
              <a:rPr lang="en-US" b="1" dirty="0"/>
              <a:t>action</a:t>
            </a:r>
            <a:r>
              <a:rPr lang="ru-RU" dirty="0"/>
              <a:t> операции, которым определяется задача, выполняемая </a:t>
            </a:r>
            <a:r>
              <a:rPr lang="en-US" dirty="0"/>
              <a:t>VI</a:t>
            </a:r>
          </a:p>
          <a:p>
            <a:pPr lvl="1" eaLnBrk="1" hangingPunct="1"/>
            <a:r>
              <a:rPr lang="en-US" dirty="0"/>
              <a:t>VI </a:t>
            </a:r>
            <a:r>
              <a:rPr lang="ru-RU" dirty="0"/>
              <a:t>использует неинициализированный сдвиговый регистр</a:t>
            </a:r>
            <a:r>
              <a:rPr lang="en-US" dirty="0"/>
              <a:t> </a:t>
            </a:r>
            <a:r>
              <a:rPr lang="ru-RU" dirty="0"/>
              <a:t>в цикле </a:t>
            </a:r>
            <a:r>
              <a:rPr lang="en-US" dirty="0"/>
              <a:t>While </a:t>
            </a:r>
            <a:r>
              <a:rPr lang="ru-RU" dirty="0"/>
              <a:t>для хранения результата операции</a:t>
            </a:r>
            <a:endParaRPr lang="en-US" dirty="0"/>
          </a:p>
        </p:txBody>
      </p:sp>
      <p:sp>
        <p:nvSpPr>
          <p:cNvPr id="4106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950C5335-6A1D-4CB6-9B26-2E8D51B4EBF2}" type="slidenum">
              <a:rPr lang="en-US" b="1">
                <a:solidFill>
                  <a:srgbClr val="FFFFFF"/>
                </a:solidFill>
              </a:rPr>
              <a:pPr algn="ctr" eaLnBrk="0" hangingPunct="0"/>
              <a:t>328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410629" name="Picture 5" descr="function global variable set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3921125"/>
            <a:ext cx="4889500" cy="20224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410630" name="Picture 6" descr="function global variable get cas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4495800"/>
            <a:ext cx="2514600" cy="15652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Functional Global Variables – </a:t>
            </a:r>
            <a:r>
              <a:rPr lang="ru-RU" dirty="0"/>
              <a:t>Временные параметры</a:t>
            </a:r>
            <a:endParaRPr lang="en-US" dirty="0"/>
          </a:p>
        </p:txBody>
      </p:sp>
      <p:sp>
        <p:nvSpPr>
          <p:cNvPr id="41165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14475"/>
            <a:ext cx="7620000" cy="4286250"/>
          </a:xfrm>
        </p:spPr>
        <p:txBody>
          <a:bodyPr/>
          <a:lstStyle/>
          <a:p>
            <a:pPr marL="0" indent="0" eaLnBrk="1" hangingPunct="1"/>
            <a:r>
              <a:rPr lang="ru-RU" dirty="0"/>
              <a:t>Очень полезно применять для выполнения измерений по истечении заданного времени</a:t>
            </a:r>
            <a:endParaRPr lang="en-US" dirty="0"/>
          </a:p>
        </p:txBody>
      </p:sp>
      <p:sp>
        <p:nvSpPr>
          <p:cNvPr id="4116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7678D6E-C97E-4D6F-9B72-694051FBC914}" type="slidenum">
              <a:rPr lang="en-US" b="1">
                <a:solidFill>
                  <a:srgbClr val="FFFFFF"/>
                </a:solidFill>
              </a:rPr>
              <a:pPr algn="ctr" eaLnBrk="0" hangingPunct="0"/>
              <a:t>329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411653" name="Picture 6" descr="function global variable timing elapsed time case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590800"/>
            <a:ext cx="4433888" cy="226218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411654" name="Picture 7" descr="function global variable timing reset time cas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4191000"/>
            <a:ext cx="2640013" cy="18621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F. Block Diagram – </a:t>
            </a:r>
            <a:r>
              <a:rPr lang="ru-RU" dirty="0"/>
              <a:t>Палитра функций</a:t>
            </a:r>
            <a:endParaRPr lang="en-US" dirty="0"/>
          </a:p>
        </p:txBody>
      </p:sp>
      <p:sp>
        <p:nvSpPr>
          <p:cNvPr id="109571" name="Rectangle 6"/>
          <p:cNvSpPr>
            <a:spLocks noGrp="1" noChangeArrowheads="1"/>
          </p:cNvSpPr>
          <p:nvPr>
            <p:ph idx="1"/>
          </p:nvPr>
        </p:nvSpPr>
        <p:spPr>
          <a:xfrm>
            <a:off x="533400" y="1514475"/>
            <a:ext cx="6019800" cy="428625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Содержит </a:t>
            </a:r>
            <a:r>
              <a:rPr lang="en-US" dirty="0"/>
              <a:t>VI, </a:t>
            </a:r>
            <a:r>
              <a:rPr lang="ru-RU" dirty="0"/>
              <a:t>функции и константы, используемые при проектировании блок-диаграммы</a:t>
            </a:r>
            <a:endParaRPr lang="en-US" dirty="0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641D6ED-79D4-4769-8F7C-640D1A255363}" type="slidenum">
              <a:rPr lang="en-US" b="1">
                <a:solidFill>
                  <a:srgbClr val="FFFFFF"/>
                </a:solidFill>
              </a:rPr>
              <a:pPr algn="ctr" eaLnBrk="0" hangingPunct="0"/>
              <a:t>33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09573" name="Picture 1" descr="FunctionPalett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9400" y="1181100"/>
            <a:ext cx="1743075" cy="4914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Functional Global Variables</a:t>
            </a:r>
          </a:p>
        </p:txBody>
      </p:sp>
      <p:sp>
        <p:nvSpPr>
          <p:cNvPr id="412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Изучите функциональную глобальную переменную </a:t>
            </a:r>
            <a:r>
              <a:rPr lang="en-US" dirty="0"/>
              <a:t>Timer FGV.</a:t>
            </a:r>
          </a:p>
          <a:p>
            <a:pPr marL="0" indent="0" eaLnBrk="1" hangingPunct="1"/>
            <a:r>
              <a:rPr lang="ru-RU" dirty="0"/>
              <a:t>Пронаблюдайте, как </a:t>
            </a:r>
            <a:r>
              <a:rPr lang="en-US" dirty="0"/>
              <a:t>CallingVI.vi </a:t>
            </a:r>
            <a:r>
              <a:rPr lang="ru-RU" dirty="0"/>
              <a:t>использует функциональную глобальную переменную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18863" y="6149130"/>
            <a:ext cx="332701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ДЕМОНСТРАЦИЯ</a:t>
            </a:r>
          </a:p>
        </p:txBody>
      </p:sp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779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9-2</a:t>
            </a:r>
            <a:br>
              <a:rPr lang="en-US" dirty="0"/>
            </a:br>
            <a:r>
              <a:rPr lang="ru-RU" dirty="0"/>
              <a:t>Проект с глобальными переменными</a:t>
            </a:r>
            <a:r>
              <a:rPr lang="en-US" dirty="0"/>
              <a:t> (Global Data Project)</a:t>
            </a:r>
          </a:p>
        </p:txBody>
      </p:sp>
      <p:sp>
        <p:nvSpPr>
          <p:cNvPr id="4136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Создайте проект, содержащий несколько </a:t>
            </a:r>
            <a:r>
              <a:rPr lang="en-US" dirty="0"/>
              <a:t>VI</a:t>
            </a:r>
            <a:r>
              <a:rPr lang="ru-RU" dirty="0"/>
              <a:t>, которые совместно используют данные, хранимые в </a:t>
            </a:r>
            <a:r>
              <a:rPr lang="en-US" dirty="0"/>
              <a:t>Single process shared variable.</a:t>
            </a:r>
          </a:p>
        </p:txBody>
      </p:sp>
      <p:sp>
        <p:nvSpPr>
          <p:cNvPr id="41370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5320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D4298C4-A0ED-4E39-8575-9C06A2DB68E0}" type="slidenum">
              <a:rPr lang="en-US" b="1">
                <a:solidFill>
                  <a:srgbClr val="FFFFFF"/>
                </a:solidFill>
              </a:rPr>
              <a:pPr algn="ctr" eaLnBrk="0" hangingPunct="0"/>
              <a:t>331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5541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9-2</a:t>
            </a:r>
            <a:br>
              <a:rPr lang="en-US" dirty="0"/>
            </a:br>
            <a:r>
              <a:rPr lang="ru-RU" dirty="0"/>
              <a:t>Проект с глобальными переменными</a:t>
            </a:r>
            <a:r>
              <a:rPr lang="en-US" dirty="0"/>
              <a:t> (Global Data Project)</a:t>
            </a:r>
          </a:p>
        </p:txBody>
      </p:sp>
      <p:sp>
        <p:nvSpPr>
          <p:cNvPr id="414723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Каково назначение первой переменной </a:t>
            </a:r>
            <a:r>
              <a:rPr lang="en-US" dirty="0"/>
              <a:t>Stop </a:t>
            </a:r>
            <a:r>
              <a:rPr lang="ru-RU" dirty="0"/>
              <a:t>в </a:t>
            </a:r>
            <a:r>
              <a:rPr lang="en-US" dirty="0"/>
              <a:t>Generate Data</a:t>
            </a:r>
            <a:r>
              <a:rPr lang="ru-RU" dirty="0"/>
              <a:t> </a:t>
            </a:r>
            <a:r>
              <a:rPr lang="en-US" dirty="0"/>
              <a:t>VI 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74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Состязания</a:t>
            </a:r>
            <a:endParaRPr lang="en-US" dirty="0"/>
          </a:p>
        </p:txBody>
      </p:sp>
      <p:sp>
        <p:nvSpPr>
          <p:cNvPr id="415747" name="Rectangle 9"/>
          <p:cNvSpPr>
            <a:spLocks noGrp="1" noChangeArrowheads="1"/>
          </p:cNvSpPr>
          <p:nvPr>
            <p:ph idx="1"/>
          </p:nvPr>
        </p:nvSpPr>
        <p:spPr>
          <a:xfrm>
            <a:off x="1600200" y="2819400"/>
            <a:ext cx="6553200" cy="2209800"/>
          </a:xfrm>
        </p:spPr>
        <p:txBody>
          <a:bodyPr/>
          <a:lstStyle/>
          <a:p>
            <a:pPr marL="0" lvl="1" indent="0" eaLnBrk="1" hangingPunct="1">
              <a:buNone/>
            </a:pPr>
            <a:r>
              <a:rPr lang="ru-RU" sz="2400" dirty="0"/>
              <a:t>Состязания являются общей проблемой программ, в которых параллельно выполняются несколько задач, обменивающиеся между собой данными</a:t>
            </a:r>
            <a:endParaRPr lang="en-US" sz="2400" dirty="0"/>
          </a:p>
        </p:txBody>
      </p:sp>
      <p:sp>
        <p:nvSpPr>
          <p:cNvPr id="4157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92832316-60B6-4486-84CA-EB5D2D1F56EB}" type="slidenum">
              <a:rPr lang="en-US" b="1">
                <a:solidFill>
                  <a:srgbClr val="FFFFFF"/>
                </a:solidFill>
              </a:rPr>
              <a:pPr algn="ctr" eaLnBrk="0" hangingPunct="0"/>
              <a:t>333</a:t>
            </a:fld>
            <a:endParaRPr lang="en-US" b="1">
              <a:solidFill>
                <a:srgbClr val="FFFFFF"/>
              </a:solidFill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533400" y="1447800"/>
          <a:ext cx="7759336" cy="11387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Состязания</a:t>
            </a:r>
            <a:endParaRPr lang="en-US" dirty="0"/>
          </a:p>
        </p:txBody>
      </p:sp>
      <p:sp>
        <p:nvSpPr>
          <p:cNvPr id="41677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Посмотрите демонстрацию условий появления состязаний</a:t>
            </a:r>
            <a:r>
              <a:rPr lang="en-US" dirty="0"/>
              <a:t>.</a:t>
            </a:r>
          </a:p>
          <a:p>
            <a:pPr marL="0" indent="0" eaLnBrk="1" hangingPunct="1"/>
            <a:endParaRPr lang="en-US" dirty="0"/>
          </a:p>
          <a:p>
            <a:pPr marL="0" indent="0" eaLnBrk="1" hangingPunct="1"/>
            <a:r>
              <a:rPr lang="en-US" dirty="0"/>
              <a:t>&lt;Exercises&gt;\LabVIEW Core 1\Demonstrations\Race Condition</a:t>
            </a:r>
          </a:p>
        </p:txBody>
      </p:sp>
      <p:sp>
        <p:nvSpPr>
          <p:cNvPr id="4167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5320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4C2958D-8C3A-46A3-BF85-6A3FB08EAA67}" type="slidenum">
              <a:rPr lang="en-US" b="1">
                <a:solidFill>
                  <a:srgbClr val="FFFFFF"/>
                </a:solidFill>
              </a:rPr>
              <a:pPr algn="ctr" eaLnBrk="0" hangingPunct="0"/>
              <a:t>334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8863" y="6149130"/>
            <a:ext cx="3327012" cy="523220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/>
              <a:t>ДЕМОНСТРАЦИЯ</a:t>
            </a:r>
          </a:p>
        </p:txBody>
      </p:sp>
    </p:spTree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79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Состязания</a:t>
            </a:r>
            <a:endParaRPr lang="en-US" dirty="0"/>
          </a:p>
        </p:txBody>
      </p:sp>
      <p:sp>
        <p:nvSpPr>
          <p:cNvPr id="41779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sz="2600" dirty="0"/>
              <a:t>Состязания очень сложно идентифицировать и отладить</a:t>
            </a:r>
            <a:endParaRPr lang="en-US" sz="2600" dirty="0"/>
          </a:p>
          <a:p>
            <a:pPr lvl="1" eaLnBrk="1" hangingPunct="1"/>
            <a:r>
              <a:rPr lang="ru-RU" sz="2600" dirty="0"/>
              <a:t>Часто код, в котором реализуются условия появления состязаний, может тысячи раз при тестировании возвращать одни и те же результаты,</a:t>
            </a:r>
            <a:r>
              <a:rPr lang="en-US" sz="2600" dirty="0"/>
              <a:t> </a:t>
            </a:r>
            <a:r>
              <a:rPr lang="ru-RU" sz="2600" dirty="0"/>
              <a:t>но существует возможность, что он выдаст результат, отличный от ожидаемого</a:t>
            </a:r>
            <a:endParaRPr lang="en-US" sz="2600" dirty="0"/>
          </a:p>
          <a:p>
            <a:pPr lvl="1" eaLnBrk="1" hangingPunct="1"/>
            <a:r>
              <a:rPr lang="ru-RU" sz="2600" dirty="0"/>
              <a:t>Избежать состязаний можно путем</a:t>
            </a:r>
            <a:r>
              <a:rPr lang="en-US" sz="2600" dirty="0"/>
              <a:t>: </a:t>
            </a:r>
          </a:p>
          <a:p>
            <a:pPr lvl="2" eaLnBrk="1" hangingPunct="1"/>
            <a:r>
              <a:rPr lang="ru-RU" sz="2400" dirty="0"/>
              <a:t>Управления разделяемыми ресурсами</a:t>
            </a:r>
            <a:endParaRPr lang="en-US" sz="2400" dirty="0"/>
          </a:p>
          <a:p>
            <a:pPr lvl="2" eaLnBrk="1" hangingPunct="1"/>
            <a:r>
              <a:rPr lang="ru-RU" sz="2400" dirty="0"/>
              <a:t>Правильно упорядочивая инструкции</a:t>
            </a:r>
            <a:endParaRPr lang="en-US" sz="2400" dirty="0"/>
          </a:p>
          <a:p>
            <a:pPr lvl="2" eaLnBrk="1" hangingPunct="1"/>
            <a:r>
              <a:rPr lang="ru-RU" sz="2400" dirty="0"/>
              <a:t>Идентифицируя и защищая критические участки кода</a:t>
            </a:r>
            <a:endParaRPr lang="en-US" sz="2400" dirty="0"/>
          </a:p>
          <a:p>
            <a:pPr lvl="2" eaLnBrk="1" hangingPunct="1"/>
            <a:r>
              <a:rPr lang="ru-RU" sz="2400" dirty="0"/>
              <a:t>Уменьшая использование переменных</a:t>
            </a:r>
            <a:endParaRPr lang="en-US" sz="2400" dirty="0"/>
          </a:p>
        </p:txBody>
      </p:sp>
      <p:sp>
        <p:nvSpPr>
          <p:cNvPr id="4177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D5B2BBA-7783-4C00-98D7-DFAC56E26D47}" type="slidenum">
              <a:rPr lang="en-US" b="1">
                <a:solidFill>
                  <a:srgbClr val="FFFFFF"/>
                </a:solidFill>
              </a:rPr>
              <a:pPr algn="ctr" eaLnBrk="0" hangingPunct="0"/>
              <a:t>335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Состязания </a:t>
            </a:r>
            <a:r>
              <a:rPr lang="en-US" dirty="0"/>
              <a:t>– </a:t>
            </a:r>
            <a:r>
              <a:rPr lang="ru-RU" dirty="0"/>
              <a:t>Разделяемые ресурсы</a:t>
            </a:r>
            <a:endParaRPr lang="en-US" dirty="0"/>
          </a:p>
        </p:txBody>
      </p:sp>
      <p:sp>
        <p:nvSpPr>
          <p:cNvPr id="418819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6E53060-A6B8-4D8A-995D-E26671873E30}" type="slidenum">
              <a:rPr lang="en-US" b="1">
                <a:solidFill>
                  <a:srgbClr val="FFFFFF"/>
                </a:solidFill>
              </a:rPr>
              <a:pPr algn="ctr" eaLnBrk="0" hangingPunct="0"/>
              <a:t>336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418820" name="Picture 4" descr="loc_missing_art_imagefile"/>
          <p:cNvPicPr>
            <a:picLocks noChangeAspect="1" noChangeArrowheads="1"/>
          </p:cNvPicPr>
          <p:nvPr/>
        </p:nvPicPr>
        <p:blipFill>
          <a:blip r:embed="rId3"/>
          <a:srcRect l="3000" t="22000" r="3000" b="7333"/>
          <a:stretch>
            <a:fillRect/>
          </a:stretch>
        </p:blipFill>
        <p:spPr bwMode="auto">
          <a:xfrm>
            <a:off x="304800" y="1219200"/>
            <a:ext cx="8610600" cy="48545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Состязания </a:t>
            </a:r>
            <a:r>
              <a:rPr lang="en-US" dirty="0"/>
              <a:t>– </a:t>
            </a:r>
            <a:r>
              <a:rPr lang="ru-RU" dirty="0"/>
              <a:t>Критический код</a:t>
            </a:r>
            <a:endParaRPr lang="en-US" dirty="0"/>
          </a:p>
        </p:txBody>
      </p:sp>
      <p:sp>
        <p:nvSpPr>
          <p:cNvPr id="201731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fontScale="85000" lnSpcReduction="1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Критический фрагмент кода – это код, который может вести себя неустойчиво, если некоторый разделяемый ресурс изменяется в процессе работы</a:t>
            </a:r>
            <a:endParaRPr lang="en-US" dirty="0"/>
          </a:p>
          <a:p>
            <a:pPr lvl="1" eaLnBrk="1" fontAlgn="auto" hangingPunct="1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Если один цикл прерывается другим циклом, когда он выполняет критический фрагмент кода, возникают условия, при которых могут возникнуть состязания</a:t>
            </a:r>
            <a:endParaRPr lang="en-US" dirty="0"/>
          </a:p>
          <a:p>
            <a:pPr lvl="1" eaLnBrk="1" fontAlgn="auto" hangingPunct="1">
              <a:spcBef>
                <a:spcPts val="1200"/>
              </a:spcBef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Исключайте условия появления состязаний путем их идентификации и защиты критических фрагментов кода с помощью</a:t>
            </a:r>
            <a:r>
              <a:rPr lang="en-US" dirty="0"/>
              <a:t>:</a:t>
            </a:r>
          </a:p>
          <a:p>
            <a:pPr lvl="2"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dirty="0"/>
              <a:t>Functional Global Variables</a:t>
            </a:r>
            <a:r>
              <a:rPr lang="ru-RU" dirty="0"/>
              <a:t> (функциональных глобальных переменных)</a:t>
            </a:r>
            <a:endParaRPr lang="en-US" dirty="0"/>
          </a:p>
          <a:p>
            <a:pPr lvl="2" eaLnBrk="1" fontAlgn="auto" hangingPunct="1">
              <a:spcBef>
                <a:spcPts val="1200"/>
              </a:spcBef>
              <a:spcAft>
                <a:spcPts val="0"/>
              </a:spcAft>
              <a:defRPr/>
            </a:pPr>
            <a:r>
              <a:rPr lang="en-US" dirty="0"/>
              <a:t>Semaphores</a:t>
            </a:r>
            <a:r>
              <a:rPr lang="ru-RU" dirty="0"/>
              <a:t> (семафоров)</a:t>
            </a:r>
            <a:endParaRPr lang="en-US" dirty="0"/>
          </a:p>
        </p:txBody>
      </p:sp>
      <p:sp>
        <p:nvSpPr>
          <p:cNvPr id="4198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86C30DC-01B1-40D5-A9A2-ADAC463C5594}" type="slidenum">
              <a:rPr lang="en-US" b="1">
                <a:solidFill>
                  <a:srgbClr val="FFFFFF"/>
                </a:solidFill>
              </a:rPr>
              <a:pPr algn="ctr" eaLnBrk="0" hangingPunct="0"/>
              <a:t>337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Состязания </a:t>
            </a:r>
            <a:r>
              <a:rPr lang="en-US" dirty="0"/>
              <a:t>– </a:t>
            </a:r>
            <a:r>
              <a:rPr lang="ru-RU" dirty="0"/>
              <a:t>Критический код</a:t>
            </a:r>
            <a:endParaRPr lang="en-US" dirty="0"/>
          </a:p>
        </p:txBody>
      </p:sp>
      <p:sp>
        <p:nvSpPr>
          <p:cNvPr id="420867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A8CFE96-E167-4F41-8738-6548A1840871}" type="slidenum">
              <a:rPr lang="en-US" b="1">
                <a:solidFill>
                  <a:srgbClr val="FFFFFF"/>
                </a:solidFill>
              </a:rPr>
              <a:pPr algn="ctr" eaLnBrk="0" hangingPunct="0"/>
              <a:t>338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420868" name="Picture 7" descr="Race Condition Functional Global Loop 1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295400"/>
            <a:ext cx="6115050" cy="21288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420869" name="Picture 8" descr="Race Condition Functional Global Loop 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743200" y="3429000"/>
            <a:ext cx="5229225" cy="204628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Состязания </a:t>
            </a:r>
            <a:r>
              <a:rPr lang="en-US" dirty="0"/>
              <a:t>– </a:t>
            </a:r>
            <a:r>
              <a:rPr lang="ru-RU" dirty="0"/>
              <a:t>Критический код</a:t>
            </a:r>
            <a:endParaRPr lang="en-US" dirty="0"/>
          </a:p>
        </p:txBody>
      </p:sp>
      <p:sp>
        <p:nvSpPr>
          <p:cNvPr id="421891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0" indent="0" eaLnBrk="1" hangingPunct="1"/>
            <a:r>
              <a:rPr lang="ru-RU" sz="2400" dirty="0"/>
              <a:t>Функциональная глобальная переменная используется для защиты критического кода</a:t>
            </a:r>
            <a:r>
              <a:rPr lang="en-US" sz="2400" dirty="0"/>
              <a:t>:</a:t>
            </a:r>
          </a:p>
        </p:txBody>
      </p:sp>
      <p:sp>
        <p:nvSpPr>
          <p:cNvPr id="421892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1D46191-E98F-4CB7-8B0B-44DD1AA01B9B}" type="slidenum">
              <a:rPr lang="en-US" smtClean="0"/>
              <a:pPr/>
              <a:t>339</a:t>
            </a:fld>
            <a:endParaRPr lang="en-US"/>
          </a:p>
        </p:txBody>
      </p:sp>
      <p:cxnSp>
        <p:nvCxnSpPr>
          <p:cNvPr id="421893" name="Straight Arrow Connector 10"/>
          <p:cNvCxnSpPr>
            <a:cxnSpLocks noChangeShapeType="1"/>
          </p:cNvCxnSpPr>
          <p:nvPr/>
        </p:nvCxnSpPr>
        <p:spPr bwMode="auto">
          <a:xfrm rot="16200000" flipH="1">
            <a:off x="6023769" y="3044031"/>
            <a:ext cx="457200" cy="79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</p:cxnSp>
      <p:cxnSp>
        <p:nvCxnSpPr>
          <p:cNvPr id="421894" name="Straight Arrow Connector 12"/>
          <p:cNvCxnSpPr>
            <a:cxnSpLocks noChangeShapeType="1"/>
          </p:cNvCxnSpPr>
          <p:nvPr/>
        </p:nvCxnSpPr>
        <p:spPr bwMode="auto">
          <a:xfrm rot="16200000" flipH="1">
            <a:off x="6023769" y="3044031"/>
            <a:ext cx="457200" cy="793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chemeClr val="accent1"/>
            </a:extrusionClr>
          </a:sp3d>
        </p:spPr>
      </p:cxnSp>
      <p:grpSp>
        <p:nvGrpSpPr>
          <p:cNvPr id="421895" name="Group 29" descr="Race Condition Functional Global.bmp"/>
          <p:cNvGrpSpPr>
            <a:grpSpLocks/>
          </p:cNvGrpSpPr>
          <p:nvPr/>
        </p:nvGrpSpPr>
        <p:grpSpPr bwMode="auto">
          <a:xfrm>
            <a:off x="4191000" y="1600200"/>
            <a:ext cx="4156075" cy="3990975"/>
            <a:chOff x="4191000" y="1600200"/>
            <a:chExt cx="4156075" cy="3990975"/>
          </a:xfrm>
        </p:grpSpPr>
        <p:grpSp>
          <p:nvGrpSpPr>
            <p:cNvPr id="421896" name="Group 8"/>
            <p:cNvGrpSpPr>
              <a:grpSpLocks/>
            </p:cNvGrpSpPr>
            <p:nvPr/>
          </p:nvGrpSpPr>
          <p:grpSpPr bwMode="auto">
            <a:xfrm>
              <a:off x="4191000" y="1600200"/>
              <a:ext cx="4156075" cy="3990975"/>
              <a:chOff x="4191000" y="1600200"/>
              <a:chExt cx="4156075" cy="3990975"/>
            </a:xfrm>
          </p:grpSpPr>
          <p:pic>
            <p:nvPicPr>
              <p:cNvPr id="421898" name="Picture 9"/>
              <p:cNvPicPr>
                <a:picLocks noChangeAspect="1" noChangeArrowheads="1"/>
              </p:cNvPicPr>
              <p:nvPr/>
            </p:nvPicPr>
            <p:blipFill>
              <a:blip r:embed="rId2"/>
              <a:srcRect/>
              <a:stretch>
                <a:fillRect/>
              </a:stretch>
            </p:blipFill>
            <p:spPr bwMode="auto">
              <a:xfrm>
                <a:off x="4191000" y="1600200"/>
                <a:ext cx="4156075" cy="14732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21899" name="Picture 10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5562600" y="4419600"/>
                <a:ext cx="1385888" cy="1171575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sm" len="sm"/>
                <a:tailEnd type="none" w="sm" len="sm"/>
              </a:ln>
            </p:spPr>
          </p:pic>
          <p:pic>
            <p:nvPicPr>
              <p:cNvPr id="421900" name="Picture 11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5562600" y="3276600"/>
                <a:ext cx="1385888" cy="118110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 type="none" w="sm" len="sm"/>
                <a:tailEnd type="none" w="sm" len="sm"/>
              </a:ln>
            </p:spPr>
          </p:pic>
        </p:grpSp>
        <p:sp>
          <p:nvSpPr>
            <p:cNvPr id="29" name="Down Arrow 28"/>
            <p:cNvSpPr/>
            <p:nvPr/>
          </p:nvSpPr>
          <p:spPr bwMode="auto">
            <a:xfrm>
              <a:off x="6172200" y="2895600"/>
              <a:ext cx="152400" cy="457200"/>
            </a:xfrm>
            <a:prstGeom prst="downArrow">
              <a:avLst/>
            </a:prstGeom>
            <a:solidFill>
              <a:schemeClr val="tx1"/>
            </a:solidFill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0" hangingPunct="0">
                <a:defRPr/>
              </a:pPr>
              <a:endParaRPr lang="en-US" b="1" dirty="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dirty="0"/>
              <a:t>F. Block Diagram – </a:t>
            </a:r>
            <a:r>
              <a:rPr lang="ru-RU" dirty="0"/>
              <a:t>Панель инструментов блок-диаграммы</a:t>
            </a:r>
            <a:endParaRPr lang="en-US" dirty="0"/>
          </a:p>
        </p:txBody>
      </p:sp>
      <p:sp>
        <p:nvSpPr>
          <p:cNvPr id="110595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908885E-AEE1-48EF-9824-70E434D8F4E1}" type="slidenum">
              <a:rPr lang="en-US" b="1">
                <a:solidFill>
                  <a:srgbClr val="FFFFFF"/>
                </a:solidFill>
              </a:rPr>
              <a:pPr algn="ctr" eaLnBrk="0" hangingPunct="0"/>
              <a:t>34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10596" name="Picture 2" descr="bd toolbar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938" y="3124200"/>
            <a:ext cx="857726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Состязания </a:t>
            </a:r>
            <a:r>
              <a:rPr lang="en-US" dirty="0"/>
              <a:t>– </a:t>
            </a:r>
            <a:r>
              <a:rPr lang="ru-RU" dirty="0"/>
              <a:t>Критический код</a:t>
            </a:r>
            <a:endParaRPr lang="en-US" dirty="0"/>
          </a:p>
        </p:txBody>
      </p:sp>
      <p:sp>
        <p:nvSpPr>
          <p:cNvPr id="422915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3598761-8BB6-4EE8-B9FC-BAA5861B6A2C}" type="slidenum">
              <a:rPr lang="en-US" b="1">
                <a:solidFill>
                  <a:srgbClr val="FFFFFF"/>
                </a:solidFill>
              </a:rPr>
              <a:pPr algn="ctr" eaLnBrk="0" hangingPunct="0"/>
              <a:t>340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422916" name="Picture 2" descr="race condition semaphore loop 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66800" y="3581400"/>
            <a:ext cx="8001000" cy="262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22917" name="Picture 3" descr="race condition semaphore loop 1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1143000"/>
            <a:ext cx="8031163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Straight Connector 5"/>
          <p:cNvCxnSpPr/>
          <p:nvPr/>
        </p:nvCxnSpPr>
        <p:spPr>
          <a:xfrm>
            <a:off x="381000" y="3581400"/>
            <a:ext cx="8305800" cy="158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2919" name="TextBox 6"/>
          <p:cNvSpPr txBox="1">
            <a:spLocks noChangeArrowheads="1"/>
          </p:cNvSpPr>
          <p:nvPr/>
        </p:nvSpPr>
        <p:spPr bwMode="auto">
          <a:xfrm>
            <a:off x="152400" y="3124200"/>
            <a:ext cx="2971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en-US" sz="2000" dirty="0">
                <a:solidFill>
                  <a:srgbClr val="000000"/>
                </a:solidFill>
              </a:rPr>
              <a:t>1-</a:t>
            </a:r>
            <a:r>
              <a:rPr lang="ru-RU" sz="2000" dirty="0">
                <a:solidFill>
                  <a:srgbClr val="000000"/>
                </a:solidFill>
              </a:rPr>
              <a:t>м выполняется верхний </a:t>
            </a:r>
            <a:r>
              <a:rPr lang="en-US" sz="2000" dirty="0">
                <a:solidFill>
                  <a:srgbClr val="000000"/>
                </a:solidFill>
              </a:rPr>
              <a:t>VI</a:t>
            </a: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76200" y="3657600"/>
            <a:ext cx="3048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/>
            <a:r>
              <a:rPr lang="ru-RU" sz="2000" dirty="0">
                <a:solidFill>
                  <a:srgbClr val="000000"/>
                </a:solidFill>
              </a:rPr>
              <a:t>2</a:t>
            </a:r>
            <a:r>
              <a:rPr lang="en-US" sz="2000" dirty="0">
                <a:solidFill>
                  <a:srgbClr val="000000"/>
                </a:solidFill>
              </a:rPr>
              <a:t>-</a:t>
            </a:r>
            <a:r>
              <a:rPr lang="ru-RU" sz="2000" dirty="0">
                <a:solidFill>
                  <a:srgbClr val="000000"/>
                </a:solidFill>
              </a:rPr>
              <a:t>м выполняется нижний </a:t>
            </a:r>
            <a:r>
              <a:rPr lang="en-US" sz="2000" dirty="0">
                <a:solidFill>
                  <a:srgbClr val="000000"/>
                </a:solidFill>
              </a:rPr>
              <a:t>VI</a:t>
            </a:r>
          </a:p>
        </p:txBody>
      </p:sp>
    </p:spTree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Состязания </a:t>
            </a:r>
            <a:r>
              <a:rPr lang="en-US" dirty="0"/>
              <a:t>– </a:t>
            </a:r>
            <a:r>
              <a:rPr lang="ru-RU" dirty="0"/>
              <a:t>Упорядочение</a:t>
            </a:r>
            <a:endParaRPr lang="en-US" dirty="0"/>
          </a:p>
        </p:txBody>
      </p:sp>
      <p:sp>
        <p:nvSpPr>
          <p:cNvPr id="423939" name="Rectangle 8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dirty="0"/>
              <a:t>Чему равен результат</a:t>
            </a:r>
            <a:r>
              <a:rPr lang="en-US" dirty="0"/>
              <a:t>?</a:t>
            </a:r>
          </a:p>
          <a:p>
            <a:pPr marL="0" indent="0" eaLnBrk="1" hangingPunct="1"/>
            <a:r>
              <a:rPr lang="ru-RU" dirty="0"/>
              <a:t>Возможны 4 варианта</a:t>
            </a:r>
            <a:r>
              <a:rPr lang="en-US" dirty="0"/>
              <a:t>:</a:t>
            </a:r>
          </a:p>
          <a:p>
            <a:pPr lvl="1" eaLnBrk="1" hangingPunct="1">
              <a:buFontTx/>
              <a:buChar char="•"/>
            </a:pPr>
            <a:r>
              <a:rPr lang="en-US" dirty="0"/>
              <a:t>Value = (Value * 5) +2</a:t>
            </a:r>
          </a:p>
          <a:p>
            <a:pPr lvl="1" eaLnBrk="1" hangingPunct="1">
              <a:buFontTx/>
              <a:buChar char="•"/>
            </a:pPr>
            <a:r>
              <a:rPr lang="en-US" dirty="0"/>
              <a:t>Value = (Value + 2) * 5</a:t>
            </a:r>
          </a:p>
          <a:p>
            <a:pPr lvl="1" eaLnBrk="1" hangingPunct="1">
              <a:buFontTx/>
              <a:buChar char="•"/>
            </a:pPr>
            <a:r>
              <a:rPr lang="en-US" dirty="0"/>
              <a:t>Value = Value * 5</a:t>
            </a:r>
          </a:p>
          <a:p>
            <a:pPr lvl="1" eaLnBrk="1" hangingPunct="1">
              <a:buFontTx/>
              <a:buChar char="•"/>
            </a:pPr>
            <a:r>
              <a:rPr lang="en-US" dirty="0"/>
              <a:t>Value = Value +2</a:t>
            </a:r>
          </a:p>
          <a:p>
            <a:pPr marL="0" indent="0" eaLnBrk="1" hangingPunct="1"/>
            <a:endParaRPr lang="en-US" dirty="0"/>
          </a:p>
        </p:txBody>
      </p:sp>
      <p:sp>
        <p:nvSpPr>
          <p:cNvPr id="4239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619A056-74C1-4D83-860F-1A3805DC9F46}" type="slidenum">
              <a:rPr lang="en-US" b="1">
                <a:solidFill>
                  <a:srgbClr val="FFFFFF"/>
                </a:solidFill>
              </a:rPr>
              <a:pPr algn="ctr" eaLnBrk="0" hangingPunct="0"/>
              <a:t>341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423941" name="Picture 7" descr="rac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95800" y="1981200"/>
            <a:ext cx="3962400" cy="33528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9-3</a:t>
            </a:r>
            <a:br>
              <a:rPr lang="en-US" dirty="0"/>
            </a:br>
            <a:r>
              <a:rPr lang="en-US" dirty="0"/>
              <a:t>Bank VI</a:t>
            </a:r>
          </a:p>
        </p:txBody>
      </p:sp>
      <p:sp>
        <p:nvSpPr>
          <p:cNvPr id="4249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b="1" dirty="0"/>
              <a:t>ДОМАШНЕЕ ЗАДАНИЕ</a:t>
            </a:r>
            <a:endParaRPr lang="en-US" b="1" dirty="0"/>
          </a:p>
          <a:p>
            <a:pPr marL="0" indent="0" eaLnBrk="1" hangingPunct="1"/>
            <a:r>
              <a:rPr lang="ru-RU" dirty="0"/>
              <a:t>Устраните условия появления состязаний, используя защиту критического фрагмента кода</a:t>
            </a:r>
            <a:r>
              <a:rPr lang="en-US" dirty="0"/>
              <a:t>.</a:t>
            </a:r>
          </a:p>
        </p:txBody>
      </p:sp>
      <p:sp>
        <p:nvSpPr>
          <p:cNvPr id="4249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400800" y="548640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C84EC78-8764-458F-82A6-4637E411E392}" type="slidenum">
              <a:rPr lang="en-US" b="1">
                <a:solidFill>
                  <a:srgbClr val="FFFFFF"/>
                </a:solidFill>
              </a:rPr>
              <a:pPr algn="ctr" eaLnBrk="0" hangingPunct="0"/>
              <a:t>342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9-3</a:t>
            </a:r>
            <a:br>
              <a:rPr lang="en-US" dirty="0"/>
            </a:br>
            <a:r>
              <a:rPr lang="en-US" dirty="0"/>
              <a:t>Bank VI</a:t>
            </a:r>
          </a:p>
        </p:txBody>
      </p:sp>
      <p:sp>
        <p:nvSpPr>
          <p:cNvPr id="425987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Что можно использовать вместо семафора для защиты кода</a:t>
            </a:r>
            <a:r>
              <a:rPr lang="en-US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427011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7848600" cy="4286250"/>
          </a:xfrm>
        </p:spPr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ru-RU" sz="2400" dirty="0"/>
              <a:t>Вы должны использовать переменные, где только возможно в вашем </a:t>
            </a:r>
            <a:r>
              <a:rPr lang="en-US" sz="2400" dirty="0"/>
              <a:t>VI.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True </a:t>
            </a:r>
            <a:r>
              <a:rPr lang="ru-RU" sz="2400" dirty="0"/>
              <a:t>(Да)</a:t>
            </a:r>
            <a:endParaRPr lang="en-US" sz="2400" dirty="0"/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False</a:t>
            </a:r>
            <a:r>
              <a:rPr lang="ru-RU" sz="2400" dirty="0"/>
              <a:t> (Нет)</a:t>
            </a:r>
            <a:endParaRPr lang="en-US" sz="2400" dirty="0"/>
          </a:p>
        </p:txBody>
      </p:sp>
      <p:sp>
        <p:nvSpPr>
          <p:cNvPr id="42701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7A38309-F3CB-456B-958A-82FDF11A84B4}" type="slidenum">
              <a:rPr lang="en-US" b="1">
                <a:solidFill>
                  <a:srgbClr val="FFFFFF"/>
                </a:solidFill>
              </a:rPr>
              <a:pPr algn="ctr" eaLnBrk="0" hangingPunct="0"/>
              <a:t>344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03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428035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7848600" cy="4286250"/>
          </a:xfrm>
        </p:spPr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ru-RU" sz="2400" dirty="0"/>
              <a:t>Вы должны использовать переменные где только возможно</a:t>
            </a:r>
            <a:r>
              <a:rPr lang="en-US" sz="2400" dirty="0"/>
              <a:t>.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True </a:t>
            </a:r>
            <a:r>
              <a:rPr lang="ru-RU" sz="2400" dirty="0"/>
              <a:t>(Да)</a:t>
            </a:r>
            <a:endParaRPr lang="en-US" sz="2400" dirty="0"/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b="1" dirty="0"/>
              <a:t>False</a:t>
            </a:r>
            <a:r>
              <a:rPr lang="ru-RU" sz="2400" b="1" dirty="0"/>
              <a:t> (Нет)</a:t>
            </a:r>
            <a:br>
              <a:rPr lang="en-US" sz="2400" b="1" dirty="0"/>
            </a:br>
            <a:br>
              <a:rPr lang="en-US" sz="2400" b="1" dirty="0"/>
            </a:br>
            <a:r>
              <a:rPr lang="ru-RU" sz="2400" b="1" dirty="0"/>
              <a:t>Переменные нужно использовать только, когда это необходимо</a:t>
            </a:r>
            <a:r>
              <a:rPr lang="en-US" sz="2400" b="1" dirty="0"/>
              <a:t>. </a:t>
            </a:r>
            <a:r>
              <a:rPr lang="ru-RU" sz="2400" b="1" dirty="0"/>
              <a:t>Где только возможно, используйте проводники для передачи данных.</a:t>
            </a:r>
            <a:endParaRPr lang="en-US" sz="2400" b="1" dirty="0"/>
          </a:p>
        </p:txBody>
      </p:sp>
      <p:sp>
        <p:nvSpPr>
          <p:cNvPr id="42803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D1375C7-AC8F-4932-BDD9-4AD3E7CA437A}" type="slidenum">
              <a:rPr lang="en-US" b="1">
                <a:solidFill>
                  <a:srgbClr val="FFFFFF"/>
                </a:solidFill>
              </a:rPr>
              <a:pPr algn="ctr" eaLnBrk="0" hangingPunct="0"/>
              <a:t>345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05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429059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7924800" cy="4286250"/>
          </a:xfrm>
        </p:spPr>
        <p:txBody>
          <a:bodyPr/>
          <a:lstStyle/>
          <a:p>
            <a:pPr marL="457200" indent="-457200" eaLnBrk="1" hangingPunct="1">
              <a:buFont typeface="Arial Narrow" pitchFamily="34" charset="0"/>
              <a:buAutoNum type="arabicPeriod" startAt="2"/>
            </a:pPr>
            <a:r>
              <a:rPr lang="ru-RU" sz="2400" dirty="0"/>
              <a:t>Какие из объектов не могут передавать данные</a:t>
            </a:r>
            <a:r>
              <a:rPr lang="en-US" sz="2400" dirty="0"/>
              <a:t>?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Semaphores 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Functional global variables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Local variables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Single process shared variables</a:t>
            </a:r>
          </a:p>
        </p:txBody>
      </p:sp>
      <p:sp>
        <p:nvSpPr>
          <p:cNvPr id="42906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8D11979-32EA-4450-914A-F72C36085FEB}" type="slidenum">
              <a:rPr lang="en-US" b="1">
                <a:solidFill>
                  <a:srgbClr val="FFFFFF"/>
                </a:solidFill>
              </a:rPr>
              <a:pPr algn="ctr" eaLnBrk="0" hangingPunct="0"/>
              <a:t>346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430083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7924800" cy="4286250"/>
          </a:xfrm>
        </p:spPr>
        <p:txBody>
          <a:bodyPr/>
          <a:lstStyle/>
          <a:p>
            <a:pPr marL="457200" indent="-457200" eaLnBrk="1" hangingPunct="1">
              <a:buFont typeface="Arial Narrow" pitchFamily="34" charset="0"/>
              <a:buAutoNum type="arabicPeriod" startAt="2"/>
            </a:pPr>
            <a:r>
              <a:rPr lang="ru-RU" sz="2400" dirty="0"/>
              <a:t>Какие из объектов не могут передавать данные</a:t>
            </a:r>
            <a:r>
              <a:rPr lang="en-US" sz="2400" dirty="0"/>
              <a:t>?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b="1" dirty="0"/>
              <a:t>Semaphores 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Functional global variables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Local variables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Single process shared variables</a:t>
            </a:r>
          </a:p>
        </p:txBody>
      </p:sp>
      <p:sp>
        <p:nvSpPr>
          <p:cNvPr id="430084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2D4D109-AC34-4122-8153-B39C2CA61189}" type="slidenum">
              <a:rPr lang="en-US" b="1">
                <a:solidFill>
                  <a:srgbClr val="FFFFFF"/>
                </a:solidFill>
              </a:rPr>
              <a:pPr algn="ctr" eaLnBrk="0" hangingPunct="0"/>
              <a:t>347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106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431107" name="Rectangle 9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8305800" cy="4286250"/>
          </a:xfrm>
        </p:spPr>
        <p:txBody>
          <a:bodyPr/>
          <a:lstStyle/>
          <a:p>
            <a:pPr marL="457200" indent="-457200" eaLnBrk="1" hangingPunct="1">
              <a:buFontTx/>
              <a:buAutoNum type="arabicPeriod" startAt="3"/>
            </a:pPr>
            <a:r>
              <a:rPr lang="ru-RU" sz="2400" dirty="0"/>
              <a:t>Какие из объектов нужно использовать в проекте</a:t>
            </a:r>
            <a:r>
              <a:rPr lang="en-US" sz="2400" dirty="0"/>
              <a:t>?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Local variable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Global variable 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Functional global variable 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Single-process shared variable</a:t>
            </a:r>
          </a:p>
        </p:txBody>
      </p:sp>
      <p:sp>
        <p:nvSpPr>
          <p:cNvPr id="431108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B876DBF-A707-498F-BD3B-319600AFD71F}" type="slidenum">
              <a:rPr lang="en-US" b="1">
                <a:solidFill>
                  <a:srgbClr val="FFFFFF"/>
                </a:solidFill>
              </a:rPr>
              <a:pPr algn="ctr" eaLnBrk="0" hangingPunct="0"/>
              <a:t>348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432131" name="Rectangle 9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8305800" cy="4286250"/>
          </a:xfrm>
        </p:spPr>
        <p:txBody>
          <a:bodyPr/>
          <a:lstStyle/>
          <a:p>
            <a:pPr marL="457200" indent="-457200" eaLnBrk="1" hangingPunct="1">
              <a:buFontTx/>
              <a:buAutoNum type="arabicPeriod" startAt="3"/>
            </a:pPr>
            <a:r>
              <a:rPr lang="ru-RU" sz="2400" dirty="0"/>
              <a:t>Какие из объектов нужно использовать в проекте</a:t>
            </a:r>
            <a:r>
              <a:rPr lang="en-US" sz="2400" dirty="0"/>
              <a:t>?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Local variable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Global variable 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Functional global variable 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b="1" dirty="0"/>
              <a:t>Single-process shared variable</a:t>
            </a:r>
          </a:p>
        </p:txBody>
      </p:sp>
      <p:sp>
        <p:nvSpPr>
          <p:cNvPr id="432132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70A07DA-8A25-4454-A127-814B019A69CA}" type="slidenum">
              <a:rPr lang="en-US" b="1">
                <a:solidFill>
                  <a:srgbClr val="FFFFFF"/>
                </a:solidFill>
              </a:rPr>
              <a:pPr algn="ctr" eaLnBrk="0" hangingPunct="0"/>
              <a:t>349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F. Block Diagram – </a:t>
            </a:r>
            <a:r>
              <a:rPr lang="ru-RU" dirty="0"/>
              <a:t>Терминалы</a:t>
            </a:r>
            <a:endParaRPr lang="en-US" dirty="0"/>
          </a:p>
        </p:txBody>
      </p:sp>
      <p:sp>
        <p:nvSpPr>
          <p:cNvPr id="111619" name="Rectangle 6"/>
          <p:cNvSpPr>
            <a:spLocks noGrp="1" noChangeArrowheads="1"/>
          </p:cNvSpPr>
          <p:nvPr>
            <p:ph idx="1"/>
          </p:nvPr>
        </p:nvSpPr>
        <p:spPr>
          <a:xfrm>
            <a:off x="228600" y="1295400"/>
            <a:ext cx="8686800" cy="4343400"/>
          </a:xfrm>
        </p:spPr>
        <p:txBody>
          <a:bodyPr/>
          <a:lstStyle/>
          <a:p>
            <a:pPr lvl="1" eaLnBrk="1" hangingPunct="1"/>
            <a:r>
              <a:rPr lang="ru-RU" dirty="0"/>
              <a:t>Терминалы - это</a:t>
            </a:r>
            <a:r>
              <a:rPr lang="en-US" dirty="0"/>
              <a:t>:</a:t>
            </a:r>
          </a:p>
          <a:p>
            <a:pPr lvl="2" eaLnBrk="1" hangingPunct="1"/>
            <a:r>
              <a:rPr lang="ru-RU" dirty="0"/>
              <a:t>Представление объектов лицевой панели на блок-диаграмме</a:t>
            </a:r>
            <a:endParaRPr lang="en-US" dirty="0"/>
          </a:p>
          <a:p>
            <a:pPr lvl="2" eaLnBrk="1" hangingPunct="1"/>
            <a:r>
              <a:rPr lang="ru-RU" dirty="0"/>
              <a:t>Порты ввода и вывода, через которые осуществляется обмен информацией между лицевой панелью и блок-диаграммой</a:t>
            </a:r>
            <a:endParaRPr lang="en-US" dirty="0"/>
          </a:p>
          <a:p>
            <a:pPr lvl="2" eaLnBrk="1" hangingPunct="1"/>
            <a:r>
              <a:rPr lang="ru-RU" dirty="0"/>
              <a:t>Аналоги параметров и констант в текстовых языках программирования</a:t>
            </a:r>
            <a:endParaRPr lang="en-US" dirty="0"/>
          </a:p>
          <a:p>
            <a:pPr lvl="1" eaLnBrk="1" hangingPunct="1"/>
            <a:r>
              <a:rPr lang="ru-RU" dirty="0"/>
              <a:t>Внешний вид терминалов можно изменить, выбрав и переключив пункт </a:t>
            </a:r>
            <a:r>
              <a:rPr lang="en-US" b="1" dirty="0"/>
              <a:t>View as Icon</a:t>
            </a:r>
            <a:r>
              <a:rPr lang="en-US" dirty="0"/>
              <a:t> </a:t>
            </a:r>
            <a:r>
              <a:rPr lang="ru-RU" dirty="0"/>
              <a:t>контекстного меню</a:t>
            </a:r>
            <a:endParaRPr lang="en-US" dirty="0"/>
          </a:p>
        </p:txBody>
      </p:sp>
      <p:sp>
        <p:nvSpPr>
          <p:cNvPr id="1116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331F65C-6459-4275-A6B7-8C4CA2E6F75F}" type="slidenum">
              <a:rPr lang="en-US" b="1">
                <a:solidFill>
                  <a:srgbClr val="FFFFFF"/>
                </a:solidFill>
              </a:rPr>
              <a:pPr algn="ctr" eaLnBrk="0" hangingPunct="0"/>
              <a:t>35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11621" name="Picture 9" descr="loc_easy_to_recrea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5334000"/>
            <a:ext cx="93345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1622" name="Picture 10" descr="loc_easy_to_recreat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05000" y="5334000"/>
            <a:ext cx="81915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15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433155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7924800" cy="4286250"/>
          </a:xfrm>
        </p:spPr>
        <p:txBody>
          <a:bodyPr/>
          <a:lstStyle/>
          <a:p>
            <a:pPr marL="457200" indent="-457200" eaLnBrk="1" hangingPunct="1">
              <a:buFont typeface="Arial Narrow" pitchFamily="34" charset="0"/>
              <a:buAutoNum type="arabicPeriod" startAt="4"/>
            </a:pPr>
            <a:r>
              <a:rPr lang="ru-RU" sz="2400" dirty="0"/>
              <a:t>Какие из объектов не могут быть использованы для обмена данными между несколькими </a:t>
            </a:r>
            <a:r>
              <a:rPr lang="en-US" sz="2400" dirty="0"/>
              <a:t>VI?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Local variable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Global variable 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Functional global variable 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Single-process shared variable</a:t>
            </a:r>
          </a:p>
        </p:txBody>
      </p:sp>
      <p:sp>
        <p:nvSpPr>
          <p:cNvPr id="433156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E085998-C3E1-4868-9B99-D7199F23368A}" type="slidenum">
              <a:rPr lang="en-US" b="1">
                <a:solidFill>
                  <a:srgbClr val="FFFFFF"/>
                </a:solidFill>
              </a:rPr>
              <a:pPr algn="ctr" eaLnBrk="0" hangingPunct="0"/>
              <a:t>350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434179" name="Rectangle 8"/>
          <p:cNvSpPr>
            <a:spLocks noGrp="1" noChangeArrowheads="1"/>
          </p:cNvSpPr>
          <p:nvPr>
            <p:ph sz="half" idx="1"/>
          </p:nvPr>
        </p:nvSpPr>
        <p:spPr>
          <a:xfrm>
            <a:off x="533400" y="1514475"/>
            <a:ext cx="7924800" cy="4286250"/>
          </a:xfrm>
        </p:spPr>
        <p:txBody>
          <a:bodyPr/>
          <a:lstStyle/>
          <a:p>
            <a:pPr marL="457200" indent="-457200" eaLnBrk="1" hangingPunct="1">
              <a:buFont typeface="Arial Narrow" pitchFamily="34" charset="0"/>
              <a:buAutoNum type="arabicPeriod" startAt="4"/>
            </a:pPr>
            <a:r>
              <a:rPr lang="ru-RU" sz="2400" dirty="0"/>
              <a:t>Какие из объектов не могут быть использованы для обмена данными между несколькими </a:t>
            </a:r>
            <a:r>
              <a:rPr lang="en-US" sz="2400" dirty="0"/>
              <a:t>VI?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b="1" dirty="0"/>
              <a:t>Local variable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Global variable 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Functional global variable </a:t>
            </a:r>
          </a:p>
          <a:p>
            <a:pPr marL="892175" lvl="2" indent="-381000" eaLnBrk="1" hangingPunct="1">
              <a:buFontTx/>
              <a:buAutoNum type="alphaLcParenR"/>
            </a:pPr>
            <a:r>
              <a:rPr lang="en-US" sz="2400" dirty="0"/>
              <a:t>Single-process shared variable</a:t>
            </a:r>
          </a:p>
        </p:txBody>
      </p:sp>
      <p:sp>
        <p:nvSpPr>
          <p:cNvPr id="434180" name="Slide Number Placeholder 4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89F7690-BF82-4BF9-B0EE-84A115B63CE2}" type="slidenum">
              <a:rPr lang="en-US" b="1">
                <a:solidFill>
                  <a:srgbClr val="FFFFFF"/>
                </a:solidFill>
              </a:rPr>
              <a:pPr algn="ctr" eaLnBrk="0" hangingPunct="0"/>
              <a:t>351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/>
          <a:lstStyle/>
          <a:p>
            <a:pPr eaLnBrk="1" hangingPunct="1"/>
            <a:r>
              <a:rPr lang="ru-RU" dirty="0"/>
              <a:t>Продолжение обучения </a:t>
            </a:r>
            <a:r>
              <a:rPr lang="en-US" dirty="0"/>
              <a:t>LabVIEW</a:t>
            </a:r>
          </a:p>
        </p:txBody>
      </p:sp>
      <p:sp>
        <p:nvSpPr>
          <p:cNvPr id="43520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876800"/>
          </a:xfrm>
        </p:spPr>
        <p:txBody>
          <a:bodyPr/>
          <a:lstStyle/>
          <a:p>
            <a:pPr lvl="1" eaLnBrk="1" hangingPunct="1"/>
            <a:r>
              <a:rPr lang="ru-RU" dirty="0"/>
              <a:t>Обучение под руководством преподавателя</a:t>
            </a:r>
            <a:endParaRPr lang="en-US" dirty="0"/>
          </a:p>
          <a:p>
            <a:pPr lvl="2" eaLnBrk="1" hangingPunct="1"/>
            <a:r>
              <a:rPr lang="en-US" dirty="0"/>
              <a:t>LabVIEW Core 2: </a:t>
            </a:r>
            <a:r>
              <a:rPr lang="ru-RU" dirty="0"/>
              <a:t>Изучение шаблонов проектирования </a:t>
            </a:r>
            <a:r>
              <a:rPr lang="en-US" dirty="0"/>
              <a:t>VI</a:t>
            </a:r>
            <a:r>
              <a:rPr lang="ru-RU" dirty="0"/>
              <a:t> с несколькими циклами</a:t>
            </a:r>
            <a:r>
              <a:rPr lang="en-US" dirty="0"/>
              <a:t>, </a:t>
            </a:r>
            <a:r>
              <a:rPr lang="ru-RU" dirty="0"/>
              <a:t>узлы свойств и создание исполняемых приложений</a:t>
            </a:r>
            <a:endParaRPr lang="en-US" dirty="0"/>
          </a:p>
          <a:p>
            <a:pPr lvl="2" eaLnBrk="1" hangingPunct="1"/>
            <a:r>
              <a:rPr lang="ru-RU" dirty="0"/>
              <a:t>Курсы по оборудованию, например, сбора данных и обработки сигналов</a:t>
            </a:r>
            <a:endParaRPr lang="en-US" dirty="0"/>
          </a:p>
          <a:p>
            <a:pPr lvl="2" eaLnBrk="1" hangingPunct="1"/>
            <a:r>
              <a:rPr lang="ru-RU" dirty="0"/>
              <a:t>Курсы «</a:t>
            </a:r>
            <a:r>
              <a:rPr lang="en-US" dirty="0"/>
              <a:t>Online</a:t>
            </a:r>
            <a:r>
              <a:rPr lang="ru-RU" dirty="0"/>
              <a:t>»,</a:t>
            </a:r>
            <a:r>
              <a:rPr lang="en-US" dirty="0"/>
              <a:t> </a:t>
            </a:r>
            <a:r>
              <a:rPr lang="ru-RU" dirty="0"/>
              <a:t>такие, как </a:t>
            </a:r>
            <a:r>
              <a:rPr lang="en-US" dirty="0"/>
              <a:t>Machine Vision </a:t>
            </a:r>
            <a:r>
              <a:rPr lang="ru-RU" dirty="0"/>
              <a:t>(машинное зрение) и </a:t>
            </a:r>
            <a:r>
              <a:rPr lang="en-US" dirty="0"/>
              <a:t>LabVIEW Real-Time</a:t>
            </a:r>
            <a:r>
              <a:rPr lang="ru-RU" dirty="0"/>
              <a:t> </a:t>
            </a:r>
            <a:endParaRPr lang="en-US" dirty="0"/>
          </a:p>
          <a:p>
            <a:pPr lvl="1" eaLnBrk="1" hangingPunct="1"/>
            <a:r>
              <a:rPr lang="ru-RU" dirty="0"/>
              <a:t>Самостоятельно</a:t>
            </a:r>
            <a:r>
              <a:rPr lang="en-US" dirty="0"/>
              <a:t>: </a:t>
            </a:r>
            <a:r>
              <a:rPr lang="ru-RU" dirty="0"/>
              <a:t>различные обучающие комплекты и инструментальные средства, спроектированные для изучения в подходящем для вас темпе</a:t>
            </a:r>
            <a:endParaRPr lang="en-US" dirty="0"/>
          </a:p>
        </p:txBody>
      </p:sp>
    </p:spTree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Продолжайте свое обучение </a:t>
            </a:r>
            <a:endParaRPr lang="en-US" dirty="0"/>
          </a:p>
        </p:txBody>
      </p:sp>
      <p:sp>
        <p:nvSpPr>
          <p:cNvPr id="43622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>
                <a:hlinkClick r:id="rId3"/>
              </a:rPr>
              <a:t>ni.com/support</a:t>
            </a:r>
            <a:endParaRPr lang="en-US" dirty="0"/>
          </a:p>
          <a:p>
            <a:pPr lvl="2" eaLnBrk="1" hangingPunct="1"/>
            <a:r>
              <a:rPr lang="ru-RU" dirty="0"/>
              <a:t>Доступ к руководствам по продукции</a:t>
            </a:r>
            <a:r>
              <a:rPr lang="en-US" dirty="0"/>
              <a:t>, </a:t>
            </a:r>
            <a:r>
              <a:rPr lang="ru-RU" dirty="0"/>
              <a:t>базе знаний</a:t>
            </a:r>
            <a:r>
              <a:rPr lang="en-US" dirty="0"/>
              <a:t>, </a:t>
            </a:r>
            <a:r>
              <a:rPr lang="ru-RU" dirty="0"/>
              <a:t>примерам кода</a:t>
            </a:r>
            <a:r>
              <a:rPr lang="en-US" dirty="0"/>
              <a:t>, </a:t>
            </a:r>
            <a:r>
              <a:rPr lang="ru-RU" dirty="0"/>
              <a:t>учебникам</a:t>
            </a:r>
            <a:r>
              <a:rPr lang="en-US" dirty="0"/>
              <a:t>, </a:t>
            </a:r>
            <a:r>
              <a:rPr lang="ru-RU" dirty="0"/>
              <a:t>описаниям приложений и форуму</a:t>
            </a:r>
            <a:endParaRPr lang="en-US" dirty="0"/>
          </a:p>
          <a:p>
            <a:pPr lvl="2" eaLnBrk="1" hangingPunct="1"/>
            <a:r>
              <a:rPr lang="ru-RU" dirty="0"/>
              <a:t>Запрос технической поддержки</a:t>
            </a:r>
            <a:endParaRPr lang="en-US" dirty="0"/>
          </a:p>
          <a:p>
            <a:pPr lvl="1" eaLnBrk="1" hangingPunct="1"/>
            <a:r>
              <a:rPr lang="en-US" dirty="0"/>
              <a:t>Info-LabVIEW:  </a:t>
            </a:r>
            <a:r>
              <a:rPr lang="en-US" dirty="0">
                <a:hlinkClick r:id="rId4"/>
              </a:rPr>
              <a:t>www.info-labview.org</a:t>
            </a:r>
            <a:endParaRPr lang="en-US" dirty="0"/>
          </a:p>
          <a:p>
            <a:pPr lvl="1" eaLnBrk="1" hangingPunct="1"/>
            <a:r>
              <a:rPr lang="en-US" dirty="0"/>
              <a:t>Alliance Program: </a:t>
            </a:r>
            <a:r>
              <a:rPr lang="en-US" dirty="0">
                <a:hlinkClick r:id="rId5"/>
              </a:rPr>
              <a:t>ni.com/alliance</a:t>
            </a:r>
            <a:endParaRPr lang="en-US" dirty="0"/>
          </a:p>
          <a:p>
            <a:pPr lvl="1" eaLnBrk="1" hangingPunct="1"/>
            <a:r>
              <a:rPr lang="en-US" dirty="0"/>
              <a:t>Publications: </a:t>
            </a:r>
            <a:r>
              <a:rPr lang="en-US" dirty="0">
                <a:hlinkClick r:id="rId6"/>
              </a:rPr>
              <a:t>ni.com/reference/books/</a:t>
            </a:r>
            <a:endParaRPr lang="en-US" dirty="0"/>
          </a:p>
          <a:p>
            <a:pPr lvl="1" eaLnBrk="1" hangingPunct="1"/>
            <a:r>
              <a:rPr lang="en-US" dirty="0"/>
              <a:t>Practice!</a:t>
            </a:r>
            <a:r>
              <a:rPr lang="ru-RU" dirty="0"/>
              <a:t> (Практика!)</a:t>
            </a:r>
            <a:endParaRPr lang="en-US" dirty="0"/>
          </a:p>
        </p:txBody>
      </p:sp>
    </p:spTree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Slide Number Placeholder 1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EE82E24-820B-4374-9A96-6C06288B1E67}" type="slidenum">
              <a:rPr lang="en-US"/>
              <a:pPr algn="ctr" eaLnBrk="0" hangingPunct="0"/>
              <a:t>354</a:t>
            </a:fld>
            <a:endParaRPr lang="en-US"/>
          </a:p>
        </p:txBody>
      </p:sp>
      <p:sp>
        <p:nvSpPr>
          <p:cNvPr id="437251" name="Rectangle 2"/>
          <p:cNvSpPr>
            <a:spLocks noChangeArrowheads="1"/>
          </p:cNvSpPr>
          <p:nvPr/>
        </p:nvSpPr>
        <p:spPr bwMode="auto">
          <a:xfrm>
            <a:off x="201420" y="533400"/>
            <a:ext cx="8458200" cy="304800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0" scaled="1"/>
          </a:gra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/>
          </a:p>
        </p:txBody>
      </p:sp>
      <p:sp>
        <p:nvSpPr>
          <p:cNvPr id="437252" name="Line 3"/>
          <p:cNvSpPr>
            <a:spLocks noChangeShapeType="1"/>
          </p:cNvSpPr>
          <p:nvPr/>
        </p:nvSpPr>
        <p:spPr bwMode="auto">
          <a:xfrm>
            <a:off x="60960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37253" name="AutoShape 4"/>
          <p:cNvSpPr>
            <a:spLocks noChangeArrowheads="1"/>
          </p:cNvSpPr>
          <p:nvPr/>
        </p:nvSpPr>
        <p:spPr bwMode="auto">
          <a:xfrm>
            <a:off x="5486400" y="46482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/>
          </a:p>
        </p:txBody>
      </p:sp>
      <p:sp>
        <p:nvSpPr>
          <p:cNvPr id="437254" name="Line 5"/>
          <p:cNvSpPr>
            <a:spLocks noChangeShapeType="1"/>
          </p:cNvSpPr>
          <p:nvPr/>
        </p:nvSpPr>
        <p:spPr bwMode="auto">
          <a:xfrm>
            <a:off x="3124200" y="0"/>
            <a:ext cx="0" cy="6858000"/>
          </a:xfrm>
          <a:prstGeom prst="line">
            <a:avLst/>
          </a:prstGeom>
          <a:noFill/>
          <a:ln w="19050">
            <a:solidFill>
              <a:schemeClr val="accent1"/>
            </a:solidFill>
            <a:prstDash val="lgDash"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37255" name="AutoShape 6"/>
          <p:cNvSpPr>
            <a:spLocks noChangeArrowheads="1"/>
          </p:cNvSpPr>
          <p:nvPr/>
        </p:nvSpPr>
        <p:spPr bwMode="auto">
          <a:xfrm>
            <a:off x="2463800" y="46482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/>
          </a:p>
        </p:txBody>
      </p:sp>
      <p:sp>
        <p:nvSpPr>
          <p:cNvPr id="437256" name="AutoShape 7"/>
          <p:cNvSpPr>
            <a:spLocks noChangeArrowheads="1"/>
          </p:cNvSpPr>
          <p:nvPr/>
        </p:nvSpPr>
        <p:spPr bwMode="auto">
          <a:xfrm>
            <a:off x="5486400" y="9144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/>
          </a:p>
        </p:txBody>
      </p:sp>
      <p:sp>
        <p:nvSpPr>
          <p:cNvPr id="437257" name="AutoShape 8"/>
          <p:cNvSpPr>
            <a:spLocks noChangeArrowheads="1"/>
          </p:cNvSpPr>
          <p:nvPr/>
        </p:nvSpPr>
        <p:spPr bwMode="auto">
          <a:xfrm>
            <a:off x="2463800" y="914400"/>
            <a:ext cx="762000" cy="38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tx1"/>
          </a:solidFill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/>
          </a:p>
        </p:txBody>
      </p:sp>
      <p:sp>
        <p:nvSpPr>
          <p:cNvPr id="186377" name="Rectangle 9"/>
          <p:cNvSpPr>
            <a:spLocks noChangeArrowheads="1"/>
          </p:cNvSpPr>
          <p:nvPr/>
        </p:nvSpPr>
        <p:spPr bwMode="auto">
          <a:xfrm>
            <a:off x="6206706" y="838200"/>
            <a:ext cx="2438400" cy="1524000"/>
          </a:xfrm>
          <a:prstGeom prst="rect">
            <a:avLst/>
          </a:prstGeom>
          <a:solidFill>
            <a:schemeClr val="hlink"/>
          </a:solidFill>
          <a:ln w="9525" algn="ctr">
            <a:solidFill>
              <a:srgbClr val="5E84B8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378" name="Rectangle 10"/>
          <p:cNvSpPr>
            <a:spLocks noChangeArrowheads="1"/>
          </p:cNvSpPr>
          <p:nvPr/>
        </p:nvSpPr>
        <p:spPr bwMode="auto">
          <a:xfrm>
            <a:off x="228600" y="1066800"/>
            <a:ext cx="2438400" cy="914400"/>
          </a:xfrm>
          <a:prstGeom prst="rect">
            <a:avLst/>
          </a:prstGeom>
          <a:solidFill>
            <a:schemeClr val="hlink"/>
          </a:solidFill>
          <a:ln w="9525" algn="ctr">
            <a:solidFill>
              <a:srgbClr val="5E84B8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7260" name="Line 11"/>
          <p:cNvSpPr>
            <a:spLocks noChangeShapeType="1"/>
          </p:cNvSpPr>
          <p:nvPr/>
        </p:nvSpPr>
        <p:spPr bwMode="auto">
          <a:xfrm>
            <a:off x="228600" y="1333500"/>
            <a:ext cx="24765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86380" name="Rectangle 12"/>
          <p:cNvSpPr>
            <a:spLocks noChangeArrowheads="1"/>
          </p:cNvSpPr>
          <p:nvPr/>
        </p:nvSpPr>
        <p:spPr bwMode="auto">
          <a:xfrm>
            <a:off x="3276600" y="889000"/>
            <a:ext cx="2438400" cy="406400"/>
          </a:xfrm>
          <a:prstGeom prst="rect">
            <a:avLst/>
          </a:prstGeom>
          <a:solidFill>
            <a:schemeClr val="hlink"/>
          </a:solidFill>
          <a:ln w="9525" algn="ctr">
            <a:solidFill>
              <a:srgbClr val="5E84B8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381" name="Rectangle 13"/>
          <p:cNvSpPr>
            <a:spLocks noChangeArrowheads="1"/>
          </p:cNvSpPr>
          <p:nvPr/>
        </p:nvSpPr>
        <p:spPr bwMode="auto">
          <a:xfrm>
            <a:off x="6223000" y="4495800"/>
            <a:ext cx="2438400" cy="685800"/>
          </a:xfrm>
          <a:prstGeom prst="rect">
            <a:avLst/>
          </a:prstGeom>
          <a:solidFill>
            <a:schemeClr val="hlink"/>
          </a:solidFill>
          <a:ln w="9525" algn="ctr">
            <a:solidFill>
              <a:srgbClr val="5E84B8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382" name="Rectangle 14"/>
          <p:cNvSpPr>
            <a:spLocks noChangeArrowheads="1"/>
          </p:cNvSpPr>
          <p:nvPr/>
        </p:nvSpPr>
        <p:spPr bwMode="auto">
          <a:xfrm>
            <a:off x="3225800" y="4495800"/>
            <a:ext cx="2438400" cy="685800"/>
          </a:xfrm>
          <a:prstGeom prst="rect">
            <a:avLst/>
          </a:prstGeom>
          <a:solidFill>
            <a:schemeClr val="hlink"/>
          </a:solidFill>
          <a:ln w="9525" algn="ctr">
            <a:solidFill>
              <a:srgbClr val="5E84B8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6383" name="Rectangle 15"/>
          <p:cNvSpPr>
            <a:spLocks noChangeArrowheads="1"/>
          </p:cNvSpPr>
          <p:nvPr/>
        </p:nvSpPr>
        <p:spPr bwMode="auto">
          <a:xfrm>
            <a:off x="266700" y="4483100"/>
            <a:ext cx="2438400" cy="685800"/>
          </a:xfrm>
          <a:prstGeom prst="rect">
            <a:avLst/>
          </a:prstGeom>
          <a:solidFill>
            <a:schemeClr val="hlink"/>
          </a:solidFill>
          <a:ln w="9525" algn="ctr">
            <a:solidFill>
              <a:srgbClr val="5E84B8"/>
            </a:solidFill>
            <a:miter lim="800000"/>
            <a:headEnd type="none" w="sm" len="sm"/>
            <a:tailEnd type="none" w="sm" len="sm"/>
          </a:ln>
          <a:effectLst>
            <a:outerShdw dist="107763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/>
          <a:p>
            <a:pPr algn="ctr" eaLnBrk="0" hangingPunct="0">
              <a:defRPr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7265" name="Text Box 16"/>
          <p:cNvSpPr txBox="1">
            <a:spLocks noChangeArrowheads="1"/>
          </p:cNvSpPr>
          <p:nvPr/>
        </p:nvSpPr>
        <p:spPr bwMode="auto">
          <a:xfrm>
            <a:off x="190500" y="76200"/>
            <a:ext cx="2559050" cy="838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165100" indent="-165100" eaLnBrk="0" hangingPunct="0">
              <a:spcBef>
                <a:spcPct val="50000"/>
              </a:spcBef>
              <a:tabLst>
                <a:tab pos="177800" algn="l"/>
              </a:tabLst>
            </a:pPr>
            <a:r>
              <a:rPr lang="ru-RU" sz="1800" dirty="0">
                <a:solidFill>
                  <a:schemeClr val="tx1"/>
                </a:solidFill>
              </a:rPr>
              <a:t>Курсы</a:t>
            </a:r>
            <a:endParaRPr lang="en-US" sz="1800" dirty="0">
              <a:solidFill>
                <a:schemeClr val="tx1"/>
              </a:solidFill>
            </a:endParaRPr>
          </a:p>
          <a:p>
            <a:pPr algn="ctr" eaLnBrk="0" hangingPunct="0">
              <a:spcBef>
                <a:spcPct val="50000"/>
              </a:spcBef>
              <a:tabLst>
                <a:tab pos="0" algn="l"/>
              </a:tabLst>
            </a:pPr>
            <a:r>
              <a:rPr lang="ru-RU" sz="1800" dirty="0">
                <a:solidFill>
                  <a:schemeClr val="tx1"/>
                </a:solidFill>
              </a:rPr>
              <a:t>Начинающий пользователь</a:t>
            </a:r>
            <a:endParaRPr lang="en-US" sz="1800" dirty="0">
              <a:solidFill>
                <a:schemeClr val="tx1"/>
              </a:solidFill>
            </a:endParaRPr>
          </a:p>
          <a:p>
            <a:pPr marL="165100" indent="-165100" algn="ctr" eaLnBrk="0" hangingPunct="0">
              <a:spcBef>
                <a:spcPct val="50000"/>
              </a:spcBef>
              <a:tabLst>
                <a:tab pos="177800" algn="l"/>
              </a:tabLst>
            </a:pPr>
            <a:r>
              <a:rPr lang="en-US" sz="2000" dirty="0"/>
              <a:t>LabVIEW Core 1</a:t>
            </a:r>
          </a:p>
          <a:p>
            <a:pPr marL="165100" indent="-165100" algn="ctr" eaLnBrk="0" hangingPunct="0">
              <a:spcBef>
                <a:spcPct val="50000"/>
              </a:spcBef>
              <a:tabLst>
                <a:tab pos="177800" algn="l"/>
              </a:tabLst>
            </a:pPr>
            <a:r>
              <a:rPr lang="en-US" sz="2000" dirty="0"/>
              <a:t>LabVIEW Core 2</a:t>
            </a:r>
            <a:endParaRPr lang="en-US" sz="1600" dirty="0"/>
          </a:p>
        </p:txBody>
      </p:sp>
      <p:sp>
        <p:nvSpPr>
          <p:cNvPr id="437266" name="Text Box 17"/>
          <p:cNvSpPr txBox="1">
            <a:spLocks noChangeArrowheads="1"/>
          </p:cNvSpPr>
          <p:nvPr/>
        </p:nvSpPr>
        <p:spPr bwMode="auto">
          <a:xfrm>
            <a:off x="3163888" y="76200"/>
            <a:ext cx="2559050" cy="19050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165100" indent="-165100" eaLnBrk="0" hangingPunct="0">
              <a:spcBef>
                <a:spcPct val="50000"/>
              </a:spcBef>
              <a:tabLst>
                <a:tab pos="177800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65100" indent="-165100" algn="ctr" eaLnBrk="0" hangingPunct="0">
              <a:spcBef>
                <a:spcPct val="50000"/>
              </a:spcBef>
              <a:tabLst>
                <a:tab pos="177800" algn="l"/>
              </a:tabLst>
            </a:pPr>
            <a:r>
              <a:rPr lang="ru-RU" sz="1800" dirty="0">
                <a:solidFill>
                  <a:schemeClr val="tx1"/>
                </a:solidFill>
              </a:rPr>
              <a:t>Опытный пользователь</a:t>
            </a:r>
            <a:endParaRPr lang="en-US" sz="1800" dirty="0">
              <a:solidFill>
                <a:schemeClr val="tx1"/>
              </a:solidFill>
            </a:endParaRPr>
          </a:p>
          <a:p>
            <a:pPr marL="165100" indent="-165100" algn="ctr" eaLnBrk="0" hangingPunct="0">
              <a:spcBef>
                <a:spcPct val="50000"/>
              </a:spcBef>
              <a:tabLst>
                <a:tab pos="177800" algn="l"/>
              </a:tabLst>
            </a:pPr>
            <a:r>
              <a:rPr lang="en-US" sz="2000" dirty="0"/>
              <a:t>LabVIEW Core 3</a:t>
            </a:r>
          </a:p>
        </p:txBody>
      </p:sp>
      <p:sp>
        <p:nvSpPr>
          <p:cNvPr id="437267" name="Text Box 18"/>
          <p:cNvSpPr txBox="1">
            <a:spLocks noChangeArrowheads="1"/>
          </p:cNvSpPr>
          <p:nvPr/>
        </p:nvSpPr>
        <p:spPr bwMode="auto">
          <a:xfrm>
            <a:off x="6135688" y="76200"/>
            <a:ext cx="2559050" cy="14478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165100" indent="-165100" eaLnBrk="0" hangingPunct="0">
              <a:spcBef>
                <a:spcPct val="50000"/>
              </a:spcBef>
              <a:tabLst>
                <a:tab pos="177800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algn="ctr" eaLnBrk="0" hangingPunct="0">
              <a:spcBef>
                <a:spcPct val="50000"/>
              </a:spcBef>
              <a:tabLst>
                <a:tab pos="0" algn="l"/>
              </a:tabLst>
            </a:pPr>
            <a:r>
              <a:rPr lang="ru-RU" sz="1800" dirty="0">
                <a:solidFill>
                  <a:schemeClr val="tx1"/>
                </a:solidFill>
              </a:rPr>
              <a:t>Квалифицированный пользователь</a:t>
            </a:r>
            <a:endParaRPr lang="en-US" sz="1800" dirty="0">
              <a:solidFill>
                <a:schemeClr val="tx1"/>
              </a:solidFill>
            </a:endParaRPr>
          </a:p>
          <a:p>
            <a:pPr marL="165100" indent="-165100" algn="ctr" eaLnBrk="0" hangingPunct="0">
              <a:spcBef>
                <a:spcPts val="0"/>
              </a:spcBef>
              <a:tabLst>
                <a:tab pos="177800" algn="l"/>
              </a:tabLst>
            </a:pPr>
            <a:r>
              <a:rPr lang="en-US" sz="1600" dirty="0"/>
              <a:t>Managing Software Engineering in LabVIEW</a:t>
            </a:r>
          </a:p>
          <a:p>
            <a:pPr marL="165100" indent="-165100" algn="ctr" eaLnBrk="0" hangingPunct="0">
              <a:spcBef>
                <a:spcPts val="0"/>
              </a:spcBef>
              <a:tabLst>
                <a:tab pos="177800" algn="l"/>
              </a:tabLst>
            </a:pPr>
            <a:r>
              <a:rPr lang="en-US" sz="1600" dirty="0"/>
              <a:t>  LabVIEW OOP System Design</a:t>
            </a:r>
          </a:p>
          <a:p>
            <a:pPr marL="165100" indent="-165100" algn="ctr" eaLnBrk="0" hangingPunct="0">
              <a:spcBef>
                <a:spcPts val="0"/>
              </a:spcBef>
              <a:tabLst>
                <a:tab pos="177800" algn="l"/>
              </a:tabLst>
            </a:pPr>
            <a:r>
              <a:rPr lang="en-US" sz="1600" dirty="0"/>
              <a:t>Advanced Architectures in LabVIEW</a:t>
            </a:r>
          </a:p>
        </p:txBody>
      </p:sp>
      <p:sp>
        <p:nvSpPr>
          <p:cNvPr id="437268" name="Text Box 19"/>
          <p:cNvSpPr txBox="1">
            <a:spLocks noChangeArrowheads="1"/>
          </p:cNvSpPr>
          <p:nvPr/>
        </p:nvSpPr>
        <p:spPr bwMode="auto">
          <a:xfrm>
            <a:off x="192088" y="4038600"/>
            <a:ext cx="2559050" cy="22098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165100" indent="-165100" eaLnBrk="0" hangingPunct="0">
              <a:spcBef>
                <a:spcPct val="50000"/>
              </a:spcBef>
              <a:tabLst>
                <a:tab pos="177800" algn="l"/>
              </a:tabLst>
            </a:pPr>
            <a:r>
              <a:rPr lang="ru-RU" sz="1800" b="1" dirty="0">
                <a:solidFill>
                  <a:schemeClr val="tx1"/>
                </a:solidFill>
              </a:rPr>
              <a:t>Аттестация</a:t>
            </a:r>
            <a:endParaRPr lang="en-US" sz="1800" dirty="0">
              <a:solidFill>
                <a:schemeClr val="tx1"/>
              </a:solidFill>
            </a:endParaRPr>
          </a:p>
          <a:p>
            <a:pPr marL="165100" indent="-165100" algn="ctr" eaLnBrk="0" hangingPunct="0">
              <a:spcBef>
                <a:spcPct val="50000"/>
              </a:spcBef>
              <a:tabLst>
                <a:tab pos="177800" algn="l"/>
              </a:tabLst>
            </a:pPr>
            <a:r>
              <a:rPr lang="en-US" sz="2000" dirty="0"/>
              <a:t>Certified LV Associate Developer Exam</a:t>
            </a:r>
          </a:p>
          <a:p>
            <a:pPr marL="165100" indent="-165100" eaLnBrk="0" hangingPunct="0">
              <a:spcBef>
                <a:spcPct val="15000"/>
              </a:spcBef>
              <a:tabLst>
                <a:tab pos="177800" algn="l"/>
              </a:tabLst>
            </a:pPr>
            <a:endParaRPr lang="en-US" sz="800" dirty="0"/>
          </a:p>
          <a:p>
            <a:pPr marL="165100" indent="-165100" eaLnBrk="0" hangingPunct="0">
              <a:spcBef>
                <a:spcPct val="15000"/>
              </a:spcBef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Проверяемые навыки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Знание среды </a:t>
            </a:r>
            <a:r>
              <a:rPr lang="en-US" sz="1600" dirty="0">
                <a:solidFill>
                  <a:schemeClr val="tx1"/>
                </a:solidFill>
              </a:rPr>
              <a:t>LabVIEW</a:t>
            </a:r>
          </a:p>
        </p:txBody>
      </p:sp>
      <p:sp>
        <p:nvSpPr>
          <p:cNvPr id="437269" name="Text Box 20"/>
          <p:cNvSpPr txBox="1">
            <a:spLocks noChangeArrowheads="1"/>
          </p:cNvSpPr>
          <p:nvPr/>
        </p:nvSpPr>
        <p:spPr bwMode="auto">
          <a:xfrm>
            <a:off x="3163888" y="4038600"/>
            <a:ext cx="2559050" cy="22860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165100" indent="-165100" algn="ctr" eaLnBrk="0" hangingPunct="0">
              <a:spcBef>
                <a:spcPct val="50000"/>
              </a:spcBef>
              <a:tabLst>
                <a:tab pos="177800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65100" indent="-165100" algn="ctr" eaLnBrk="0" hangingPunct="0">
              <a:spcBef>
                <a:spcPct val="50000"/>
              </a:spcBef>
              <a:tabLst>
                <a:tab pos="177800" algn="l"/>
              </a:tabLst>
            </a:pPr>
            <a:r>
              <a:rPr lang="en-US" sz="2000" dirty="0"/>
              <a:t>Certified LabVIEW Developer Exam</a:t>
            </a:r>
          </a:p>
          <a:p>
            <a:pPr marL="165100" indent="-165100" eaLnBrk="0" hangingPunct="0">
              <a:spcBef>
                <a:spcPct val="15000"/>
              </a:spcBef>
              <a:tabLst>
                <a:tab pos="177800" algn="l"/>
              </a:tabLst>
            </a:pPr>
            <a:endParaRPr lang="en-US" sz="800" dirty="0"/>
          </a:p>
          <a:p>
            <a:pPr marL="165100" indent="-165100" eaLnBrk="0" hangingPunct="0">
              <a:spcBef>
                <a:spcPct val="15000"/>
              </a:spcBef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Проверяемые навыки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Эрудиция в области разработки приложений </a:t>
            </a:r>
            <a:r>
              <a:rPr lang="en-US" sz="1600" dirty="0">
                <a:solidFill>
                  <a:schemeClr val="tx1"/>
                </a:solidFill>
              </a:rPr>
              <a:t>LabVIEW</a:t>
            </a:r>
          </a:p>
        </p:txBody>
      </p:sp>
      <p:sp>
        <p:nvSpPr>
          <p:cNvPr id="437270" name="Text Box 21"/>
          <p:cNvSpPr txBox="1">
            <a:spLocks noChangeArrowheads="1"/>
          </p:cNvSpPr>
          <p:nvPr/>
        </p:nvSpPr>
        <p:spPr bwMode="auto">
          <a:xfrm>
            <a:off x="6135688" y="4038600"/>
            <a:ext cx="2559050" cy="2362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165100" indent="-165100" algn="ctr" eaLnBrk="0" hangingPunct="0">
              <a:spcBef>
                <a:spcPct val="50000"/>
              </a:spcBef>
              <a:tabLst>
                <a:tab pos="177800" algn="l"/>
              </a:tabLst>
            </a:pPr>
            <a:endParaRPr lang="en-US" sz="1800" dirty="0">
              <a:solidFill>
                <a:schemeClr val="tx1"/>
              </a:solidFill>
            </a:endParaRPr>
          </a:p>
          <a:p>
            <a:pPr marL="165100" indent="-165100" algn="ctr" eaLnBrk="0" hangingPunct="0">
              <a:spcBef>
                <a:spcPct val="50000"/>
              </a:spcBef>
              <a:tabLst>
                <a:tab pos="177800" algn="l"/>
              </a:tabLst>
            </a:pPr>
            <a:r>
              <a:rPr lang="en-US" sz="2000" dirty="0"/>
              <a:t>Certified LabVIEW </a:t>
            </a:r>
            <a:br>
              <a:rPr lang="en-US" sz="2000" dirty="0"/>
            </a:br>
            <a:r>
              <a:rPr lang="en-US" sz="2000" dirty="0"/>
              <a:t>Architect Exam</a:t>
            </a:r>
          </a:p>
          <a:p>
            <a:pPr marL="165100" indent="-165100" eaLnBrk="0" hangingPunct="0">
              <a:spcBef>
                <a:spcPct val="15000"/>
              </a:spcBef>
              <a:tabLst>
                <a:tab pos="177800" algn="l"/>
              </a:tabLst>
            </a:pPr>
            <a:endParaRPr lang="en-US" sz="800" dirty="0"/>
          </a:p>
          <a:p>
            <a:pPr marL="165100" indent="-165100" eaLnBrk="0" hangingPunct="0">
              <a:spcBef>
                <a:spcPct val="15000"/>
              </a:spcBef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Проверяемые навыки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Искусство разработки приложений в </a:t>
            </a:r>
            <a:r>
              <a:rPr lang="en-US" sz="1600" dirty="0">
                <a:solidFill>
                  <a:schemeClr val="tx1"/>
                </a:solidFill>
              </a:rPr>
              <a:t>LabVIEW</a:t>
            </a:r>
          </a:p>
        </p:txBody>
      </p:sp>
      <p:sp>
        <p:nvSpPr>
          <p:cNvPr id="437271" name="Text Box 22"/>
          <p:cNvSpPr txBox="1">
            <a:spLocks noChangeArrowheads="1"/>
          </p:cNvSpPr>
          <p:nvPr/>
        </p:nvSpPr>
        <p:spPr bwMode="auto">
          <a:xfrm>
            <a:off x="190500" y="2057400"/>
            <a:ext cx="2559050" cy="15240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165100" indent="-165100" eaLnBrk="0" hangingPunct="0">
              <a:spcBef>
                <a:spcPct val="15000"/>
              </a:spcBef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Приобретаемые навыки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Ориентация в среде </a:t>
            </a:r>
            <a:r>
              <a:rPr lang="en-US" sz="1600" dirty="0">
                <a:solidFill>
                  <a:schemeClr val="tx1"/>
                </a:solidFill>
              </a:rPr>
              <a:t>LabVIEW</a:t>
            </a: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Создание базовых приложений в </a:t>
            </a:r>
            <a:r>
              <a:rPr lang="en-US" sz="1600" dirty="0">
                <a:solidFill>
                  <a:schemeClr val="tx1"/>
                </a:solidFill>
              </a:rPr>
              <a:t>LabVIEW</a:t>
            </a:r>
          </a:p>
        </p:txBody>
      </p:sp>
      <p:sp>
        <p:nvSpPr>
          <p:cNvPr id="437272" name="Text Box 23"/>
          <p:cNvSpPr txBox="1">
            <a:spLocks noChangeArrowheads="1"/>
          </p:cNvSpPr>
          <p:nvPr/>
        </p:nvSpPr>
        <p:spPr bwMode="auto">
          <a:xfrm>
            <a:off x="3163888" y="1371600"/>
            <a:ext cx="2559050" cy="2362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165100" indent="-165100" eaLnBrk="0" hangingPunct="0">
              <a:spcBef>
                <a:spcPct val="15000"/>
              </a:spcBef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Приобретаемые навыки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Модульная разработка приложений</a:t>
            </a:r>
            <a:endParaRPr lang="en-US" sz="1600" dirty="0">
              <a:solidFill>
                <a:schemeClr val="tx1"/>
              </a:solidFill>
            </a:endParaRP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Методы структурного проектирования и опыт разработки</a:t>
            </a:r>
            <a:endParaRPr lang="en-US" sz="1600" dirty="0">
              <a:solidFill>
                <a:schemeClr val="tx1"/>
              </a:solidFill>
            </a:endParaRP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Управление памятью и оптимизация производительности </a:t>
            </a:r>
            <a:r>
              <a:rPr lang="en-US" sz="1600" dirty="0">
                <a:solidFill>
                  <a:schemeClr val="tx1"/>
                </a:solidFill>
              </a:rPr>
              <a:t>VI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437273" name="Text Box 24"/>
          <p:cNvSpPr txBox="1">
            <a:spLocks noChangeArrowheads="1"/>
          </p:cNvSpPr>
          <p:nvPr/>
        </p:nvSpPr>
        <p:spPr bwMode="auto">
          <a:xfrm>
            <a:off x="6096000" y="2244306"/>
            <a:ext cx="2819400" cy="14478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marL="165100" indent="-165100" eaLnBrk="0" hangingPunct="0">
              <a:spcBef>
                <a:spcPct val="50000"/>
              </a:spcBef>
              <a:tabLst>
                <a:tab pos="177800" algn="l"/>
              </a:tabLst>
            </a:pPr>
            <a:r>
              <a:rPr lang="ru-RU" sz="1600" dirty="0">
                <a:solidFill>
                  <a:schemeClr val="tx1"/>
                </a:solidFill>
              </a:rPr>
              <a:t>Приобретаемые навыки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200" dirty="0">
                <a:solidFill>
                  <a:schemeClr val="tx1"/>
                </a:solidFill>
              </a:rPr>
              <a:t>Разработка приложений высокого качества</a:t>
            </a:r>
            <a:endParaRPr lang="en-US" sz="1200" dirty="0">
              <a:solidFill>
                <a:schemeClr val="tx1"/>
              </a:solidFill>
            </a:endParaRP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200" dirty="0">
                <a:solidFill>
                  <a:schemeClr val="tx1"/>
                </a:solidFill>
              </a:rPr>
              <a:t>Максимизация повторного использования кода</a:t>
            </a:r>
            <a:endParaRPr lang="en-US" sz="1200" dirty="0">
              <a:solidFill>
                <a:schemeClr val="tx1"/>
              </a:solidFill>
            </a:endParaRP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200" dirty="0">
                <a:solidFill>
                  <a:schemeClr val="tx1"/>
                </a:solidFill>
              </a:rPr>
              <a:t>Объектно-ориентированное программирование в </a:t>
            </a:r>
            <a:r>
              <a:rPr lang="en-US" sz="1200" dirty="0">
                <a:solidFill>
                  <a:schemeClr val="tx1"/>
                </a:solidFill>
              </a:rPr>
              <a:t>LabVIEW</a:t>
            </a: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200" dirty="0">
                <a:solidFill>
                  <a:schemeClr val="tx1"/>
                </a:solidFill>
              </a:rPr>
              <a:t>Управление процессом проектирования в </a:t>
            </a:r>
            <a:r>
              <a:rPr lang="en-US" sz="1200" dirty="0">
                <a:solidFill>
                  <a:schemeClr val="tx1"/>
                </a:solidFill>
              </a:rPr>
              <a:t>LabVIEW</a:t>
            </a:r>
            <a:endParaRPr lang="ru-RU" sz="1200" dirty="0">
              <a:solidFill>
                <a:schemeClr val="tx1"/>
              </a:solidFill>
            </a:endParaRPr>
          </a:p>
          <a:p>
            <a:pPr marL="165100" indent="-165100" eaLnBrk="0" hangingPunct="0">
              <a:spcBef>
                <a:spcPct val="15000"/>
              </a:spcBef>
              <a:buFontTx/>
              <a:buChar char="•"/>
              <a:tabLst>
                <a:tab pos="177800" algn="l"/>
              </a:tabLst>
            </a:pPr>
            <a:r>
              <a:rPr lang="ru-RU" sz="1200" dirty="0">
                <a:solidFill>
                  <a:schemeClr val="tx1"/>
                </a:solidFill>
              </a:rPr>
              <a:t>Продвинутая разработка шаблонов, используемых в архитектуре </a:t>
            </a:r>
            <a:r>
              <a:rPr lang="en-US" sz="1200" dirty="0">
                <a:solidFill>
                  <a:schemeClr val="tx1"/>
                </a:solidFill>
              </a:rPr>
              <a:t>LabVIEW</a:t>
            </a:r>
          </a:p>
        </p:txBody>
      </p:sp>
      <p:sp>
        <p:nvSpPr>
          <p:cNvPr id="437274" name="Line 11"/>
          <p:cNvSpPr>
            <a:spLocks noChangeShapeType="1"/>
          </p:cNvSpPr>
          <p:nvPr/>
        </p:nvSpPr>
        <p:spPr bwMode="auto">
          <a:xfrm>
            <a:off x="6248400" y="1828800"/>
            <a:ext cx="24765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437275" name="Line 11"/>
          <p:cNvSpPr>
            <a:spLocks noChangeShapeType="1"/>
          </p:cNvSpPr>
          <p:nvPr/>
        </p:nvSpPr>
        <p:spPr bwMode="auto">
          <a:xfrm>
            <a:off x="6248400" y="1600200"/>
            <a:ext cx="2476500" cy="0"/>
          </a:xfrm>
          <a:prstGeom prst="line">
            <a:avLst/>
          </a:prstGeom>
          <a:noFill/>
          <a:ln w="19050">
            <a:solidFill>
              <a:schemeClr val="bg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Спасибо</a:t>
            </a:r>
            <a:r>
              <a:rPr lang="en-US" dirty="0"/>
              <a:t>!</a:t>
            </a:r>
          </a:p>
        </p:txBody>
      </p:sp>
      <p:sp>
        <p:nvSpPr>
          <p:cNvPr id="153607" name="Rectangle 7"/>
          <p:cNvSpPr>
            <a:spLocks noGrp="1" noChangeArrowheads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ru-RU" sz="3200" b="1" dirty="0"/>
              <a:t>Пожалуйста, заполните </a:t>
            </a:r>
            <a:r>
              <a:rPr lang="ru-RU" sz="3200" b="1" dirty="0">
                <a:hlinkClick r:id="rId3"/>
              </a:rPr>
              <a:t>анкету</a:t>
            </a:r>
            <a:r>
              <a:rPr lang="ru-RU" sz="3200" b="1" dirty="0"/>
              <a:t> </a:t>
            </a:r>
            <a:r>
              <a:rPr lang="ru-RU" sz="3200" b="1" dirty="0">
                <a:hlinkClick r:id="rId3"/>
              </a:rPr>
              <a:t>курсов</a:t>
            </a:r>
            <a:r>
              <a:rPr lang="en-US" sz="3200" b="1" dirty="0"/>
              <a:t>.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F. </a:t>
            </a:r>
            <a:r>
              <a:rPr lang="ru-RU" dirty="0"/>
              <a:t>Терминалы блок-диаграммы</a:t>
            </a:r>
            <a:endParaRPr lang="en-US" dirty="0"/>
          </a:p>
        </p:txBody>
      </p:sp>
      <p:sp>
        <p:nvSpPr>
          <p:cNvPr id="11264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592A959F-7A45-4D2B-8734-D12C65E31D69}" type="slidenum">
              <a:rPr lang="en-US" b="1">
                <a:solidFill>
                  <a:srgbClr val="FFFFFF"/>
                </a:solidFill>
              </a:rPr>
              <a:pPr algn="ctr" eaLnBrk="0" hangingPunct="0"/>
              <a:t>36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12644" name="Picture 4" descr="TriangularAreaF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1600200"/>
            <a:ext cx="4953000" cy="292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112645" name="Picture 5" descr="TriangularAreaBD2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0" y="3657600"/>
            <a:ext cx="4913313" cy="254158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F. Block Diagram – </a:t>
            </a:r>
            <a:r>
              <a:rPr lang="ru-RU" dirty="0"/>
              <a:t>Узлы</a:t>
            </a:r>
            <a:endParaRPr lang="en-US" dirty="0"/>
          </a:p>
        </p:txBody>
      </p:sp>
      <p:sp>
        <p:nvSpPr>
          <p:cNvPr id="113667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Объекты блок-диаграммы, у которых есть входы и/или выходы, и которые выполняют операции при запуске </a:t>
            </a:r>
            <a:r>
              <a:rPr lang="en-US" dirty="0"/>
              <a:t>VI</a:t>
            </a:r>
          </a:p>
          <a:p>
            <a:pPr lvl="1" eaLnBrk="1" hangingPunct="1"/>
            <a:r>
              <a:rPr lang="ru-RU" dirty="0"/>
              <a:t>Аналоги высказываний, операторов, функций и подпрограмм в текстовых языках программирования</a:t>
            </a:r>
            <a:endParaRPr lang="en-US" dirty="0"/>
          </a:p>
          <a:p>
            <a:pPr lvl="1" eaLnBrk="1" hangingPunct="1"/>
            <a:r>
              <a:rPr lang="ru-RU" dirty="0"/>
              <a:t>Узлами могут быть функции</a:t>
            </a:r>
            <a:r>
              <a:rPr lang="en-US" dirty="0"/>
              <a:t>, subVI</a:t>
            </a:r>
            <a:r>
              <a:rPr lang="ru-RU" dirty="0"/>
              <a:t> или структуры</a:t>
            </a:r>
            <a:endParaRPr lang="en-US" dirty="0"/>
          </a:p>
        </p:txBody>
      </p:sp>
      <p:sp>
        <p:nvSpPr>
          <p:cNvPr id="1136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93CF7326-4A85-4B9A-BC9C-DB6DBBA62CAD}" type="slidenum">
              <a:rPr lang="en-US" b="1">
                <a:solidFill>
                  <a:srgbClr val="FFFFFF"/>
                </a:solidFill>
              </a:rPr>
              <a:pPr algn="ctr" eaLnBrk="0" hangingPunct="0"/>
              <a:t>37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13669" name="Picture 8" descr="TriangularAreaBD2.bmp"/>
          <p:cNvPicPr>
            <a:picLocks noChangeAspect="1" noChangeArrowheads="1"/>
          </p:cNvPicPr>
          <p:nvPr/>
        </p:nvPicPr>
        <p:blipFill>
          <a:blip r:embed="rId3"/>
          <a:srcRect l="3102" t="29982" r="2293" b="7059"/>
          <a:stretch>
            <a:fillRect/>
          </a:stretch>
        </p:blipFill>
        <p:spPr bwMode="auto">
          <a:xfrm>
            <a:off x="1905000" y="4495800"/>
            <a:ext cx="4648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3670" name="Text Box 9"/>
          <p:cNvSpPr txBox="1">
            <a:spLocks noChangeArrowheads="1"/>
          </p:cNvSpPr>
          <p:nvPr/>
        </p:nvSpPr>
        <p:spPr bwMode="auto">
          <a:xfrm>
            <a:off x="3810000" y="4114800"/>
            <a:ext cx="820738" cy="3968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sz="2000" b="1">
                <a:solidFill>
                  <a:srgbClr val="5E84B8"/>
                </a:solidFill>
              </a:rPr>
              <a:t>Nodes</a:t>
            </a:r>
          </a:p>
        </p:txBody>
      </p:sp>
      <p:sp>
        <p:nvSpPr>
          <p:cNvPr id="113671" name="Line 10"/>
          <p:cNvSpPr>
            <a:spLocks noChangeShapeType="1"/>
          </p:cNvSpPr>
          <p:nvPr/>
        </p:nvSpPr>
        <p:spPr bwMode="auto">
          <a:xfrm flipH="1">
            <a:off x="3733800" y="4495800"/>
            <a:ext cx="152400" cy="304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  <p:sp>
        <p:nvSpPr>
          <p:cNvPr id="113672" name="Line 11"/>
          <p:cNvSpPr>
            <a:spLocks noChangeShapeType="1"/>
          </p:cNvSpPr>
          <p:nvPr/>
        </p:nvSpPr>
        <p:spPr bwMode="auto">
          <a:xfrm>
            <a:off x="4572000" y="4495800"/>
            <a:ext cx="381000" cy="304800"/>
          </a:xfrm>
          <a:prstGeom prst="line">
            <a:avLst/>
          </a:prstGeom>
          <a:noFill/>
          <a:ln w="28575">
            <a:solidFill>
              <a:schemeClr val="accent1"/>
            </a:solidFill>
            <a:round/>
            <a:headEnd type="none" w="sm" len="sm"/>
            <a:tailEnd type="triangle" w="lg" len="sm"/>
          </a:ln>
        </p:spPr>
        <p:txBody>
          <a:bodyPr wrap="none" anchor="ctr"/>
          <a:lstStyle/>
          <a:p>
            <a:endParaRPr lang="ru-RU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F. Block Diagram – </a:t>
            </a:r>
            <a:r>
              <a:rPr lang="ru-RU" dirty="0"/>
              <a:t>Узлы функций</a:t>
            </a:r>
            <a:endParaRPr lang="en-US" dirty="0"/>
          </a:p>
        </p:txBody>
      </p:sp>
      <p:sp>
        <p:nvSpPr>
          <p:cNvPr id="11469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Базовые операционные элементы </a:t>
            </a:r>
            <a:r>
              <a:rPr lang="en-US" dirty="0"/>
              <a:t>LabVIEW</a:t>
            </a:r>
          </a:p>
          <a:p>
            <a:pPr lvl="1" eaLnBrk="1" hangingPunct="1"/>
            <a:r>
              <a:rPr lang="ru-RU" dirty="0"/>
              <a:t>Не имеют лицевой панели или блок-диаграммы, но имеют панель подключения</a:t>
            </a:r>
            <a:endParaRPr lang="en-US" dirty="0"/>
          </a:p>
          <a:p>
            <a:pPr lvl="1" eaLnBrk="1" hangingPunct="1"/>
            <a:r>
              <a:rPr lang="ru-RU" dirty="0"/>
              <a:t>Двойной щелчок только выделяет функцию, но не раскрывает ее, как в </a:t>
            </a:r>
            <a:r>
              <a:rPr lang="en-US" dirty="0"/>
              <a:t>VI</a:t>
            </a:r>
          </a:p>
          <a:p>
            <a:pPr lvl="1" eaLnBrk="1" hangingPunct="1"/>
            <a:r>
              <a:rPr lang="ru-RU" dirty="0"/>
              <a:t>Фон иконки – бледно-желтый</a:t>
            </a:r>
            <a:endParaRPr lang="en-US" dirty="0"/>
          </a:p>
        </p:txBody>
      </p:sp>
      <p:sp>
        <p:nvSpPr>
          <p:cNvPr id="1146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C061845-FA17-4E75-89AA-32C8A5496D69}" type="slidenum">
              <a:rPr lang="en-US" b="1">
                <a:solidFill>
                  <a:srgbClr val="FFFFFF"/>
                </a:solidFill>
              </a:rPr>
              <a:pPr algn="ctr" eaLnBrk="0" hangingPunct="0"/>
              <a:t>38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14693" name="Picture 3" descr="multiply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543800" y="533400"/>
            <a:ext cx="738188" cy="73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F. Block Diagram – </a:t>
            </a:r>
            <a:r>
              <a:rPr lang="ru-RU" dirty="0"/>
              <a:t>Узлы </a:t>
            </a:r>
            <a:r>
              <a:rPr lang="en-US" dirty="0"/>
              <a:t>SubVI</a:t>
            </a:r>
          </a:p>
        </p:txBody>
      </p:sp>
      <p:sp>
        <p:nvSpPr>
          <p:cNvPr id="115715" name="Rectangle 6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/>
          <a:p>
            <a:pPr lvl="1" eaLnBrk="1" hangingPunct="1"/>
            <a:r>
              <a:rPr lang="en-US" dirty="0"/>
              <a:t>SubVI </a:t>
            </a:r>
            <a:r>
              <a:rPr lang="ru-RU" dirty="0"/>
              <a:t>– это </a:t>
            </a:r>
            <a:r>
              <a:rPr lang="en-US" dirty="0"/>
              <a:t>VI</a:t>
            </a:r>
            <a:r>
              <a:rPr lang="ru-RU" dirty="0"/>
              <a:t>, которые создаются для использования внутри других </a:t>
            </a:r>
            <a:r>
              <a:rPr lang="en-US" dirty="0"/>
              <a:t>VI</a:t>
            </a:r>
          </a:p>
          <a:p>
            <a:pPr lvl="1" eaLnBrk="1" hangingPunct="1"/>
            <a:r>
              <a:rPr lang="ru-RU" dirty="0"/>
              <a:t>Любой </a:t>
            </a:r>
            <a:r>
              <a:rPr lang="en-US" dirty="0"/>
              <a:t>VI </a:t>
            </a:r>
            <a:r>
              <a:rPr lang="ru-RU" dirty="0"/>
              <a:t>потенциально может быть использован в качестве </a:t>
            </a:r>
            <a:r>
              <a:rPr lang="en-US" dirty="0"/>
              <a:t>subVI</a:t>
            </a:r>
          </a:p>
          <a:p>
            <a:pPr lvl="1" eaLnBrk="1" hangingPunct="1"/>
            <a:r>
              <a:rPr lang="ru-RU" dirty="0"/>
              <a:t>Если щелкнуть дважды по </a:t>
            </a:r>
            <a:r>
              <a:rPr lang="en-US" dirty="0"/>
              <a:t>subVI </a:t>
            </a:r>
            <a:r>
              <a:rPr lang="ru-RU" dirty="0"/>
              <a:t>на блок-диаграмме</a:t>
            </a:r>
            <a:r>
              <a:rPr lang="en-US" dirty="0"/>
              <a:t>, </a:t>
            </a:r>
            <a:r>
              <a:rPr lang="ru-RU" dirty="0"/>
              <a:t>то можно увидеть лицевую панель и блок-диаграмму </a:t>
            </a:r>
            <a:r>
              <a:rPr lang="en-US" dirty="0"/>
              <a:t>subVI</a:t>
            </a:r>
          </a:p>
          <a:p>
            <a:pPr lvl="2" eaLnBrk="1" hangingPunct="1"/>
            <a:r>
              <a:rPr lang="ru-RU" dirty="0"/>
              <a:t>В верхнем правом углу лицевой панели находится иконка текущего </a:t>
            </a:r>
            <a:r>
              <a:rPr lang="en-US" dirty="0"/>
              <a:t>VI</a:t>
            </a:r>
          </a:p>
          <a:p>
            <a:pPr lvl="2" eaLnBrk="1" hangingPunct="1"/>
            <a:r>
              <a:rPr lang="ru-RU" dirty="0"/>
              <a:t>Эта иконка и появляется на блок-диаграмме, когда </a:t>
            </a:r>
            <a:r>
              <a:rPr lang="en-US" dirty="0"/>
              <a:t>VI </a:t>
            </a:r>
            <a:r>
              <a:rPr lang="ru-RU" dirty="0"/>
              <a:t>помещается на блок-диаграмму в качестве </a:t>
            </a:r>
            <a:r>
              <a:rPr lang="en-US" dirty="0"/>
              <a:t>subVI</a:t>
            </a:r>
          </a:p>
        </p:txBody>
      </p:sp>
      <p:sp>
        <p:nvSpPr>
          <p:cNvPr id="1157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6246C2B-9D30-418D-8326-C1332EEDC60B}" type="slidenum">
              <a:rPr lang="en-US" b="1">
                <a:solidFill>
                  <a:srgbClr val="FFFFFF"/>
                </a:solidFill>
              </a:rPr>
              <a:pPr algn="ctr" eaLnBrk="0" hangingPunct="0"/>
              <a:t>39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15717" name="Picture 7" descr="loc_easy_to_recreate"/>
          <p:cNvPicPr>
            <a:picLocks noChangeAspect="1" noChangeArrowheads="1"/>
          </p:cNvPicPr>
          <p:nvPr/>
        </p:nvPicPr>
        <p:blipFill>
          <a:blip r:embed="rId3"/>
          <a:srcRect r="4005"/>
          <a:stretch>
            <a:fillRect/>
          </a:stretch>
        </p:blipFill>
        <p:spPr bwMode="auto">
          <a:xfrm>
            <a:off x="6629400" y="304800"/>
            <a:ext cx="2473325" cy="101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7" name="Picture 10" descr="loc_analog flow.bmp"/>
          <p:cNvPicPr>
            <a:picLocks noChangeAspect="1" noChangeArrowheads="1"/>
          </p:cNvPicPr>
          <p:nvPr/>
        </p:nvPicPr>
        <p:blipFill>
          <a:blip r:embed="rId2"/>
          <a:srcRect l="5000" t="35333" r="3000" b="20667"/>
          <a:stretch>
            <a:fillRect/>
          </a:stretch>
        </p:blipFill>
        <p:spPr bwMode="auto">
          <a:xfrm>
            <a:off x="762000" y="3968750"/>
            <a:ext cx="8077200" cy="28956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sp>
        <p:nvSpPr>
          <p:cNvPr id="69634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334962"/>
            <a:ext cx="8229600" cy="1036638"/>
          </a:xfrm>
        </p:spPr>
        <p:txBody>
          <a:bodyPr/>
          <a:lstStyle/>
          <a:p>
            <a:pPr eaLnBrk="1" hangingPunct="1"/>
            <a:r>
              <a:rPr lang="ru-RU" dirty="0"/>
              <a:t>Оборудование </a:t>
            </a:r>
            <a:r>
              <a:rPr lang="en-US" dirty="0"/>
              <a:t>DAQ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Аналоговый ввод</a:t>
            </a:r>
            <a:endParaRPr lang="en-US" dirty="0"/>
          </a:p>
        </p:txBody>
      </p:sp>
      <p:sp>
        <p:nvSpPr>
          <p:cNvPr id="69635" name="Rectangle 9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3733800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Процесс измерения аналогового сигнала и передачи результата измерения в компьютер для обработки, визуализации и запоминания</a:t>
            </a:r>
            <a:endParaRPr lang="en-US" dirty="0"/>
          </a:p>
          <a:p>
            <a:pPr lvl="1" eaLnBrk="1" hangingPunct="1"/>
            <a:r>
              <a:rPr lang="ru-RU" sz="2600" dirty="0"/>
              <a:t>Сигнал, изменяющийся непрерывно, называется аналоговым</a:t>
            </a:r>
          </a:p>
          <a:p>
            <a:pPr lvl="1" eaLnBrk="1" hangingPunct="1"/>
            <a:r>
              <a:rPr lang="ru-RU" sz="2600" dirty="0"/>
              <a:t>Аналоговый ввод, как правило, предполагает измерение напряжения или тока</a:t>
            </a:r>
            <a:endParaRPr lang="en-US" sz="2600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B26B5BEA-FBFE-446F-B7FC-C3D083AC3E4B}" type="slidenum">
              <a:rPr lang="en-US"/>
              <a:pPr algn="ctr" eaLnBrk="0" hangingPunct="0"/>
              <a:t>4</a:t>
            </a:fld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F. Block Diagram – </a:t>
            </a:r>
            <a:r>
              <a:rPr lang="ru-RU" dirty="0"/>
              <a:t>Узлы </a:t>
            </a:r>
            <a:r>
              <a:rPr lang="en-US" dirty="0"/>
              <a:t>SubVI</a:t>
            </a:r>
          </a:p>
        </p:txBody>
      </p:sp>
      <p:sp>
        <p:nvSpPr>
          <p:cNvPr id="116739" name="Rectangle 6"/>
          <p:cNvSpPr>
            <a:spLocks noGrp="1" noChangeArrowheads="1"/>
          </p:cNvSpPr>
          <p:nvPr>
            <p:ph idx="1"/>
          </p:nvPr>
        </p:nvSpPr>
        <p:spPr>
          <a:xfrm>
            <a:off x="533400" y="1514475"/>
            <a:ext cx="7010400" cy="4286250"/>
          </a:xfrm>
        </p:spPr>
        <p:txBody>
          <a:bodyPr/>
          <a:lstStyle/>
          <a:p>
            <a:pPr lvl="1" eaLnBrk="1" hangingPunct="1"/>
            <a:r>
              <a:rPr lang="en-US" dirty="0"/>
              <a:t>Express VI </a:t>
            </a:r>
            <a:r>
              <a:rPr lang="ru-RU" dirty="0"/>
              <a:t>– специальный тип </a:t>
            </a:r>
            <a:r>
              <a:rPr lang="en-US" dirty="0"/>
              <a:t>subVI</a:t>
            </a:r>
          </a:p>
          <a:p>
            <a:pPr lvl="2" eaLnBrk="1" hangingPunct="1"/>
            <a:r>
              <a:rPr lang="ru-RU" dirty="0"/>
              <a:t>Требуют минимума соединений, поскольку их конфигурируют с помощью диалоговых окон</a:t>
            </a:r>
            <a:endParaRPr lang="en-US" dirty="0"/>
          </a:p>
          <a:p>
            <a:pPr lvl="2" eaLnBrk="1" hangingPunct="1"/>
            <a:r>
              <a:rPr lang="ru-RU" dirty="0"/>
              <a:t>Конфигурацию </a:t>
            </a:r>
            <a:r>
              <a:rPr lang="en-US" dirty="0"/>
              <a:t>Express VI </a:t>
            </a:r>
            <a:r>
              <a:rPr lang="ru-RU" dirty="0"/>
              <a:t>можно сохранить, как </a:t>
            </a:r>
            <a:r>
              <a:rPr lang="en-US" dirty="0"/>
              <a:t>subVI</a:t>
            </a:r>
          </a:p>
          <a:p>
            <a:pPr lvl="1" eaLnBrk="1" hangingPunct="1"/>
            <a:r>
              <a:rPr lang="ru-RU" dirty="0"/>
              <a:t>Иконки </a:t>
            </a:r>
            <a:r>
              <a:rPr lang="en-US" dirty="0"/>
              <a:t>Express VI </a:t>
            </a:r>
            <a:r>
              <a:rPr lang="ru-RU" dirty="0"/>
              <a:t>на блок-диаграмме окружены голубым полем</a:t>
            </a:r>
            <a:endParaRPr lang="en-US" dirty="0"/>
          </a:p>
        </p:txBody>
      </p:sp>
      <p:sp>
        <p:nvSpPr>
          <p:cNvPr id="1167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17FD98A-19C2-4EBB-B875-9B569A07DC9E}" type="slidenum">
              <a:rPr lang="en-US" b="1">
                <a:solidFill>
                  <a:srgbClr val="FFFFFF"/>
                </a:solidFill>
              </a:rPr>
              <a:pPr algn="ctr" eaLnBrk="0" hangingPunct="0"/>
              <a:t>40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16741" name="Picture 7" descr="loc_easy_to_recreat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533400"/>
            <a:ext cx="1481138" cy="21844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200" dirty="0"/>
              <a:t>F. Block Diagram –</a:t>
            </a:r>
            <a:r>
              <a:rPr lang="ru-RU" sz="3200" dirty="0"/>
              <a:t> Иконки</a:t>
            </a:r>
            <a:r>
              <a:rPr lang="en-US" sz="3200" dirty="0"/>
              <a:t>/</a:t>
            </a:r>
            <a:r>
              <a:rPr lang="ru-RU" sz="3200" dirty="0"/>
              <a:t>Расширяемые узлы</a:t>
            </a:r>
            <a:endParaRPr lang="en-US" sz="3200" dirty="0"/>
          </a:p>
        </p:txBody>
      </p:sp>
      <p:sp>
        <p:nvSpPr>
          <p:cNvPr id="117763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BD631BE-E147-4AED-98EF-DF539DD609BD}" type="slidenum">
              <a:rPr lang="en-US" b="1">
                <a:solidFill>
                  <a:srgbClr val="FFFFFF"/>
                </a:solidFill>
              </a:rPr>
              <a:pPr algn="ctr" eaLnBrk="0" hangingPunct="0"/>
              <a:t>41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117764" name="Text Box 7"/>
          <p:cNvSpPr txBox="1">
            <a:spLocks noChangeArrowheads="1"/>
          </p:cNvSpPr>
          <p:nvPr/>
        </p:nvSpPr>
        <p:spPr bwMode="auto">
          <a:xfrm>
            <a:off x="1355725" y="1179513"/>
            <a:ext cx="184150" cy="457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algn="ctr" eaLnBrk="0" hangingPunct="0"/>
            <a:endParaRPr lang="ru-RU" b="1">
              <a:solidFill>
                <a:srgbClr val="FFFFFF"/>
              </a:solidFill>
            </a:endParaRPr>
          </a:p>
        </p:txBody>
      </p:sp>
      <p:pic>
        <p:nvPicPr>
          <p:cNvPr id="117765" name="Picture 8" descr="funcgen icon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05000" y="1752600"/>
            <a:ext cx="457200" cy="4572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117766" name="Picture 9" descr="funcgen expnode 2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72200" y="1752600"/>
            <a:ext cx="1463675" cy="404971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  <p:pic>
        <p:nvPicPr>
          <p:cNvPr id="117767" name="Picture 10" descr="funcgen expnode 1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25838" y="1752600"/>
            <a:ext cx="1481137" cy="14224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19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F. Block Diagram – </a:t>
            </a:r>
            <a:r>
              <a:rPr lang="ru-RU" dirty="0"/>
              <a:t>Проводники</a:t>
            </a:r>
            <a:endParaRPr lang="en-US" dirty="0"/>
          </a:p>
        </p:txBody>
      </p:sp>
      <p:sp>
        <p:nvSpPr>
          <p:cNvPr id="1028" name="Rectangle 20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Данные между объектами блок-диаграммы передаются по проводникам</a:t>
            </a:r>
            <a:endParaRPr lang="en-US" dirty="0"/>
          </a:p>
          <a:p>
            <a:pPr lvl="1" eaLnBrk="1" hangingPunct="1"/>
            <a:r>
              <a:rPr lang="ru-RU" dirty="0"/>
              <a:t>Проводники имеют разный стиль, цвет и толщину, которые зависят от типа данных</a:t>
            </a:r>
            <a:endParaRPr lang="en-US" dirty="0"/>
          </a:p>
          <a:p>
            <a:pPr lvl="1" eaLnBrk="1" hangingPunct="1"/>
            <a:r>
              <a:rPr lang="ru-RU" dirty="0"/>
              <a:t>Оборванный проводник выглядит, как черная пунктирная линия с красным </a:t>
            </a:r>
            <a:r>
              <a:rPr lang="en-US" dirty="0"/>
              <a:t>X </a:t>
            </a:r>
            <a:r>
              <a:rPr lang="ru-RU" dirty="0"/>
              <a:t>посередине</a:t>
            </a:r>
            <a:endParaRPr lang="en-US" dirty="0"/>
          </a:p>
        </p:txBody>
      </p:sp>
      <p:sp>
        <p:nvSpPr>
          <p:cNvPr id="102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E02E525-A766-49BA-9A6E-D23CBA773EFA}" type="slidenum">
              <a:rPr lang="en-US" b="1">
                <a:solidFill>
                  <a:srgbClr val="FFFFFF"/>
                </a:solidFill>
              </a:rPr>
              <a:pPr algn="ctr" eaLnBrk="0" hangingPunct="0"/>
              <a:t>42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030" name="Picture 7" descr="wirestrgary2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57988" y="5791200"/>
            <a:ext cx="762000" cy="76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1" name="Picture 8" descr="wirenum.bmp"/>
          <p:cNvPicPr>
            <a:picLocks noChangeAspect="1" noChangeArrowheads="1"/>
          </p:cNvPicPr>
          <p:nvPr/>
        </p:nvPicPr>
        <p:blipFill>
          <a:blip r:embed="rId5"/>
          <a:srcRect t="-259802" b="-259802"/>
          <a:stretch>
            <a:fillRect/>
          </a:stretch>
        </p:blipFill>
        <p:spPr bwMode="auto">
          <a:xfrm>
            <a:off x="2490788" y="5056188"/>
            <a:ext cx="762000" cy="117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2" name="Picture 9" descr="wirenumary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490788" y="5448300"/>
            <a:ext cx="7620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3" name="Picture 10" descr="wirenumary2.bm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490788" y="5810250"/>
            <a:ext cx="7620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4" name="Picture 11" descr="wirestrg.bmp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757988" y="5105400"/>
            <a:ext cx="7620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5" name="Picture 12" descr="wirestrgary.bmp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57988" y="5438775"/>
            <a:ext cx="7620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6" name="Picture 13" descr="wireintary2.bmp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471988" y="5810250"/>
            <a:ext cx="762000" cy="5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7" name="Picture 14" descr="wireint.bmp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471988" y="5105400"/>
            <a:ext cx="762000" cy="19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8" name="Picture 15" descr="wireintary.bmp&#10;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4471988" y="5448300"/>
            <a:ext cx="762000" cy="3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9" name="Text Box 16"/>
          <p:cNvSpPr txBox="1">
            <a:spLocks noChangeArrowheads="1"/>
          </p:cNvSpPr>
          <p:nvPr/>
        </p:nvSpPr>
        <p:spPr bwMode="auto">
          <a:xfrm>
            <a:off x="1195388" y="4937125"/>
            <a:ext cx="1052512" cy="10064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solidFill>
                  <a:srgbClr val="000000"/>
                </a:solidFill>
              </a:rPr>
              <a:t>Scalar</a:t>
            </a:r>
          </a:p>
          <a:p>
            <a:pPr eaLnBrk="0" hangingPunct="0"/>
            <a:r>
              <a:rPr lang="en-US" sz="2000" b="1">
                <a:solidFill>
                  <a:srgbClr val="000000"/>
                </a:solidFill>
              </a:rPr>
              <a:t>1D Array</a:t>
            </a:r>
          </a:p>
          <a:p>
            <a:pPr eaLnBrk="0" hangingPunct="0"/>
            <a:r>
              <a:rPr lang="en-US" sz="2000" b="1">
                <a:solidFill>
                  <a:srgbClr val="000000"/>
                </a:solidFill>
              </a:rPr>
              <a:t>2D Array</a:t>
            </a:r>
          </a:p>
        </p:txBody>
      </p:sp>
      <p:sp>
        <p:nvSpPr>
          <p:cNvPr id="1040" name="Text Box 17"/>
          <p:cNvSpPr txBox="1">
            <a:spLocks noChangeArrowheads="1"/>
          </p:cNvSpPr>
          <p:nvPr/>
        </p:nvSpPr>
        <p:spPr bwMode="auto">
          <a:xfrm>
            <a:off x="2185988" y="4648200"/>
            <a:ext cx="5357812" cy="3968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000" b="1">
                <a:solidFill>
                  <a:srgbClr val="000000"/>
                </a:solidFill>
              </a:rPr>
              <a:t>DBL Numeric	Integer Numeric		String</a:t>
            </a:r>
          </a:p>
        </p:txBody>
      </p:sp>
      <p:graphicFrame>
        <p:nvGraphicFramePr>
          <p:cNvPr id="1026" name="Object 18"/>
          <p:cNvGraphicFramePr>
            <a:graphicFrameLocks noChangeAspect="1"/>
          </p:cNvGraphicFramePr>
          <p:nvPr/>
        </p:nvGraphicFramePr>
        <p:xfrm>
          <a:off x="7162800" y="3733800"/>
          <a:ext cx="1676400" cy="46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Bitmap Image" r:id="rId13" imgW="619211" imgH="171338" progId="PBrush">
                  <p:embed/>
                </p:oleObj>
              </mc:Choice>
              <mc:Fallback>
                <p:oleObj name="Bitmap Image" r:id="rId13" imgW="619211" imgH="171338" progId="PBrush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3733800"/>
                        <a:ext cx="1676400" cy="46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5E84B8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60438"/>
          </a:xfrm>
        </p:spPr>
        <p:txBody>
          <a:bodyPr/>
          <a:lstStyle/>
          <a:p>
            <a:pPr eaLnBrk="1" hangingPunct="1"/>
            <a:r>
              <a:rPr lang="en-US" dirty="0"/>
              <a:t>F. Block Diagram – </a:t>
            </a:r>
            <a:r>
              <a:rPr lang="ru-RU" dirty="0"/>
              <a:t>Советы для соединений</a:t>
            </a:r>
            <a:endParaRPr lang="en-US" dirty="0"/>
          </a:p>
        </p:txBody>
      </p:sp>
      <p:sp>
        <p:nvSpPr>
          <p:cNvPr id="118787" name="Rectangle 9"/>
          <p:cNvSpPr>
            <a:spLocks noGrp="1" noChangeArrowheads="1"/>
          </p:cNvSpPr>
          <p:nvPr>
            <p:ph idx="1"/>
          </p:nvPr>
        </p:nvSpPr>
        <p:spPr>
          <a:xfrm>
            <a:off x="457200" y="9906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Нажмите </a:t>
            </a:r>
            <a:r>
              <a:rPr lang="en-US" dirty="0"/>
              <a:t>&lt;Ctrl&gt;-B</a:t>
            </a:r>
            <a:r>
              <a:rPr lang="ru-RU" dirty="0"/>
              <a:t>, чтобы удалить все разорванные</a:t>
            </a:r>
            <a:r>
              <a:rPr lang="en-US" dirty="0"/>
              <a:t> </a:t>
            </a:r>
            <a:r>
              <a:rPr lang="ru-RU" dirty="0"/>
              <a:t>проводники</a:t>
            </a:r>
            <a:endParaRPr lang="en-US" dirty="0"/>
          </a:p>
          <a:p>
            <a:pPr lvl="1" eaLnBrk="1" hangingPunct="1"/>
            <a:r>
              <a:rPr lang="ru-RU" dirty="0"/>
              <a:t>Щелкните правой кнопкой мыши и выберите </a:t>
            </a:r>
            <a:r>
              <a:rPr lang="en-US" b="1" dirty="0"/>
              <a:t>Clean Up Wire</a:t>
            </a:r>
            <a:r>
              <a:rPr lang="en-US" dirty="0"/>
              <a:t> </a:t>
            </a:r>
            <a:r>
              <a:rPr lang="ru-RU" dirty="0"/>
              <a:t>для изменения маршрута, по которому проходит проводник</a:t>
            </a:r>
            <a:endParaRPr lang="en-US" dirty="0"/>
          </a:p>
        </p:txBody>
      </p:sp>
      <p:sp>
        <p:nvSpPr>
          <p:cNvPr id="1187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B2059E8-F159-4E3F-A8AE-2DD342BA6E9C}" type="slidenum">
              <a:rPr lang="en-US" b="1">
                <a:solidFill>
                  <a:srgbClr val="FFFFFF"/>
                </a:solidFill>
              </a:rPr>
              <a:pPr algn="ctr" eaLnBrk="0" hangingPunct="0"/>
              <a:t>43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18789" name="Picture 5" descr="CleanedWir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1200" y="3341687"/>
            <a:ext cx="2525713" cy="696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8790" name="Picture 6" descr="CleanWire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5800" y="3276600"/>
            <a:ext cx="3067259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8791" name="AutoShape 7"/>
          <p:cNvSpPr>
            <a:spLocks noChangeArrowheads="1"/>
          </p:cNvSpPr>
          <p:nvPr/>
        </p:nvSpPr>
        <p:spPr bwMode="auto">
          <a:xfrm>
            <a:off x="4191000" y="3505200"/>
            <a:ext cx="914400" cy="381000"/>
          </a:xfrm>
          <a:prstGeom prst="rightArrow">
            <a:avLst>
              <a:gd name="adj1" fmla="val 50000"/>
              <a:gd name="adj2" fmla="val 6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7"/>
          <p:cNvSpPr>
            <a:spLocks noGrp="1" noChangeArrowheads="1"/>
          </p:cNvSpPr>
          <p:nvPr>
            <p:ph type="title"/>
          </p:nvPr>
        </p:nvSpPr>
        <p:spPr>
          <a:xfrm>
            <a:off x="228600" y="228600"/>
            <a:ext cx="8229600" cy="1036638"/>
          </a:xfrm>
        </p:spPr>
        <p:txBody>
          <a:bodyPr/>
          <a:lstStyle/>
          <a:p>
            <a:pPr eaLnBrk="1" hangingPunct="1"/>
            <a:r>
              <a:rPr lang="en-US" dirty="0"/>
              <a:t>F. Block Diagram – </a:t>
            </a:r>
            <a:r>
              <a:rPr lang="ru-RU" dirty="0"/>
              <a:t>Советы для соединений</a:t>
            </a:r>
            <a:endParaRPr lang="en-US" dirty="0"/>
          </a:p>
        </p:txBody>
      </p:sp>
      <p:sp>
        <p:nvSpPr>
          <p:cNvPr id="119811" name="Rectangle 8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343400"/>
          </a:xfrm>
        </p:spPr>
        <p:txBody>
          <a:bodyPr/>
          <a:lstStyle/>
          <a:p>
            <a:pPr marL="0" lvl="1" indent="0" eaLnBrk="1" hangingPunct="1">
              <a:buFont typeface="Arial" charset="0"/>
              <a:buNone/>
            </a:pPr>
            <a:r>
              <a:rPr lang="ru-RU" dirty="0"/>
              <a:t>Используйте инструмент </a:t>
            </a:r>
            <a:r>
              <a:rPr lang="en-US" dirty="0"/>
              <a:t>Clean Up Diagram </a:t>
            </a:r>
            <a:r>
              <a:rPr lang="ru-RU" dirty="0"/>
              <a:t>(привести в порядок диаграмму) для упорядочения проводников и объектов с целью улучшения читаемости</a:t>
            </a:r>
            <a:endParaRPr lang="en-US" dirty="0"/>
          </a:p>
          <a:p>
            <a:pPr marL="746125" lvl="2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Выделите фрагмент блок-диаграммы</a:t>
            </a:r>
            <a:endParaRPr lang="en-US" dirty="0"/>
          </a:p>
          <a:p>
            <a:pPr marL="746125" lvl="2" indent="-514350" eaLnBrk="1" hangingPunct="1">
              <a:buFont typeface="Arial Narrow" pitchFamily="34" charset="0"/>
              <a:buAutoNum type="arabicPeriod"/>
            </a:pPr>
            <a:r>
              <a:rPr lang="ru-RU" dirty="0"/>
              <a:t>Щелкните по кнопке </a:t>
            </a:r>
            <a:r>
              <a:rPr lang="en-US" dirty="0"/>
              <a:t>Clean Up Diagram </a:t>
            </a:r>
            <a:r>
              <a:rPr lang="ru-RU" dirty="0"/>
              <a:t>на панели инструментов блок-диаграммы</a:t>
            </a:r>
            <a:endParaRPr lang="en-US" dirty="0"/>
          </a:p>
        </p:txBody>
      </p:sp>
      <p:sp>
        <p:nvSpPr>
          <p:cNvPr id="11981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FF4818E-53E6-478D-A9D2-BACE94C7F728}" type="slidenum">
              <a:rPr lang="en-US" b="1">
                <a:solidFill>
                  <a:srgbClr val="FFFFFF"/>
                </a:solidFill>
              </a:rPr>
              <a:pPr algn="ctr" eaLnBrk="0" hangingPunct="0"/>
              <a:t>44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19813" name="Picture 3" descr="loc_bd_seconds_breakdown_pre-cleanu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" y="4067175"/>
            <a:ext cx="4000500" cy="1952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9814" name="Picture 4" descr="loc_bd_seconds_breakdown_post-cleanup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810250" y="4210050"/>
            <a:ext cx="3028950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9815" name="Right Arrow 8"/>
          <p:cNvSpPr>
            <a:spLocks noChangeArrowheads="1"/>
          </p:cNvSpPr>
          <p:nvPr/>
        </p:nvSpPr>
        <p:spPr bwMode="auto">
          <a:xfrm>
            <a:off x="4038600" y="4743450"/>
            <a:ext cx="1676400" cy="609600"/>
          </a:xfrm>
          <a:prstGeom prst="rightArrow">
            <a:avLst>
              <a:gd name="adj1" fmla="val 50000"/>
              <a:gd name="adj2" fmla="val 49997"/>
            </a:avLst>
          </a:prstGeom>
          <a:solidFill>
            <a:schemeClr val="accent1"/>
          </a:solidFill>
          <a:ln w="9525" algn="ctr">
            <a:noFill/>
            <a:round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 eaLnBrk="0" hangingPunct="0"/>
            <a:endParaRPr lang="ru-RU" b="1">
              <a:solidFill>
                <a:srgbClr val="FFFFFF"/>
              </a:solidFill>
            </a:endParaRPr>
          </a:p>
        </p:txBody>
      </p:sp>
      <p:pic>
        <p:nvPicPr>
          <p:cNvPr id="119816" name="Picture 5" descr="noloc_cleanupBD_icon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153400" y="1030287"/>
            <a:ext cx="741362" cy="569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1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2-1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Исследование </a:t>
            </a:r>
            <a:r>
              <a:rPr lang="en-US" dirty="0"/>
              <a:t>VI</a:t>
            </a:r>
          </a:p>
        </p:txBody>
      </p:sp>
      <p:sp>
        <p:nvSpPr>
          <p:cNvPr id="120835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b="1" cap="all" dirty="0"/>
              <a:t>Домашнее задание</a:t>
            </a:r>
            <a:endParaRPr lang="en-US" b="1" dirty="0"/>
          </a:p>
          <a:p>
            <a:pPr marL="0" indent="0" eaLnBrk="1" hangingPunct="1">
              <a:buFontTx/>
              <a:buNone/>
            </a:pPr>
            <a:r>
              <a:rPr lang="ru-RU" dirty="0"/>
              <a:t>Определите компоненты существующего </a:t>
            </a:r>
            <a:r>
              <a:rPr lang="en-US" dirty="0"/>
              <a:t>VI.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2-1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Исследование </a:t>
            </a:r>
            <a:r>
              <a:rPr lang="en-US" dirty="0"/>
              <a:t>VI</a:t>
            </a:r>
          </a:p>
        </p:txBody>
      </p:sp>
      <p:sp>
        <p:nvSpPr>
          <p:cNvPr id="121859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Что такое константы и когда их нужно использовать?</a:t>
            </a:r>
            <a:endParaRPr lang="en-US" dirty="0"/>
          </a:p>
          <a:p>
            <a:pPr eaLnBrk="1" hangingPunct="1">
              <a:buFont typeface="Arial" charset="0"/>
              <a:buChar char="•"/>
            </a:pPr>
            <a:r>
              <a:rPr lang="ru-RU" dirty="0"/>
              <a:t>Что такое свободные метки и когда их нужно использовать?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G. </a:t>
            </a:r>
            <a:r>
              <a:rPr lang="ru-RU" dirty="0"/>
              <a:t>Поиск элементов управления и индикации</a:t>
            </a:r>
            <a:r>
              <a:rPr lang="en-US" dirty="0"/>
              <a:t>, VI </a:t>
            </a:r>
            <a:r>
              <a:rPr lang="ru-RU" dirty="0"/>
              <a:t>и функций</a:t>
            </a:r>
            <a:endParaRPr lang="en-US" dirty="0"/>
          </a:p>
        </p:txBody>
      </p:sp>
      <p:sp>
        <p:nvSpPr>
          <p:cNvPr id="1228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spcBef>
                <a:spcPts val="1200"/>
              </a:spcBef>
              <a:buFontTx/>
              <a:buNone/>
            </a:pPr>
            <a:r>
              <a:rPr lang="ru-RU" dirty="0"/>
              <a:t>Для поиска элементов управления и индикации</a:t>
            </a:r>
            <a:r>
              <a:rPr lang="en-US" dirty="0"/>
              <a:t>, </a:t>
            </a:r>
            <a:r>
              <a:rPr lang="ru-RU" dirty="0"/>
              <a:t>функций и </a:t>
            </a:r>
            <a:r>
              <a:rPr lang="en-US" dirty="0"/>
              <a:t>VI </a:t>
            </a:r>
            <a:r>
              <a:rPr lang="ru-RU" dirty="0"/>
              <a:t>используется кнопка </a:t>
            </a:r>
            <a:r>
              <a:rPr lang="en-US" b="1" dirty="0"/>
              <a:t>Search</a:t>
            </a:r>
            <a:r>
              <a:rPr lang="en-US" dirty="0"/>
              <a:t> </a:t>
            </a:r>
            <a:r>
              <a:rPr lang="ru-RU" dirty="0"/>
              <a:t>палитр </a:t>
            </a:r>
            <a:r>
              <a:rPr lang="en-US" b="1" dirty="0"/>
              <a:t>Controls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Functions</a:t>
            </a:r>
            <a:r>
              <a:rPr lang="en-US" dirty="0"/>
              <a:t>.</a:t>
            </a:r>
          </a:p>
          <a:p>
            <a:pPr marL="0" indent="0" eaLnBrk="1" hangingPunct="1">
              <a:spcBef>
                <a:spcPts val="1200"/>
              </a:spcBef>
              <a:buFontTx/>
              <a:buNone/>
            </a:pPr>
            <a:endParaRPr lang="en-US" dirty="0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ECCE704-43FC-4421-9792-3654158459C3}" type="slidenum">
              <a:rPr lang="en-US" b="1">
                <a:solidFill>
                  <a:srgbClr val="FFFFFF"/>
                </a:solidFill>
              </a:rPr>
              <a:pPr algn="ctr" eaLnBrk="0" hangingPunct="0"/>
              <a:t>47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22885" name="Picture 2" descr="loc_functionlpalette_search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38800" y="2590800"/>
            <a:ext cx="3276600" cy="341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2-2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Ориентация в палитрах</a:t>
            </a:r>
            <a:endParaRPr lang="en-US" dirty="0"/>
          </a:p>
        </p:txBody>
      </p:sp>
      <p:sp>
        <p:nvSpPr>
          <p:cNvPr id="1239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Научитесь искать в палитрах элементы управления и индикации</a:t>
            </a:r>
            <a:r>
              <a:rPr lang="en-US" dirty="0"/>
              <a:t>, </a:t>
            </a:r>
            <a:r>
              <a:rPr lang="ru-RU" dirty="0"/>
              <a:t>функции и </a:t>
            </a:r>
            <a:r>
              <a:rPr lang="en-US" dirty="0"/>
              <a:t>VI.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Почему желательно добавлять функции в категорию </a:t>
            </a:r>
            <a:r>
              <a:rPr lang="en-US" b="1" dirty="0"/>
              <a:t>Favorites </a:t>
            </a:r>
            <a:r>
              <a:rPr lang="ru-RU" dirty="0"/>
              <a:t>палитры </a:t>
            </a:r>
            <a:r>
              <a:rPr lang="en-US" dirty="0"/>
              <a:t>Functions?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2-2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Ориентация в палитрах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6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60438"/>
          </a:xfrm>
        </p:spPr>
        <p:txBody>
          <a:bodyPr/>
          <a:lstStyle/>
          <a:p>
            <a:pPr eaLnBrk="1" hangingPunct="1"/>
            <a:r>
              <a:rPr lang="ru-RU" dirty="0"/>
              <a:t>Оборудование </a:t>
            </a:r>
            <a:r>
              <a:rPr lang="en-US" dirty="0"/>
              <a:t>DAQ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Аналоговый вывод</a:t>
            </a:r>
            <a:endParaRPr lang="en-US" dirty="0"/>
          </a:p>
        </p:txBody>
      </p:sp>
      <p:sp>
        <p:nvSpPr>
          <p:cNvPr id="70659" name="Rectangle 7"/>
          <p:cNvSpPr>
            <a:spLocks noGrp="1" noChangeArrowheads="1"/>
          </p:cNvSpPr>
          <p:nvPr>
            <p:ph idx="1"/>
          </p:nvPr>
        </p:nvSpPr>
        <p:spPr>
          <a:xfrm>
            <a:off x="304800" y="2286000"/>
            <a:ext cx="5486400" cy="3962400"/>
          </a:xfrm>
        </p:spPr>
        <p:txBody>
          <a:bodyPr/>
          <a:lstStyle/>
          <a:p>
            <a:pPr lvl="1" eaLnBrk="1" hangingPunct="1"/>
            <a:r>
              <a:rPr lang="ru-RU" sz="2600" dirty="0"/>
              <a:t>При генерации сигнала выполняется цифро-аналоговое преобразование</a:t>
            </a:r>
            <a:endParaRPr lang="en-US" sz="2600" dirty="0"/>
          </a:p>
          <a:p>
            <a:pPr lvl="1" eaLnBrk="1" hangingPunct="1"/>
            <a:r>
              <a:rPr lang="ru-RU" sz="2600" dirty="0"/>
              <a:t>Доступные типы выводимых аналоговых сигналов – напряжение и ток</a:t>
            </a:r>
            <a:endParaRPr lang="en-US" sz="2600" dirty="0"/>
          </a:p>
          <a:p>
            <a:pPr lvl="1" eaLnBrk="1" hangingPunct="1"/>
            <a:r>
              <a:rPr lang="ru-RU" sz="2600" dirty="0"/>
              <a:t>Для вывода напряжения или тока должно быть установлено устройство</a:t>
            </a:r>
            <a:r>
              <a:rPr lang="en-US" sz="2600" dirty="0"/>
              <a:t>, </a:t>
            </a:r>
            <a:r>
              <a:rPr lang="ru-RU" sz="2600" dirty="0"/>
              <a:t>способное формировать эти типы сигналов</a:t>
            </a:r>
            <a:endParaRPr lang="en-US" sz="2600" dirty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0017D96-04F7-4C7C-92FD-00E94FD28863}" type="slidenum">
              <a:rPr lang="en-US"/>
              <a:pPr algn="ctr" eaLnBrk="0" hangingPunct="0"/>
              <a:t>5</a:t>
            </a:fld>
            <a:endParaRPr lang="en-US"/>
          </a:p>
        </p:txBody>
      </p:sp>
      <p:pic>
        <p:nvPicPr>
          <p:cNvPr id="70661" name="Picture 4" descr="loc_easy_to_recreate_DAQ Asst Wizard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67400" y="2286000"/>
            <a:ext cx="3027363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533400" y="1305580"/>
            <a:ext cx="8305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eaLnBrk="1" hangingPunct="1">
              <a:buFont typeface="Arial" charset="0"/>
              <a:buNone/>
            </a:pPr>
            <a:r>
              <a:rPr lang="ru-RU" sz="2800" dirty="0">
                <a:solidFill>
                  <a:schemeClr val="tx1"/>
                </a:solidFill>
              </a:rPr>
              <a:t>Процесс генерации аналогового сигнала с помощью компьютера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H. </a:t>
            </a:r>
            <a:r>
              <a:rPr lang="ru-RU" dirty="0"/>
              <a:t>Выбор инструмента</a:t>
            </a:r>
            <a:endParaRPr lang="en-US" dirty="0"/>
          </a:p>
        </p:txBody>
      </p:sp>
      <p:sp>
        <p:nvSpPr>
          <p:cNvPr id="12595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Создают, модифицируют и отлаживают </a:t>
            </a:r>
            <a:r>
              <a:rPr lang="en-US" dirty="0"/>
              <a:t>VI </a:t>
            </a:r>
            <a:br>
              <a:rPr lang="en-US" dirty="0"/>
            </a:br>
            <a:r>
              <a:rPr lang="ru-RU" dirty="0"/>
              <a:t>с помощью инструментов </a:t>
            </a:r>
            <a:r>
              <a:rPr lang="en-US" dirty="0"/>
              <a:t>LabVIEW</a:t>
            </a:r>
          </a:p>
          <a:p>
            <a:pPr lvl="1" eaLnBrk="1" hangingPunct="1"/>
            <a:r>
              <a:rPr lang="ru-RU" dirty="0"/>
              <a:t>Инструмент – это специальный режим работы </a:t>
            </a:r>
            <a:br>
              <a:rPr lang="en-US" dirty="0"/>
            </a:br>
            <a:r>
              <a:rPr lang="ru-RU" dirty="0"/>
              <a:t>курсора мыши</a:t>
            </a:r>
            <a:endParaRPr lang="en-US" dirty="0"/>
          </a:p>
          <a:p>
            <a:pPr lvl="1" eaLnBrk="1" hangingPunct="1"/>
            <a:r>
              <a:rPr lang="ru-RU" dirty="0"/>
              <a:t>Режим работы курсора соответствует иконке выбранного инструмента</a:t>
            </a:r>
            <a:endParaRPr lang="en-US" dirty="0"/>
          </a:p>
          <a:p>
            <a:pPr lvl="1" eaLnBrk="1" hangingPunct="1"/>
            <a:r>
              <a:rPr lang="ru-RU" dirty="0"/>
              <a:t>В режиме автоматического выбора инструмента</a:t>
            </a:r>
            <a:r>
              <a:rPr lang="en-US" dirty="0"/>
              <a:t> LabVIEW </a:t>
            </a:r>
            <a:r>
              <a:rPr lang="ru-RU" dirty="0"/>
              <a:t>выбирает инструмент, исходя из текущего положения курсора мыши</a:t>
            </a:r>
            <a:endParaRPr lang="en-US" dirty="0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B862D34-2D97-45BD-8FAA-D87CD6C4FDC4}" type="slidenum">
              <a:rPr lang="en-US" b="1">
                <a:solidFill>
                  <a:srgbClr val="FFFFFF"/>
                </a:solidFill>
              </a:rPr>
              <a:pPr algn="ctr" eaLnBrk="0" hangingPunct="0"/>
              <a:t>50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25957" name="Picture 4" descr="ToolsPalett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67600" y="304800"/>
            <a:ext cx="1416050" cy="25908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2-3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Выбор инструмента</a:t>
            </a:r>
            <a:endParaRPr lang="en-US" dirty="0"/>
          </a:p>
        </p:txBody>
      </p:sp>
      <p:sp>
        <p:nvSpPr>
          <p:cNvPr id="1269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Приобретите опыт использования режима автоматического выбора инструмента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Как включить режим автоматического выбора инструмента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2-3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Выбор инструмента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I. </a:t>
            </a:r>
            <a:r>
              <a:rPr lang="ru-RU" dirty="0"/>
              <a:t>Потоковое программирование</a:t>
            </a:r>
            <a:endParaRPr lang="en-US" dirty="0"/>
          </a:p>
        </p:txBody>
      </p:sp>
      <p:sp>
        <p:nvSpPr>
          <p:cNvPr id="129027" name="Rectangle 7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>
              <a:buFontTx/>
              <a:buNone/>
            </a:pPr>
            <a:r>
              <a:rPr lang="en-US" dirty="0"/>
              <a:t>LabVIEW </a:t>
            </a:r>
            <a:r>
              <a:rPr lang="ru-RU" dirty="0"/>
              <a:t>использует модель потока данных для управления исполнением </a:t>
            </a:r>
            <a:r>
              <a:rPr lang="en-US" dirty="0"/>
              <a:t>VI</a:t>
            </a:r>
          </a:p>
          <a:p>
            <a:pPr lvl="1" eaLnBrk="1" hangingPunct="1"/>
            <a:r>
              <a:rPr lang="ru-RU" dirty="0"/>
              <a:t>Узел выполняется только, когда данные доступны на всех его входных терминалах</a:t>
            </a:r>
            <a:endParaRPr lang="en-US" dirty="0"/>
          </a:p>
          <a:p>
            <a:pPr lvl="1" eaLnBrk="1" hangingPunct="1"/>
            <a:r>
              <a:rPr lang="ru-RU" dirty="0"/>
              <a:t>Узел передает данные на выходные терминалы только когда завершается исполнение узла</a:t>
            </a:r>
            <a:endParaRPr lang="en-US" dirty="0"/>
          </a:p>
        </p:txBody>
      </p:sp>
      <p:sp>
        <p:nvSpPr>
          <p:cNvPr id="12902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7307456-D247-4D39-B5B2-D9B8E3E6100E}" type="slidenum">
              <a:rPr lang="en-US" b="1">
                <a:solidFill>
                  <a:srgbClr val="FFFFFF"/>
                </a:solidFill>
              </a:rPr>
              <a:pPr algn="ctr" eaLnBrk="0" hangingPunct="0"/>
              <a:t>53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29029" name="Picture 5" descr="dataflow.bmp"/>
          <p:cNvPicPr>
            <a:picLocks noChangeAspect="1" noChangeArrowheads="1"/>
          </p:cNvPicPr>
          <p:nvPr/>
        </p:nvPicPr>
        <p:blipFill>
          <a:blip r:embed="rId3"/>
          <a:srcRect t="7013" b="10182"/>
          <a:stretch>
            <a:fillRect/>
          </a:stretch>
        </p:blipFill>
        <p:spPr bwMode="auto">
          <a:xfrm>
            <a:off x="2209800" y="4498975"/>
            <a:ext cx="4724400" cy="136842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73050" indent="-273050" eaLnBrk="1" hangingPunct="1"/>
            <a:r>
              <a:rPr lang="en-US" dirty="0"/>
              <a:t>I. </a:t>
            </a:r>
            <a:r>
              <a:rPr lang="ru-RU" dirty="0"/>
              <a:t>Потоковое программирование </a:t>
            </a:r>
            <a:r>
              <a:rPr lang="en-US" dirty="0"/>
              <a:t>– </a:t>
            </a:r>
            <a:r>
              <a:rPr lang="ru-RU" dirty="0"/>
              <a:t>Контрольный вопрос</a:t>
            </a:r>
            <a:endParaRPr lang="en-US" dirty="0"/>
          </a:p>
        </p:txBody>
      </p:sp>
      <p:sp>
        <p:nvSpPr>
          <p:cNvPr id="130051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ru-RU" sz="2400" dirty="0"/>
              <a:t>Какой узел выполняется первым</a:t>
            </a:r>
            <a:r>
              <a:rPr lang="en-US" sz="2400" dirty="0"/>
              <a:t>?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400" dirty="0"/>
              <a:t>Add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400" dirty="0"/>
              <a:t>Subtract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400" dirty="0"/>
              <a:t>Random Number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400" dirty="0"/>
              <a:t>Divide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400" dirty="0"/>
              <a:t>Sine</a:t>
            </a:r>
          </a:p>
        </p:txBody>
      </p:sp>
      <p:sp>
        <p:nvSpPr>
          <p:cNvPr id="1300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A7A7B31-8DFE-4505-8FDE-A23B34379A96}" type="slidenum">
              <a:rPr lang="en-US" b="1">
                <a:solidFill>
                  <a:srgbClr val="FFFFFF"/>
                </a:solidFill>
              </a:rPr>
              <a:pPr algn="ctr" eaLnBrk="0" hangingPunct="0"/>
              <a:t>54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30053" name="Picture 5" descr="dataflowno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71975" y="2362200"/>
            <a:ext cx="4772025" cy="33194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73050" indent="-273050" eaLnBrk="1" hangingPunct="1"/>
            <a:r>
              <a:rPr lang="en-US" dirty="0"/>
              <a:t>I. </a:t>
            </a:r>
            <a:r>
              <a:rPr lang="ru-RU" dirty="0"/>
              <a:t>Потоковое программирование </a:t>
            </a:r>
            <a:r>
              <a:rPr lang="en-US" dirty="0"/>
              <a:t>– </a:t>
            </a:r>
            <a:r>
              <a:rPr lang="ru-RU" dirty="0"/>
              <a:t>Ответ на контрольный вопрос</a:t>
            </a:r>
            <a:endParaRPr lang="en-US" dirty="0"/>
          </a:p>
        </p:txBody>
      </p:sp>
      <p:sp>
        <p:nvSpPr>
          <p:cNvPr id="131075" name="AutoShape 3"/>
          <p:cNvSpPr>
            <a:spLocks noGrp="1" noChangeAspect="1" noChangeArrowheads="1"/>
          </p:cNvSpPr>
          <p:nvPr>
            <p:ph idx="1"/>
          </p:nvPr>
        </p:nvSpPr>
        <p:spPr/>
        <p:txBody>
          <a:bodyPr/>
          <a:lstStyle/>
          <a:p>
            <a:pPr marL="609600" indent="-609600" eaLnBrk="1" hangingPunct="1">
              <a:buFontTx/>
              <a:buNone/>
            </a:pPr>
            <a:r>
              <a:rPr lang="ru-RU" sz="2400" dirty="0"/>
              <a:t>НЕТ КОРРЕКТНОГО ОТВЕТА</a:t>
            </a:r>
            <a:endParaRPr lang="en-US" sz="2400" dirty="0"/>
          </a:p>
          <a:p>
            <a:pPr marL="609600" indent="-609600" eaLnBrk="1" hangingPunct="1">
              <a:buFontTx/>
              <a:buNone/>
            </a:pPr>
            <a:endParaRPr lang="en-US" sz="2400" dirty="0"/>
          </a:p>
          <a:p>
            <a:pPr marL="609600" indent="-609600" eaLnBrk="1" hangingPunct="1">
              <a:buFontTx/>
              <a:buNone/>
            </a:pPr>
            <a:r>
              <a:rPr lang="ru-RU" sz="2400" dirty="0"/>
              <a:t>Какой узел выполняется первым</a:t>
            </a:r>
            <a:r>
              <a:rPr lang="en-US" sz="2400" dirty="0"/>
              <a:t>? </a:t>
            </a:r>
          </a:p>
          <a:p>
            <a:pPr marL="609600" indent="-609600" eaLnBrk="1" hangingPunct="1">
              <a:buFontTx/>
              <a:buAutoNum type="alphaLcParenR"/>
            </a:pPr>
            <a:r>
              <a:rPr lang="en-US" sz="2400" i="1" dirty="0"/>
              <a:t>Add – </a:t>
            </a:r>
            <a:r>
              <a:rPr lang="ru-RU" sz="2400" i="1" dirty="0"/>
              <a:t>возможно</a:t>
            </a:r>
            <a:endParaRPr lang="en-US" sz="2400" i="1" dirty="0"/>
          </a:p>
          <a:p>
            <a:pPr marL="609600" indent="-609600" eaLnBrk="1" hangingPunct="1">
              <a:buFontTx/>
              <a:buAutoNum type="alphaLcParenR"/>
            </a:pPr>
            <a:r>
              <a:rPr lang="en-US" sz="2400" i="1" dirty="0"/>
              <a:t>Subtract – </a:t>
            </a:r>
            <a:r>
              <a:rPr lang="ru-RU" sz="2400" i="1" dirty="0"/>
              <a:t>определенно нет</a:t>
            </a:r>
            <a:endParaRPr lang="en-US" sz="2400" i="1" dirty="0"/>
          </a:p>
          <a:p>
            <a:pPr marL="609600" indent="-609600" eaLnBrk="1" hangingPunct="1">
              <a:buFontTx/>
              <a:buAutoNum type="alphaLcParenR"/>
            </a:pPr>
            <a:r>
              <a:rPr lang="en-US" sz="2400" i="1" dirty="0"/>
              <a:t>Random Number – </a:t>
            </a:r>
            <a:r>
              <a:rPr lang="ru-RU" sz="2400" i="1" dirty="0"/>
              <a:t>возможно</a:t>
            </a:r>
            <a:endParaRPr lang="en-US" sz="2400" i="1" dirty="0"/>
          </a:p>
          <a:p>
            <a:pPr marL="609600" indent="-609600" eaLnBrk="1" hangingPunct="1">
              <a:buFontTx/>
              <a:buAutoNum type="alphaLcParenR"/>
            </a:pPr>
            <a:r>
              <a:rPr lang="en-US" sz="2400" i="1" dirty="0"/>
              <a:t>Divide – </a:t>
            </a:r>
            <a:r>
              <a:rPr lang="ru-RU" sz="2400" i="1" dirty="0"/>
              <a:t>возможно</a:t>
            </a:r>
            <a:endParaRPr lang="en-US" sz="2400" i="1" dirty="0"/>
          </a:p>
          <a:p>
            <a:pPr marL="609600" indent="-609600" eaLnBrk="1" hangingPunct="1">
              <a:buFontTx/>
              <a:buAutoNum type="alphaLcParenR"/>
            </a:pPr>
            <a:r>
              <a:rPr lang="en-US" sz="2400" i="1" dirty="0"/>
              <a:t>Sine – </a:t>
            </a:r>
            <a:r>
              <a:rPr lang="ru-RU" sz="2400" i="1" dirty="0"/>
              <a:t>определенно нет</a:t>
            </a:r>
            <a:endParaRPr lang="en-US" sz="2400" i="1" dirty="0"/>
          </a:p>
        </p:txBody>
      </p:sp>
      <p:sp>
        <p:nvSpPr>
          <p:cNvPr id="13107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B25D70BA-1A49-4131-A0DD-F90089CEDC68}" type="slidenum">
              <a:rPr lang="en-US" b="1">
                <a:solidFill>
                  <a:srgbClr val="FFFFFF"/>
                </a:solidFill>
              </a:rPr>
              <a:pPr algn="ctr" eaLnBrk="0" hangingPunct="0"/>
              <a:t>55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31077" name="Picture 4" descr="dataflowno.bmp"/>
          <p:cNvPicPr>
            <a:picLocks noChangeAspect="1" noChangeArrowheads="1"/>
          </p:cNvPicPr>
          <p:nvPr/>
        </p:nvPicPr>
        <p:blipFill>
          <a:blip r:embed="rId3"/>
          <a:srcRect l="998" r="3958"/>
          <a:stretch>
            <a:fillRect/>
          </a:stretch>
        </p:blipFill>
        <p:spPr bwMode="auto">
          <a:xfrm>
            <a:off x="4532312" y="2209800"/>
            <a:ext cx="4535488" cy="33194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2-4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Потоковое программирование </a:t>
            </a:r>
            <a:endParaRPr lang="en-US" dirty="0"/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Понять, как поток данных определяет порядок выполнения </a:t>
            </a:r>
            <a:r>
              <a:rPr lang="en-US" dirty="0"/>
              <a:t>VI.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Должна ли хорошо спроектированная блок-диаграмма «течь» в определенном направлении</a:t>
            </a:r>
            <a:r>
              <a:rPr lang="en-US" dirty="0"/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2-4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Потоковое программирование 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J. </a:t>
            </a:r>
            <a:r>
              <a:rPr lang="ru-RU" dirty="0"/>
              <a:t>Разработка простого </a:t>
            </a:r>
            <a:r>
              <a:rPr lang="en-US" dirty="0"/>
              <a:t>VI</a:t>
            </a:r>
          </a:p>
        </p:txBody>
      </p:sp>
      <p:sp>
        <p:nvSpPr>
          <p:cNvPr id="134147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2EADFEF-0003-48E5-88C7-24DAC850FDA1}" type="slidenum">
              <a:rPr lang="en-US" b="1">
                <a:solidFill>
                  <a:srgbClr val="FFFFFF"/>
                </a:solidFill>
              </a:rPr>
              <a:pPr algn="ctr" eaLnBrk="0" hangingPunct="0"/>
              <a:t>58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34148" name="Picture 5" descr="AAPEXf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9238" y="1130300"/>
            <a:ext cx="6134100" cy="427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4149" name="Picture 6" descr="AAPEXbd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90800" y="2590800"/>
            <a:ext cx="6124575" cy="3576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eaLnBrk="1" hangingPunct="1"/>
            <a:r>
              <a:rPr lang="en-US" dirty="0"/>
              <a:t>J. </a:t>
            </a:r>
            <a:r>
              <a:rPr lang="ru-RU" dirty="0"/>
              <a:t>Разработка простого </a:t>
            </a:r>
            <a:r>
              <a:rPr lang="en-US" dirty="0"/>
              <a:t>VI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Получение данных</a:t>
            </a:r>
            <a:endParaRPr lang="en-US" dirty="0"/>
          </a:p>
        </p:txBody>
      </p:sp>
      <p:sp>
        <p:nvSpPr>
          <p:cNvPr id="13517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/>
              <a:t>Express VI</a:t>
            </a:r>
            <a:r>
              <a:rPr lang="ru-RU" dirty="0"/>
              <a:t> получения данных</a:t>
            </a:r>
            <a:r>
              <a:rPr lang="en-US" dirty="0"/>
              <a:t>:</a:t>
            </a:r>
          </a:p>
          <a:p>
            <a:pPr lvl="1" eaLnBrk="1" hangingPunct="1">
              <a:lnSpc>
                <a:spcPct val="180000"/>
              </a:lnSpc>
            </a:pPr>
            <a:r>
              <a:rPr lang="en-US" dirty="0"/>
              <a:t>DAQ Assistant Express VI</a:t>
            </a:r>
          </a:p>
          <a:p>
            <a:pPr lvl="1" eaLnBrk="1" hangingPunct="1">
              <a:lnSpc>
                <a:spcPct val="180000"/>
              </a:lnSpc>
            </a:pPr>
            <a:r>
              <a:rPr lang="en-US" dirty="0"/>
              <a:t>Instrument I/O Assistant Express VI</a:t>
            </a:r>
          </a:p>
          <a:p>
            <a:pPr lvl="1" eaLnBrk="1" hangingPunct="1">
              <a:lnSpc>
                <a:spcPct val="180000"/>
              </a:lnSpc>
            </a:pPr>
            <a:r>
              <a:rPr lang="en-US" dirty="0"/>
              <a:t>Simulate Signal Express VI</a:t>
            </a:r>
          </a:p>
          <a:p>
            <a:pPr lvl="1" eaLnBrk="1" hangingPunct="1">
              <a:lnSpc>
                <a:spcPct val="180000"/>
              </a:lnSpc>
            </a:pPr>
            <a:r>
              <a:rPr lang="en-US" dirty="0"/>
              <a:t>Read from Measurement File Express VI</a:t>
            </a:r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5B97C44B-F732-4F20-B73E-6610C199EB6F}" type="slidenum">
              <a:rPr lang="en-US" b="1">
                <a:solidFill>
                  <a:srgbClr val="FFFFFF"/>
                </a:solidFill>
              </a:rPr>
              <a:pPr algn="ctr" eaLnBrk="0" hangingPunct="0"/>
              <a:t>59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35173" name="Picture 7" descr="io assist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34200" y="2971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4" name="Picture 2" descr="DAQAssisIcon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934200" y="2133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5" name="Picture 3" descr="SimSigIcon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34200" y="3810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5176" name="Picture 4" descr="ReadLVMIcon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934200" y="46482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4"/>
          <p:cNvSpPr>
            <a:spLocks noGrp="1" noChangeArrowheads="1"/>
          </p:cNvSpPr>
          <p:nvPr>
            <p:ph type="title"/>
          </p:nvPr>
        </p:nvSpPr>
        <p:spPr>
          <a:xfrm>
            <a:off x="152400" y="274638"/>
            <a:ext cx="8839200" cy="1143000"/>
          </a:xfrm>
        </p:spPr>
        <p:txBody>
          <a:bodyPr/>
          <a:lstStyle/>
          <a:p>
            <a:pPr eaLnBrk="1" hangingPunct="1"/>
            <a:r>
              <a:rPr lang="ru-RU" dirty="0"/>
              <a:t>Оборудование </a:t>
            </a:r>
            <a:r>
              <a:rPr lang="en-US" dirty="0"/>
              <a:t>DAQ</a:t>
            </a:r>
            <a:r>
              <a:rPr lang="ru-RU" dirty="0"/>
              <a:t> </a:t>
            </a:r>
            <a:r>
              <a:rPr lang="en-US" dirty="0"/>
              <a:t>–</a:t>
            </a:r>
            <a:r>
              <a:rPr lang="ru-RU" dirty="0"/>
              <a:t> Цифровой ввод-вывод</a:t>
            </a:r>
            <a:endParaRPr lang="en-US" dirty="0"/>
          </a:p>
        </p:txBody>
      </p:sp>
      <p:sp>
        <p:nvSpPr>
          <p:cNvPr id="37891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8229600" cy="2362200"/>
          </a:xfrm>
        </p:spPr>
        <p:txBody>
          <a:bodyPr rtlCol="0">
            <a:normAutofit fontScale="92500" lnSpcReduction="100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Цифровые сигналы</a:t>
            </a:r>
            <a:r>
              <a:rPr lang="en-US" dirty="0"/>
              <a:t>: 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Электрические сигналы, с помощью которых по проводам передаются цифровые данные </a:t>
            </a:r>
            <a:r>
              <a:rPr lang="en-US" dirty="0"/>
              <a:t>(</a:t>
            </a:r>
            <a:r>
              <a:rPr lang="ru-RU" dirty="0" err="1"/>
              <a:t>вкл</a:t>
            </a:r>
            <a:r>
              <a:rPr lang="ru-RU" dirty="0"/>
              <a:t>/</a:t>
            </a:r>
            <a:r>
              <a:rPr lang="ru-RU" dirty="0" err="1"/>
              <a:t>выкл</a:t>
            </a:r>
            <a:r>
              <a:rPr lang="en-US" dirty="0"/>
              <a:t>, </a:t>
            </a:r>
            <a:r>
              <a:rPr lang="ru-RU" dirty="0"/>
              <a:t>высокий/низкий</a:t>
            </a:r>
            <a:r>
              <a:rPr lang="en-US" dirty="0"/>
              <a:t>, 1/0)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Для формирования или считывания цифровых сигналов применяются цифровые устройства или устройства с конечным числом состояний, такие, как переключатели или светодиоды</a:t>
            </a:r>
            <a:endParaRPr lang="en-US" dirty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0D73857-5779-4843-9755-13124ADE3B64}" type="slidenum">
              <a:rPr lang="en-US"/>
              <a:pPr algn="ctr" eaLnBrk="0" hangingPunct="0"/>
              <a:t>6</a:t>
            </a:fld>
            <a:endParaRPr lang="en-US"/>
          </a:p>
        </p:txBody>
      </p:sp>
      <p:pic>
        <p:nvPicPr>
          <p:cNvPr id="71685" name="Picture 6" descr="noloc_missing_art_imagefile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2800" y="3696462"/>
            <a:ext cx="1752600" cy="262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685800" y="3733800"/>
            <a:ext cx="6019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indent="288000" eaLnBrk="1" fontAlgn="auto" hangingPunct="1">
              <a:spcAft>
                <a:spcPts val="0"/>
              </a:spcAft>
              <a:buFont typeface="Symbol"/>
              <a:buChar char="-"/>
              <a:defRPr/>
            </a:pPr>
            <a:r>
              <a:rPr lang="ru-RU" dirty="0">
                <a:solidFill>
                  <a:schemeClr val="tx1"/>
                </a:solidFill>
              </a:rPr>
              <a:t>Для передачи данных используются</a:t>
            </a:r>
          </a:p>
          <a:p>
            <a:pPr marL="288000" lvl="3" indent="2880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 программируемые устройства</a:t>
            </a:r>
            <a:endParaRPr lang="en-US" dirty="0">
              <a:solidFill>
                <a:schemeClr val="tx1"/>
              </a:solidFill>
            </a:endParaRPr>
          </a:p>
          <a:p>
            <a:pPr marL="288000" lvl="3" indent="288000" fontAlgn="auto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>
                <a:solidFill>
                  <a:schemeClr val="tx1"/>
                </a:solidFill>
              </a:rPr>
              <a:t> коммуникации между устройствами</a:t>
            </a:r>
            <a:endParaRPr lang="en-US" dirty="0">
              <a:solidFill>
                <a:schemeClr val="tx1"/>
              </a:solidFill>
            </a:endParaRPr>
          </a:p>
          <a:p>
            <a:pPr marL="0" lvl="2" indent="288000" eaLnBrk="1" fontAlgn="auto" hangingPunct="1">
              <a:spcAft>
                <a:spcPts val="0"/>
              </a:spcAft>
              <a:buFont typeface="Symbol"/>
              <a:buChar char="-"/>
              <a:defRPr/>
            </a:pPr>
            <a:r>
              <a:rPr lang="ru-RU" dirty="0">
                <a:solidFill>
                  <a:schemeClr val="tx1"/>
                </a:solidFill>
              </a:rPr>
              <a:t>Цифровые сигналы используют как тактовые импульсы или сигналы запуска для управления или синхронизации других видов измерений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J. </a:t>
            </a:r>
            <a:r>
              <a:rPr lang="ru-RU" dirty="0"/>
              <a:t>Разработка простого </a:t>
            </a:r>
            <a:r>
              <a:rPr lang="en-US" dirty="0"/>
              <a:t>VI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Обработка</a:t>
            </a:r>
            <a:endParaRPr lang="en-US" dirty="0"/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 lnSpcReduction="10000"/>
          </a:bodyPr>
          <a:lstStyle/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en-US" dirty="0"/>
              <a:t>Express VI</a:t>
            </a:r>
            <a:r>
              <a:rPr lang="ru-RU" dirty="0"/>
              <a:t> обработки</a:t>
            </a:r>
            <a:r>
              <a:rPr lang="en-US" dirty="0"/>
              <a:t>:</a:t>
            </a:r>
          </a:p>
          <a:p>
            <a:pPr lvl="1" eaLnBrk="1" fontAlgn="auto" hangingPunct="1">
              <a:lnSpc>
                <a:spcPct val="16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Amplitude and Level Measurements Express VI</a:t>
            </a:r>
          </a:p>
          <a:p>
            <a:pPr lvl="1" eaLnBrk="1" fontAlgn="auto" hangingPunct="1">
              <a:lnSpc>
                <a:spcPct val="16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Statistics Express VI</a:t>
            </a:r>
          </a:p>
          <a:p>
            <a:pPr lvl="1" eaLnBrk="1" fontAlgn="auto" hangingPunct="1">
              <a:lnSpc>
                <a:spcPct val="16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Spectral Measurements Express VI</a:t>
            </a:r>
          </a:p>
          <a:p>
            <a:pPr lvl="1" eaLnBrk="1" fontAlgn="auto" hangingPunct="1">
              <a:lnSpc>
                <a:spcPct val="16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Tone Measurements Express VI</a:t>
            </a:r>
          </a:p>
          <a:p>
            <a:pPr lvl="1" eaLnBrk="1" fontAlgn="auto" hangingPunct="1">
              <a:lnSpc>
                <a:spcPct val="16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Filter Express VI</a:t>
            </a:r>
          </a:p>
        </p:txBody>
      </p:sp>
      <p:sp>
        <p:nvSpPr>
          <p:cNvPr id="1361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87CA6F1-1E2B-4995-BAB0-12C478DB52EB}" type="slidenum">
              <a:rPr lang="en-US" b="1">
                <a:solidFill>
                  <a:srgbClr val="FFFFFF"/>
                </a:solidFill>
              </a:rPr>
              <a:pPr algn="ctr" eaLnBrk="0" hangingPunct="0"/>
              <a:t>60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36197" name="Picture 3" descr="AmpIcon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162800" y="18288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198" name="Picture 4" descr="StatisticsIcon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62800" y="26670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199" name="Picture 5" descr="SpectralMeasIcon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162800" y="35052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200" name="Picture 6" descr="ToneIcon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162800" y="43434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6201" name="Picture 7" descr="FilterIcon.bmp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62800" y="5181600"/>
            <a:ext cx="762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pPr marL="450850" indent="-450850" eaLnBrk="1" hangingPunct="1"/>
            <a:r>
              <a:rPr lang="en-US" dirty="0"/>
              <a:t>J. </a:t>
            </a:r>
            <a:r>
              <a:rPr lang="ru-RU" dirty="0"/>
              <a:t>Разработка простого </a:t>
            </a:r>
            <a:r>
              <a:rPr lang="en-US" dirty="0"/>
              <a:t>VI – </a:t>
            </a:r>
            <a:r>
              <a:rPr lang="ru-RU" dirty="0"/>
              <a:t>Представление данных</a:t>
            </a:r>
            <a:endParaRPr lang="en-US" dirty="0"/>
          </a:p>
        </p:txBody>
      </p:sp>
      <p:sp>
        <p:nvSpPr>
          <p:cNvPr id="137219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8229600" cy="4648200"/>
          </a:xfrm>
        </p:spPr>
        <p:txBody>
          <a:bodyPr/>
          <a:lstStyle/>
          <a:p>
            <a:pPr lvl="1" eaLnBrk="1" hangingPunct="1"/>
            <a:r>
              <a:rPr lang="ru-RU" sz="2600" dirty="0"/>
              <a:t>Задачи представления решаются </a:t>
            </a:r>
            <a:r>
              <a:rPr lang="en-US" sz="2600" dirty="0"/>
              <a:t>Express VI</a:t>
            </a:r>
            <a:r>
              <a:rPr lang="ru-RU" sz="2600" dirty="0"/>
              <a:t>,</a:t>
            </a:r>
            <a:r>
              <a:rPr lang="en-US" sz="2600" dirty="0"/>
              <a:t> </a:t>
            </a:r>
            <a:r>
              <a:rPr lang="ru-RU" sz="2600" dirty="0"/>
              <a:t>которые выполняют некоторые функции, или индикаторами, которые отображают данные на лицевой панели </a:t>
            </a:r>
            <a:r>
              <a:rPr lang="en-US" sz="2600" dirty="0"/>
              <a:t>VI </a:t>
            </a:r>
          </a:p>
          <a:p>
            <a:pPr lvl="1" eaLnBrk="1" hangingPunct="1"/>
            <a:r>
              <a:rPr lang="ru-RU" sz="2600" dirty="0"/>
              <a:t>Индикаторы – это </a:t>
            </a:r>
            <a:r>
              <a:rPr lang="en-US" sz="2600" dirty="0"/>
              <a:t>Waveform Chart</a:t>
            </a:r>
            <a:r>
              <a:rPr lang="ru-RU" sz="2600" dirty="0"/>
              <a:t> (графики диаграмм)</a:t>
            </a:r>
            <a:r>
              <a:rPr lang="en-US" sz="2600" dirty="0"/>
              <a:t>, Waveform Graph</a:t>
            </a:r>
            <a:r>
              <a:rPr lang="ru-RU" sz="2600" dirty="0"/>
              <a:t> (графики осциллограмм) и </a:t>
            </a:r>
            <a:r>
              <a:rPr lang="en-US" sz="2600" dirty="0"/>
              <a:t>XY Graph</a:t>
            </a:r>
          </a:p>
          <a:p>
            <a:pPr lvl="1" eaLnBrk="1" hangingPunct="1"/>
            <a:r>
              <a:rPr lang="en-US" sz="2600" dirty="0"/>
              <a:t>Express VIs </a:t>
            </a:r>
            <a:r>
              <a:rPr lang="ru-RU" sz="2600" dirty="0"/>
              <a:t>– это </a:t>
            </a:r>
            <a:r>
              <a:rPr lang="en-US" sz="2600" dirty="0"/>
              <a:t>Write to Measurement File Express VI</a:t>
            </a:r>
            <a:r>
              <a:rPr lang="ru-RU" sz="2600" dirty="0"/>
              <a:t> (запись в файл результатов измерений)</a:t>
            </a:r>
            <a:r>
              <a:rPr lang="en-US" sz="2600" dirty="0"/>
              <a:t>, Build Text Express VI</a:t>
            </a:r>
            <a:r>
              <a:rPr lang="ru-RU" sz="2600" dirty="0"/>
              <a:t> (компоновка текста)</a:t>
            </a:r>
            <a:r>
              <a:rPr lang="en-US" sz="2600" dirty="0"/>
              <a:t>, DAQ Assistant Express VI</a:t>
            </a:r>
            <a:r>
              <a:rPr lang="ru-RU" sz="2600" dirty="0"/>
              <a:t> (помощник при работе с оборудованием сбора данных) и</a:t>
            </a:r>
            <a:r>
              <a:rPr lang="en-US" sz="2600" dirty="0"/>
              <a:t> Instrument I/O Assistant Express VI</a:t>
            </a:r>
            <a:r>
              <a:rPr lang="ru-RU" sz="2600" dirty="0"/>
              <a:t> (помощник при работе с измерительными приборами)</a:t>
            </a:r>
            <a:endParaRPr lang="en-US" sz="2600" dirty="0"/>
          </a:p>
        </p:txBody>
      </p:sp>
      <p:sp>
        <p:nvSpPr>
          <p:cNvPr id="1372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B9CFED7E-FFE4-4526-8285-64D301EEC772}" type="slidenum">
              <a:rPr lang="en-US" b="1">
                <a:solidFill>
                  <a:srgbClr val="FFFFFF"/>
                </a:solidFill>
              </a:rPr>
              <a:pPr algn="ctr" eaLnBrk="0" hangingPunct="0"/>
              <a:t>61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J. </a:t>
            </a:r>
            <a:r>
              <a:rPr lang="ru-RU" dirty="0"/>
              <a:t>Разработка простого </a:t>
            </a:r>
            <a:r>
              <a:rPr lang="en-US" dirty="0"/>
              <a:t>VI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выполнение</a:t>
            </a:r>
            <a:endParaRPr lang="en-US" dirty="0"/>
          </a:p>
        </p:txBody>
      </p:sp>
      <p:sp>
        <p:nvSpPr>
          <p:cNvPr id="239627" name="Rectangle 11"/>
          <p:cNvSpPr>
            <a:spLocks noGrp="1" noChangeArrowheads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514350" indent="-514350" eaLnBrk="1" fontAlgn="auto" hangingPunct="1">
              <a:spcAft>
                <a:spcPts val="0"/>
              </a:spcAft>
              <a:buFont typeface="Arial Narrow" pitchFamily="34" charset="0"/>
              <a:buAutoNum type="arabicPeriod"/>
              <a:defRPr/>
            </a:pPr>
            <a:r>
              <a:rPr lang="ru-RU" dirty="0"/>
              <a:t>Поместите </a:t>
            </a:r>
            <a:r>
              <a:rPr lang="en-US" dirty="0"/>
              <a:t>Express VI </a:t>
            </a:r>
            <a:r>
              <a:rPr lang="ru-RU" dirty="0"/>
              <a:t>на блок-диаграмму</a:t>
            </a:r>
            <a:endParaRPr lang="en-US" dirty="0"/>
          </a:p>
          <a:p>
            <a:pPr marL="514350" indent="-514350" eaLnBrk="1" fontAlgn="auto" hangingPunct="1">
              <a:spcAft>
                <a:spcPts val="0"/>
              </a:spcAft>
              <a:buFont typeface="Arial Narrow" pitchFamily="34" charset="0"/>
              <a:buAutoNum type="arabicPeriod"/>
              <a:defRPr/>
            </a:pPr>
            <a:r>
              <a:rPr lang="ru-RU" dirty="0"/>
              <a:t>Сконфигурируйте </a:t>
            </a:r>
            <a:r>
              <a:rPr lang="en-US" dirty="0"/>
              <a:t>Express VI</a:t>
            </a:r>
            <a:r>
              <a:rPr lang="ru-RU" dirty="0"/>
              <a:t> в открывшемся диалоговом окне</a:t>
            </a:r>
            <a:endParaRPr lang="en-US" dirty="0"/>
          </a:p>
          <a:p>
            <a:pPr marL="514350" indent="-514350" eaLnBrk="1" fontAlgn="auto" hangingPunct="1">
              <a:spcAft>
                <a:spcPts val="0"/>
              </a:spcAft>
              <a:buFont typeface="Arial Narrow" pitchFamily="34" charset="0"/>
              <a:buAutoNum type="arabicPeriod"/>
              <a:defRPr/>
            </a:pPr>
            <a:r>
              <a:rPr lang="ru-RU" dirty="0"/>
              <a:t>Соедините </a:t>
            </a:r>
            <a:r>
              <a:rPr lang="en-US" dirty="0"/>
              <a:t>Express VI</a:t>
            </a:r>
            <a:r>
              <a:rPr lang="ru-RU" dirty="0"/>
              <a:t> друг с другом</a:t>
            </a:r>
            <a:endParaRPr lang="en-US" dirty="0"/>
          </a:p>
          <a:p>
            <a:pPr marL="514350" indent="-514350" eaLnBrk="1" fontAlgn="auto" hangingPunct="1">
              <a:spcAft>
                <a:spcPts val="0"/>
              </a:spcAft>
              <a:buFont typeface="Arial Narrow" pitchFamily="34" charset="0"/>
              <a:buAutoNum type="arabicPeriod"/>
              <a:defRPr/>
            </a:pPr>
            <a:r>
              <a:rPr lang="ru-RU" dirty="0"/>
              <a:t>Сохраните </a:t>
            </a:r>
            <a:r>
              <a:rPr lang="en-US" dirty="0"/>
              <a:t>VI </a:t>
            </a:r>
            <a:r>
              <a:rPr lang="ru-RU" dirty="0"/>
              <a:t>и запустите на исполнение</a:t>
            </a:r>
            <a:endParaRPr lang="en-US" dirty="0"/>
          </a:p>
          <a:p>
            <a:pPr marL="0" indent="0" eaLnBrk="1" fontAlgn="auto" hangingPunct="1">
              <a:spcAft>
                <a:spcPts val="0"/>
              </a:spcAft>
              <a:buFontTx/>
              <a:buNone/>
              <a:defRPr/>
            </a:pPr>
            <a:r>
              <a:rPr lang="ru-RU" dirty="0"/>
              <a:t>Кнопка </a:t>
            </a:r>
            <a:r>
              <a:rPr lang="en-US" dirty="0"/>
              <a:t>Run </a:t>
            </a:r>
            <a:r>
              <a:rPr lang="ru-RU" dirty="0"/>
              <a:t>выглядит разорванной, если созданный или редактируемый вами </a:t>
            </a:r>
            <a:r>
              <a:rPr lang="en-US" dirty="0"/>
              <a:t>VI </a:t>
            </a:r>
            <a:r>
              <a:rPr lang="ru-RU" dirty="0"/>
              <a:t>содержит ошибки</a:t>
            </a:r>
            <a:br>
              <a:rPr lang="en-US" dirty="0"/>
            </a:br>
            <a:endParaRPr lang="en-US" dirty="0"/>
          </a:p>
        </p:txBody>
      </p:sp>
      <p:sp>
        <p:nvSpPr>
          <p:cNvPr id="1382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D79560D-C4CD-4628-B7EE-EC8DD15BEBB2}" type="slidenum">
              <a:rPr lang="en-US" b="1">
                <a:solidFill>
                  <a:srgbClr val="FFFFFF"/>
                </a:solidFill>
              </a:rPr>
              <a:pPr algn="ctr" eaLnBrk="0" hangingPunct="0"/>
              <a:t>62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38245" name="Picture 12" descr="brokrun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72400" y="4572000"/>
            <a:ext cx="457200" cy="434975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401762"/>
          </a:xfrm>
        </p:spPr>
        <p:txBody>
          <a:bodyPr/>
          <a:lstStyle/>
          <a:p>
            <a:pPr eaLnBrk="1" hangingPunct="1"/>
            <a:r>
              <a:rPr lang="ru-RU" sz="3200" dirty="0"/>
              <a:t>Упражнение </a:t>
            </a:r>
            <a:r>
              <a:rPr lang="en-US" sz="3200" dirty="0"/>
              <a:t>2-5</a:t>
            </a:r>
            <a:br>
              <a:rPr lang="en-US" sz="3200" dirty="0"/>
            </a:br>
            <a:r>
              <a:rPr lang="ru-RU" sz="3200" dirty="0"/>
              <a:t>Простой </a:t>
            </a:r>
            <a:r>
              <a:rPr lang="en-US" sz="3200" dirty="0"/>
              <a:t>VI </a:t>
            </a:r>
            <a:r>
              <a:rPr lang="ru-RU" sz="3200" dirty="0"/>
              <a:t>сбора, обработки и представления данных</a:t>
            </a:r>
            <a:endParaRPr lang="en-US" sz="3200" dirty="0"/>
          </a:p>
        </p:txBody>
      </p:sp>
      <p:sp>
        <p:nvSpPr>
          <p:cNvPr id="1392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Создать простой </a:t>
            </a:r>
            <a:r>
              <a:rPr lang="en-US" dirty="0"/>
              <a:t>VI</a:t>
            </a:r>
            <a:r>
              <a:rPr lang="ru-RU" dirty="0"/>
              <a:t> сбора и обработки данных, а также представления результатов</a:t>
            </a:r>
            <a:r>
              <a:rPr lang="en-US" dirty="0"/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3255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2-5</a:t>
            </a:r>
            <a:br>
              <a:rPr lang="en-US" dirty="0"/>
            </a:br>
            <a:r>
              <a:rPr lang="ru-RU" dirty="0"/>
              <a:t>Простой </a:t>
            </a:r>
            <a:r>
              <a:rPr lang="en-US" dirty="0"/>
              <a:t>VI </a:t>
            </a:r>
            <a:r>
              <a:rPr lang="ru-RU" dirty="0"/>
              <a:t>сбора, обработки и представления данных</a:t>
            </a:r>
            <a:endParaRPr lang="en-US" dirty="0"/>
          </a:p>
        </p:txBody>
      </p:sp>
      <p:sp>
        <p:nvSpPr>
          <p:cNvPr id="140291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Как определить путь к создаваемому текстовому файлу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141315" name="Rectangle 8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ru-RU" sz="2400" dirty="0"/>
              <a:t>Какая функция выполняется первой</a:t>
            </a:r>
            <a:r>
              <a:rPr lang="en-US" sz="2400" dirty="0"/>
              <a:t>: Add </a:t>
            </a:r>
            <a:r>
              <a:rPr lang="ru-RU" sz="2400" dirty="0"/>
              <a:t>или </a:t>
            </a:r>
            <a:r>
              <a:rPr lang="en-US" sz="2400" dirty="0"/>
              <a:t>Subtract?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Add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Subtract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Unknown</a:t>
            </a:r>
            <a:r>
              <a:rPr lang="ru-RU" sz="2200" dirty="0"/>
              <a:t> (неизвестно)</a:t>
            </a:r>
            <a:endParaRPr lang="en-US" sz="2200" dirty="0"/>
          </a:p>
        </p:txBody>
      </p:sp>
      <p:sp>
        <p:nvSpPr>
          <p:cNvPr id="141316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407DB49C-D864-4604-B599-496082BE7334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141317" name="Picture 2" descr="dataflowno-1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286000"/>
            <a:ext cx="44894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142339" name="Rectangle 8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/>
            </a:pPr>
            <a:r>
              <a:rPr lang="ru-RU" sz="2400" dirty="0"/>
              <a:t>Какая функция выполняется первой</a:t>
            </a:r>
            <a:r>
              <a:rPr lang="en-US" sz="2400" dirty="0"/>
              <a:t>: Add </a:t>
            </a:r>
            <a:r>
              <a:rPr lang="ru-RU" sz="2400" dirty="0"/>
              <a:t>или </a:t>
            </a:r>
            <a:r>
              <a:rPr lang="en-US" sz="2400" dirty="0"/>
              <a:t>Subtract?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b="1" dirty="0"/>
              <a:t>Add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Subtract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Unknown</a:t>
            </a:r>
            <a:r>
              <a:rPr lang="ru-RU" sz="2200" dirty="0"/>
              <a:t> (неизвестно)</a:t>
            </a:r>
            <a:endParaRPr lang="en-US" sz="2200" dirty="0"/>
          </a:p>
        </p:txBody>
      </p:sp>
      <p:sp>
        <p:nvSpPr>
          <p:cNvPr id="142340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2F07C7EC-7988-4ABB-88AD-0B054111533A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142341" name="Picture 2" descr="dataflowno-1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286000"/>
            <a:ext cx="44894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143363" name="Rectangle 8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457200" indent="-457200" eaLnBrk="1" hangingPunct="1">
              <a:buFont typeface="Arial" charset="0"/>
              <a:buAutoNum type="arabicPeriod" startAt="2"/>
            </a:pPr>
            <a:r>
              <a:rPr lang="ru-RU" sz="2400" dirty="0"/>
              <a:t>Какая функция выполняется первой</a:t>
            </a:r>
            <a:r>
              <a:rPr lang="en-US" sz="2400" dirty="0"/>
              <a:t>: Sine </a:t>
            </a:r>
            <a:r>
              <a:rPr lang="ru-RU" sz="2400" dirty="0"/>
              <a:t>или </a:t>
            </a:r>
            <a:r>
              <a:rPr lang="en-US" sz="2400" dirty="0"/>
              <a:t>Divide?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Sine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Divide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Unknown</a:t>
            </a:r>
            <a:r>
              <a:rPr lang="ru-RU" sz="2200" dirty="0"/>
              <a:t> (неизвестно)</a:t>
            </a:r>
            <a:endParaRPr lang="en-US" sz="2200" dirty="0"/>
          </a:p>
        </p:txBody>
      </p:sp>
      <p:sp>
        <p:nvSpPr>
          <p:cNvPr id="143364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E7046369-74AC-4ADA-B66C-984A90A61238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43365" name="Picture 2" descr="dataflowno-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286000"/>
            <a:ext cx="46037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7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144387" name="Rectangle 8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457200" indent="-457200" eaLnBrk="1" hangingPunct="1">
              <a:buFont typeface="Arial" charset="0"/>
              <a:buAutoNum type="arabicPeriod" startAt="2"/>
            </a:pPr>
            <a:r>
              <a:rPr lang="ru-RU" sz="2400" dirty="0"/>
              <a:t>Какая функция выполняется первой</a:t>
            </a:r>
            <a:r>
              <a:rPr lang="en-US" sz="2400" dirty="0"/>
              <a:t>: Sine </a:t>
            </a:r>
            <a:r>
              <a:rPr lang="ru-RU" sz="2400" dirty="0"/>
              <a:t>или </a:t>
            </a:r>
            <a:r>
              <a:rPr lang="en-US" sz="2400" dirty="0"/>
              <a:t>Divide?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Sine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b="1" dirty="0"/>
              <a:t>Divide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Unknown</a:t>
            </a:r>
            <a:r>
              <a:rPr lang="ru-RU" sz="2200" dirty="0"/>
              <a:t> (неизвестно)</a:t>
            </a:r>
            <a:endParaRPr lang="en-US" sz="2200" dirty="0"/>
          </a:p>
        </p:txBody>
      </p:sp>
      <p:sp>
        <p:nvSpPr>
          <p:cNvPr id="144388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3A1E6FEB-9CC0-4171-AA7E-1727E5A82138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144389" name="Picture 2" descr="dataflowno-2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2286000"/>
            <a:ext cx="460375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0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145411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 startAt="3"/>
            </a:pPr>
            <a:r>
              <a:rPr lang="ru-RU" sz="2400" dirty="0"/>
              <a:t>Какая из следующих функция выполняется раньше</a:t>
            </a:r>
            <a:r>
              <a:rPr lang="en-US" sz="2400" dirty="0"/>
              <a:t>: Random Number, Add </a:t>
            </a:r>
            <a:r>
              <a:rPr lang="ru-RU" sz="2400" dirty="0"/>
              <a:t>или </a:t>
            </a:r>
            <a:r>
              <a:rPr lang="en-US" sz="2400" dirty="0"/>
              <a:t>Divide?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Random Number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Divide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Add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Unknown</a:t>
            </a:r>
            <a:r>
              <a:rPr lang="ru-RU" sz="2200" dirty="0"/>
              <a:t> (неизвестно)</a:t>
            </a:r>
            <a:endParaRPr lang="en-US" sz="2200" dirty="0"/>
          </a:p>
        </p:txBody>
      </p:sp>
      <p:sp>
        <p:nvSpPr>
          <p:cNvPr id="145412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DD034DCB-2F21-4D2B-94FE-5B8DD9320C59}" type="slidenum">
              <a:rPr lang="en-US" smtClean="0"/>
              <a:pPr/>
              <a:t>69</a:t>
            </a:fld>
            <a:endParaRPr lang="en-US"/>
          </a:p>
        </p:txBody>
      </p:sp>
      <p:pic>
        <p:nvPicPr>
          <p:cNvPr id="145413" name="Picture 4" descr="dataflowno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514600"/>
            <a:ext cx="4572000" cy="31797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274638"/>
            <a:ext cx="8001000" cy="1143000"/>
          </a:xfrm>
        </p:spPr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Программное обеспечение </a:t>
            </a:r>
            <a:r>
              <a:rPr lang="en-US" dirty="0"/>
              <a:t>DAQ – </a:t>
            </a:r>
            <a:br>
              <a:rPr lang="ru-RU" dirty="0"/>
            </a:br>
            <a:r>
              <a:rPr lang="ru-RU" dirty="0"/>
              <a:t>     Конфигурирование</a:t>
            </a:r>
            <a:endParaRPr lang="en-US" dirty="0"/>
          </a:p>
        </p:txBody>
      </p:sp>
      <p:sp>
        <p:nvSpPr>
          <p:cNvPr id="7373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Для конфигурирования и тестирования </a:t>
            </a:r>
            <a:r>
              <a:rPr lang="en-US" dirty="0"/>
              <a:t>DAQ </a:t>
            </a:r>
            <a:r>
              <a:rPr lang="ru-RU" dirty="0"/>
              <a:t>устройств используется </a:t>
            </a:r>
            <a:r>
              <a:rPr lang="en-US" dirty="0"/>
              <a:t>Measurement &amp; Automation Explorer (MAX)</a:t>
            </a:r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550DB12-0CB4-435E-9F8E-4FA00E75C055}" type="slidenum">
              <a:rPr lang="en-US"/>
              <a:pPr algn="ctr" eaLnBrk="0" hangingPunct="0"/>
              <a:t>7</a:t>
            </a:fld>
            <a:endParaRPr lang="en-US"/>
          </a:p>
        </p:txBody>
      </p:sp>
      <p:pic>
        <p:nvPicPr>
          <p:cNvPr id="73733" name="Picture 4" descr="max_B.b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1600" y="2514600"/>
            <a:ext cx="60579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146435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457200" indent="-457200" eaLnBrk="1" hangingPunct="1">
              <a:buFontTx/>
              <a:buAutoNum type="arabicPeriod" startAt="3"/>
            </a:pPr>
            <a:r>
              <a:rPr lang="ru-RU" sz="2400" dirty="0"/>
              <a:t>Какая из следующих функция выполняется раньше</a:t>
            </a:r>
            <a:r>
              <a:rPr lang="en-US" sz="2400" dirty="0"/>
              <a:t>: Random Number, Add </a:t>
            </a:r>
            <a:r>
              <a:rPr lang="ru-RU" sz="2400" dirty="0"/>
              <a:t>или </a:t>
            </a:r>
            <a:r>
              <a:rPr lang="en-US" sz="2400" dirty="0"/>
              <a:t>Divide?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Random Number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Divide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Add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b="1" dirty="0"/>
              <a:t>Unknown</a:t>
            </a:r>
            <a:r>
              <a:rPr lang="ru-RU" sz="2200" b="1" dirty="0"/>
              <a:t> </a:t>
            </a:r>
            <a:r>
              <a:rPr lang="ru-RU" sz="2200" dirty="0"/>
              <a:t>(</a:t>
            </a:r>
            <a:r>
              <a:rPr lang="ru-RU" sz="2200" b="1" dirty="0"/>
              <a:t>неизвестно</a:t>
            </a:r>
            <a:r>
              <a:rPr lang="ru-RU" sz="2200" dirty="0"/>
              <a:t>)</a:t>
            </a:r>
            <a:endParaRPr lang="en-US" sz="2200" b="1" dirty="0"/>
          </a:p>
        </p:txBody>
      </p:sp>
      <p:sp>
        <p:nvSpPr>
          <p:cNvPr id="146436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8B09CDD9-49F8-4ACD-B3AE-ED02A4AF5790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46437" name="Picture 4" descr="dataflowno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2514600"/>
            <a:ext cx="4572000" cy="31797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147459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457200" indent="-457200" eaLnBrk="1" hangingPunct="1">
              <a:buFont typeface="Arial" charset="0"/>
              <a:buAutoNum type="arabicPeriod" startAt="4"/>
            </a:pPr>
            <a:r>
              <a:rPr lang="ru-RU" sz="2400" dirty="0"/>
              <a:t>Какая из следующих функция выполняется последней</a:t>
            </a:r>
            <a:r>
              <a:rPr lang="en-US" sz="2400" dirty="0"/>
              <a:t>: Random Number, Subtract or Add?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Random Number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Subtract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Add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Unknown</a:t>
            </a:r>
            <a:r>
              <a:rPr lang="ru-RU" sz="2200" dirty="0"/>
              <a:t> (неизвестно)</a:t>
            </a:r>
            <a:endParaRPr lang="en-US" sz="2200" dirty="0"/>
          </a:p>
        </p:txBody>
      </p:sp>
      <p:sp>
        <p:nvSpPr>
          <p:cNvPr id="147460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9E732CA2-79B4-452A-8772-BAEACBDA808D}" type="slidenum">
              <a:rPr lang="en-US" smtClean="0"/>
              <a:pPr/>
              <a:t>71</a:t>
            </a:fld>
            <a:endParaRPr lang="en-US"/>
          </a:p>
        </p:txBody>
      </p:sp>
      <p:pic>
        <p:nvPicPr>
          <p:cNvPr id="147461" name="Picture 2" descr="dataflowno-1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8350" y="2209800"/>
            <a:ext cx="44894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6"/>
          <p:cNvSpPr>
            <a:spLocks noGrp="1" noChangeArrowheads="1"/>
          </p:cNvSpPr>
          <p:nvPr>
            <p:ph type="title"/>
          </p:nvPr>
        </p:nvSpPr>
        <p:spPr>
          <a:xfrm>
            <a:off x="0" y="304800"/>
            <a:ext cx="9144000" cy="9906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148483" name="Rectangle 7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marL="457200" indent="-457200" eaLnBrk="1" hangingPunct="1">
              <a:buFont typeface="Arial" charset="0"/>
              <a:buAutoNum type="arabicPeriod" startAt="4"/>
            </a:pPr>
            <a:r>
              <a:rPr lang="ru-RU" sz="2400" dirty="0"/>
              <a:t>Какая из следующих функция выполняется последней</a:t>
            </a:r>
            <a:r>
              <a:rPr lang="en-US" sz="2400" dirty="0"/>
              <a:t>: Random Number, Subtract or Add?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Random Number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b="1" dirty="0"/>
              <a:t>Subtract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Add</a:t>
            </a:r>
          </a:p>
          <a:p>
            <a:pPr marL="860425" lvl="1" indent="-419100" eaLnBrk="1" hangingPunct="1">
              <a:buFontTx/>
              <a:buAutoNum type="alphaLcParenR"/>
            </a:pPr>
            <a:r>
              <a:rPr lang="en-US" sz="2200" dirty="0"/>
              <a:t>Unknown</a:t>
            </a:r>
            <a:r>
              <a:rPr lang="ru-RU" sz="2200" dirty="0"/>
              <a:t> (неизвестно)</a:t>
            </a:r>
            <a:endParaRPr lang="en-US" sz="2200" dirty="0"/>
          </a:p>
        </p:txBody>
      </p:sp>
      <p:sp>
        <p:nvSpPr>
          <p:cNvPr id="148484" name="Slide Number Placeholder 4"/>
          <p:cNvSpPr>
            <a:spLocks noGrp="1"/>
          </p:cNvSpPr>
          <p:nvPr>
            <p:ph type="sldNum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fld id="{59A3F52C-9E05-4BC0-ADCC-67FA254B8193}" type="slidenum">
              <a:rPr lang="en-US" smtClean="0"/>
              <a:pPr/>
              <a:t>72</a:t>
            </a:fld>
            <a:endParaRPr lang="en-US"/>
          </a:p>
        </p:txBody>
      </p:sp>
      <p:pic>
        <p:nvPicPr>
          <p:cNvPr id="148485" name="Picture 2" descr="dataflowno-1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8350" y="2209800"/>
            <a:ext cx="448945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1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149507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 eaLnBrk="1" hangingPunct="1">
              <a:buFontTx/>
              <a:buAutoNum type="arabicPeriod" startAt="5"/>
            </a:pPr>
            <a:r>
              <a:rPr lang="ru-RU" dirty="0"/>
              <a:t>Из каких трех частей состоит </a:t>
            </a:r>
            <a:r>
              <a:rPr lang="en-US" dirty="0"/>
              <a:t>VI?</a:t>
            </a:r>
          </a:p>
          <a:p>
            <a:pPr marL="742950" lvl="1" indent="-336550" eaLnBrk="1" hangingPunct="1">
              <a:buFontTx/>
              <a:buAutoNum type="alphaLcParenR"/>
            </a:pPr>
            <a:r>
              <a:rPr lang="en-US" dirty="0"/>
              <a:t>Front Panel</a:t>
            </a:r>
          </a:p>
          <a:p>
            <a:pPr marL="742950" lvl="1" indent="-336550" eaLnBrk="1" hangingPunct="1">
              <a:buFontTx/>
              <a:buAutoNum type="alphaLcParenR"/>
            </a:pPr>
            <a:r>
              <a:rPr lang="en-US" dirty="0"/>
              <a:t>Block Diagram</a:t>
            </a:r>
          </a:p>
          <a:p>
            <a:pPr marL="742950" lvl="1" indent="-336550" eaLnBrk="1" hangingPunct="1">
              <a:buFontTx/>
              <a:buAutoNum type="alphaLcParenR"/>
            </a:pPr>
            <a:r>
              <a:rPr lang="en-US" dirty="0"/>
              <a:t>Project</a:t>
            </a:r>
          </a:p>
          <a:p>
            <a:pPr marL="742950" lvl="1" indent="-336550" eaLnBrk="1" hangingPunct="1">
              <a:buFontTx/>
              <a:buAutoNum type="alphaLcParenR"/>
            </a:pPr>
            <a:r>
              <a:rPr lang="en-US" dirty="0"/>
              <a:t>Icon/Connector Pane</a:t>
            </a:r>
          </a:p>
        </p:txBody>
      </p:sp>
      <p:sp>
        <p:nvSpPr>
          <p:cNvPr id="1495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047D93CC-A794-437F-8EB9-CCDF7A9E9B9F}" type="slidenum">
              <a:rPr lang="en-US" b="1">
                <a:solidFill>
                  <a:srgbClr val="FFFFFF"/>
                </a:solidFill>
              </a:rPr>
              <a:pPr algn="ctr" eaLnBrk="0" hangingPunct="0"/>
              <a:t>73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150531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 eaLnBrk="1" hangingPunct="1">
              <a:buFontTx/>
              <a:buAutoNum type="arabicPeriod" startAt="5"/>
            </a:pPr>
            <a:r>
              <a:rPr lang="ru-RU" dirty="0"/>
              <a:t>Из каких трех частей состоит </a:t>
            </a:r>
            <a:r>
              <a:rPr lang="en-US" dirty="0"/>
              <a:t>VI?</a:t>
            </a:r>
          </a:p>
          <a:p>
            <a:pPr marL="742950" lvl="1" indent="-336550" eaLnBrk="1" hangingPunct="1">
              <a:buFontTx/>
              <a:buAutoNum type="alphaLcParenR"/>
            </a:pPr>
            <a:r>
              <a:rPr lang="en-US" b="1" dirty="0"/>
              <a:t>Front Panel</a:t>
            </a:r>
          </a:p>
          <a:p>
            <a:pPr marL="742950" lvl="1" indent="-336550" eaLnBrk="1" hangingPunct="1">
              <a:buFontTx/>
              <a:buAutoNum type="alphaLcParenR"/>
            </a:pPr>
            <a:r>
              <a:rPr lang="en-US" b="1" dirty="0"/>
              <a:t>Block Diagram</a:t>
            </a:r>
          </a:p>
          <a:p>
            <a:pPr marL="742950" lvl="1" indent="-336550" eaLnBrk="1" hangingPunct="1">
              <a:buFontTx/>
              <a:buAutoNum type="alphaLcParenR"/>
            </a:pPr>
            <a:r>
              <a:rPr lang="en-US" dirty="0"/>
              <a:t>Project</a:t>
            </a:r>
          </a:p>
          <a:p>
            <a:pPr marL="742950" lvl="1" indent="-336550" eaLnBrk="1" hangingPunct="1">
              <a:buFontTx/>
              <a:buAutoNum type="alphaLcParenR"/>
            </a:pPr>
            <a:r>
              <a:rPr lang="en-US" b="1" dirty="0"/>
              <a:t>Icon/Connector Pane</a:t>
            </a:r>
          </a:p>
        </p:txBody>
      </p:sp>
      <p:sp>
        <p:nvSpPr>
          <p:cNvPr id="15053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3E535159-E83D-4B85-89CA-ADC99C3526C2}" type="slidenum">
              <a:rPr lang="en-US" b="1">
                <a:solidFill>
                  <a:srgbClr val="FFFFFF"/>
                </a:solidFill>
              </a:rPr>
              <a:pPr algn="ctr" eaLnBrk="0" hangingPunct="0"/>
              <a:t>74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4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lvl="0" eaLnBrk="1" fontAlgn="auto" hangingPunct="1">
              <a:spcAft>
                <a:spcPts val="0"/>
              </a:spcAft>
              <a:defRPr/>
            </a:pPr>
            <a:r>
              <a:rPr lang="ru-RU" dirty="0"/>
              <a:t>Лекция </a:t>
            </a:r>
            <a:r>
              <a:rPr lang="en-US" dirty="0"/>
              <a:t>3</a:t>
            </a:r>
            <a:br>
              <a:rPr lang="en-US" dirty="0"/>
            </a:br>
            <a:r>
              <a:rPr lang="ru-RU" dirty="0"/>
              <a:t> Поиск ошибок и отладка </a:t>
            </a:r>
            <a:r>
              <a:rPr lang="en-US" dirty="0"/>
              <a:t>VI</a:t>
            </a:r>
          </a:p>
        </p:txBody>
      </p:sp>
      <p:sp>
        <p:nvSpPr>
          <p:cNvPr id="15155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ru-RU" dirty="0"/>
              <a:t>Справочные утилиты </a:t>
            </a:r>
            <a:r>
              <a:rPr lang="en-US" dirty="0"/>
              <a:t>LabVIEW</a:t>
            </a:r>
          </a:p>
          <a:p>
            <a:pPr eaLnBrk="1" hangingPunct="1"/>
            <a:r>
              <a:rPr lang="ru-RU" dirty="0"/>
              <a:t>Исправление ошибок в </a:t>
            </a:r>
            <a:r>
              <a:rPr lang="en-US" dirty="0"/>
              <a:t>VI</a:t>
            </a:r>
          </a:p>
          <a:p>
            <a:pPr eaLnBrk="1" hangingPunct="1"/>
            <a:r>
              <a:rPr lang="ru-RU" dirty="0"/>
              <a:t>Техника отладки</a:t>
            </a:r>
            <a:endParaRPr lang="en-US" dirty="0"/>
          </a:p>
          <a:p>
            <a:pPr eaLnBrk="1" hangingPunct="1"/>
            <a:r>
              <a:rPr lang="ru-RU" dirty="0"/>
              <a:t>Непонятные или неожидаемые данные</a:t>
            </a:r>
            <a:endParaRPr lang="en-US" dirty="0"/>
          </a:p>
          <a:p>
            <a:pPr eaLnBrk="1" hangingPunct="1"/>
            <a:r>
              <a:rPr lang="ru-RU" dirty="0"/>
              <a:t>Контроль и обработка ошибок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2667000"/>
            <a:ext cx="1752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ТЕМЫ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Справочные утилиты </a:t>
            </a:r>
            <a:r>
              <a:rPr lang="en-US" dirty="0"/>
              <a:t>LabVIEW</a:t>
            </a:r>
            <a:br>
              <a:rPr lang="en-US" dirty="0"/>
            </a:br>
            <a:r>
              <a:rPr lang="en-US" dirty="0"/>
              <a:t>– Context Help</a:t>
            </a:r>
            <a:r>
              <a:rPr lang="ru-RU" dirty="0"/>
              <a:t> (контекстная справка)</a:t>
            </a:r>
            <a:endParaRPr lang="en-US" dirty="0"/>
          </a:p>
        </p:txBody>
      </p:sp>
      <p:sp>
        <p:nvSpPr>
          <p:cNvPr id="15257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Отображают основную информацию об объектах </a:t>
            </a:r>
            <a:r>
              <a:rPr lang="en-US" dirty="0"/>
              <a:t>LabVIEW </a:t>
            </a:r>
            <a:r>
              <a:rPr lang="ru-RU" dirty="0"/>
              <a:t>при наведении курсора на каждый объект</a:t>
            </a:r>
            <a:endParaRPr lang="en-US" dirty="0"/>
          </a:p>
          <a:p>
            <a:pPr lvl="1" eaLnBrk="1" hangingPunct="1"/>
            <a:r>
              <a:rPr lang="ru-RU" dirty="0"/>
              <a:t>Выберите </a:t>
            </a:r>
            <a:r>
              <a:rPr lang="en-US" b="1" dirty="0" err="1"/>
              <a:t>Help»Show</a:t>
            </a:r>
            <a:r>
              <a:rPr lang="en-US" b="1" dirty="0"/>
              <a:t> </a:t>
            </a:r>
            <a:br>
              <a:rPr lang="en-US" b="1" dirty="0"/>
            </a:br>
            <a:r>
              <a:rPr lang="en-US" b="1" dirty="0"/>
              <a:t>Context Help</a:t>
            </a:r>
            <a:r>
              <a:rPr lang="en-US" dirty="0"/>
              <a:t>, </a:t>
            </a:r>
            <a:r>
              <a:rPr lang="ru-RU" dirty="0"/>
              <a:t>нажмите</a:t>
            </a:r>
            <a:br>
              <a:rPr lang="en-US" dirty="0"/>
            </a:br>
            <a:r>
              <a:rPr lang="en-US" dirty="0"/>
              <a:t>&lt;Ctrl-H&gt; </a:t>
            </a:r>
            <a:r>
              <a:rPr lang="ru-RU" dirty="0"/>
              <a:t>или</a:t>
            </a:r>
            <a:r>
              <a:rPr lang="en-US" dirty="0"/>
              <a:t> </a:t>
            </a:r>
            <a:r>
              <a:rPr lang="ru-RU" dirty="0"/>
              <a:t>щелкните </a:t>
            </a:r>
            <a:br>
              <a:rPr lang="en-US" dirty="0"/>
            </a:br>
            <a:r>
              <a:rPr lang="ru-RU" dirty="0"/>
              <a:t>по кнопке </a:t>
            </a:r>
            <a:r>
              <a:rPr lang="en-US" b="1" dirty="0"/>
              <a:t>Show Context </a:t>
            </a:r>
            <a:br>
              <a:rPr lang="en-US" b="1" dirty="0"/>
            </a:br>
            <a:r>
              <a:rPr lang="en-US" b="1" dirty="0"/>
              <a:t>Help Window</a:t>
            </a:r>
            <a:r>
              <a:rPr lang="en-US" dirty="0"/>
              <a:t> </a:t>
            </a:r>
            <a:r>
              <a:rPr lang="ru-RU" dirty="0"/>
              <a:t>на панели</a:t>
            </a:r>
            <a:br>
              <a:rPr lang="en-US" dirty="0"/>
            </a:br>
            <a:r>
              <a:rPr lang="ru-RU" dirty="0"/>
              <a:t>инструментов</a:t>
            </a:r>
            <a:endParaRPr lang="en-US" dirty="0"/>
          </a:p>
        </p:txBody>
      </p:sp>
      <p:sp>
        <p:nvSpPr>
          <p:cNvPr id="15258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D268BD7-6B92-48EF-8D2B-441D926F059C}" type="slidenum">
              <a:rPr lang="en-US" b="1">
                <a:solidFill>
                  <a:srgbClr val="FFFFFF"/>
                </a:solidFill>
              </a:rPr>
              <a:pPr algn="ctr" eaLnBrk="0" hangingPunct="0"/>
              <a:t>76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52581" name="Picture 4" descr="conthl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91000" y="3544888"/>
            <a:ext cx="4776788" cy="2551112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A. </a:t>
            </a:r>
            <a:r>
              <a:rPr lang="ru-RU" dirty="0"/>
              <a:t>Справочные утилиты </a:t>
            </a:r>
            <a:r>
              <a:rPr lang="en-US" dirty="0"/>
              <a:t>LabVIEW</a:t>
            </a:r>
            <a:r>
              <a:rPr lang="ru-RU" dirty="0"/>
              <a:t> </a:t>
            </a:r>
            <a:r>
              <a:rPr lang="en-US" dirty="0"/>
              <a:t>– LabVIEW Help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8686800" cy="4343400"/>
          </a:xfrm>
        </p:spPr>
        <p:txBody>
          <a:bodyPr rtlCol="0">
            <a:normAutofit fontScale="92500"/>
          </a:bodyPr>
          <a:lstStyle/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Подробно описывают большинство палитр, меню, инструментов, </a:t>
            </a:r>
            <a:r>
              <a:rPr lang="en-US" dirty="0"/>
              <a:t>VI</a:t>
            </a:r>
            <a:r>
              <a:rPr lang="ru-RU" dirty="0"/>
              <a:t> и функций, а также инструкции по их использованию </a:t>
            </a:r>
            <a:r>
              <a:rPr lang="en-US" dirty="0"/>
              <a:t>LabVIEW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ru-RU" dirty="0"/>
              <a:t>Вход в </a:t>
            </a:r>
            <a:r>
              <a:rPr lang="en-US" i="1" dirty="0"/>
              <a:t>LabVIEW Help</a:t>
            </a:r>
            <a:r>
              <a:rPr lang="en-US" dirty="0"/>
              <a:t>: 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Выберите </a:t>
            </a:r>
            <a:r>
              <a:rPr lang="en-US" b="1" dirty="0" err="1"/>
              <a:t>Help»Search</a:t>
            </a:r>
            <a:r>
              <a:rPr lang="en-US" b="1" dirty="0"/>
              <a:t> the LabVIEW Help</a:t>
            </a:r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Используйте ссылку </a:t>
            </a:r>
            <a:r>
              <a:rPr lang="en-US" b="1" dirty="0"/>
              <a:t>Detailed </a:t>
            </a:r>
            <a:br>
              <a:rPr lang="en-US" dirty="0"/>
            </a:br>
            <a:r>
              <a:rPr lang="en-US" b="1" dirty="0"/>
              <a:t>help </a:t>
            </a:r>
            <a:r>
              <a:rPr lang="ru-RU" dirty="0"/>
              <a:t>или кнопку в окне </a:t>
            </a:r>
            <a:br>
              <a:rPr lang="en-US" dirty="0"/>
            </a:br>
            <a:r>
              <a:rPr lang="en-US" b="1" dirty="0"/>
              <a:t>Context Help</a:t>
            </a:r>
            <a:endParaRPr lang="en-US" dirty="0"/>
          </a:p>
          <a:p>
            <a:pPr lvl="2" eaLnBrk="1" fontAlgn="auto" hangingPunct="1">
              <a:spcAft>
                <a:spcPts val="0"/>
              </a:spcAft>
              <a:defRPr/>
            </a:pPr>
            <a:r>
              <a:rPr lang="ru-RU" dirty="0"/>
              <a:t>Щелкните правой кнопкой по</a:t>
            </a:r>
            <a:br>
              <a:rPr lang="en-US" dirty="0"/>
            </a:br>
            <a:r>
              <a:rPr lang="ru-RU" dirty="0"/>
              <a:t>объекту и выберите </a:t>
            </a:r>
            <a:r>
              <a:rPr lang="en-US" b="1" dirty="0"/>
              <a:t>Help</a:t>
            </a:r>
            <a:r>
              <a:rPr lang="en-US" dirty="0"/>
              <a:t> </a:t>
            </a:r>
            <a:r>
              <a:rPr lang="ru-RU" dirty="0"/>
              <a:t>в</a:t>
            </a:r>
            <a:r>
              <a:rPr lang="en-US" dirty="0"/>
              <a:t> </a:t>
            </a:r>
            <a:br>
              <a:rPr lang="en-US" dirty="0"/>
            </a:br>
            <a:r>
              <a:rPr lang="ru-RU" dirty="0"/>
              <a:t>контекстном меню</a:t>
            </a:r>
            <a:endParaRPr lang="en-US" dirty="0"/>
          </a:p>
        </p:txBody>
      </p:sp>
      <p:sp>
        <p:nvSpPr>
          <p:cNvPr id="15360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F51C07C-C16B-4266-8A3D-63BFE0C985F2}" type="slidenum">
              <a:rPr lang="en-US" b="1">
                <a:solidFill>
                  <a:srgbClr val="FFFFFF"/>
                </a:solidFill>
              </a:rPr>
              <a:pPr algn="ctr" eaLnBrk="0" hangingPunct="0"/>
              <a:t>77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53605" name="Picture 2" descr="loc_env_labview_help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67200" y="3541523"/>
            <a:ext cx="4381500" cy="2630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A. </a:t>
            </a:r>
            <a:r>
              <a:rPr lang="ru-RU" dirty="0"/>
              <a:t>Справочные утилиты </a:t>
            </a:r>
            <a:r>
              <a:rPr lang="en-US" dirty="0"/>
              <a:t>LabVIEW – NI Example Finder</a:t>
            </a:r>
            <a:r>
              <a:rPr lang="ru-RU" dirty="0"/>
              <a:t> (поисковик примеров)</a:t>
            </a:r>
            <a:endParaRPr lang="en-US" dirty="0"/>
          </a:p>
        </p:txBody>
      </p:sp>
      <p:sp>
        <p:nvSpPr>
          <p:cNvPr id="154627" name="Slide Number Placeholder 2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D887BBEE-4C68-457B-B5A8-0FF01991496E}" type="slidenum">
              <a:rPr lang="en-US" b="1">
                <a:solidFill>
                  <a:srgbClr val="FFFFFF"/>
                </a:solidFill>
              </a:rPr>
              <a:pPr algn="ctr" eaLnBrk="0" hangingPunct="0"/>
              <a:t>78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54628" name="Picture 3" descr="exfind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24000" y="1593850"/>
            <a:ext cx="6019800" cy="419735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3-1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использование справочной системы</a:t>
            </a:r>
            <a:endParaRPr lang="en-US" dirty="0"/>
          </a:p>
        </p:txBody>
      </p:sp>
      <p:sp>
        <p:nvSpPr>
          <p:cNvPr id="15565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/>
            <a:r>
              <a:rPr lang="ru-RU" b="1" dirty="0"/>
              <a:t>ДОМАШНЕЕ ЗАДАНИЕ</a:t>
            </a:r>
            <a:endParaRPr lang="en-US" b="1" dirty="0"/>
          </a:p>
          <a:p>
            <a:pPr marL="0" indent="0" eaLnBrk="1" hangingPunct="1">
              <a:buFontTx/>
              <a:buNone/>
            </a:pPr>
            <a:r>
              <a:rPr lang="ru-RU" dirty="0"/>
              <a:t>Познакомиться с использованием окна </a:t>
            </a:r>
            <a:r>
              <a:rPr lang="en-US" b="1" dirty="0"/>
              <a:t>Context Help</a:t>
            </a:r>
            <a:r>
              <a:rPr lang="en-US" dirty="0"/>
              <a:t>, </a:t>
            </a:r>
            <a:r>
              <a:rPr lang="ru-RU" dirty="0"/>
              <a:t>справочной системы </a:t>
            </a:r>
            <a:r>
              <a:rPr lang="en-US" i="1" dirty="0"/>
              <a:t>LabVIEW Help</a:t>
            </a:r>
            <a:r>
              <a:rPr lang="ru-RU" i="1" dirty="0"/>
              <a:t> </a:t>
            </a:r>
            <a:r>
              <a:rPr lang="ru-RU" dirty="0"/>
              <a:t>и поисковика примеров </a:t>
            </a:r>
            <a:r>
              <a:rPr lang="en-US" dirty="0"/>
              <a:t>NI Example Finder.</a:t>
            </a:r>
          </a:p>
        </p:txBody>
      </p:sp>
      <p:sp>
        <p:nvSpPr>
          <p:cNvPr id="15565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7DCBDF6-ACB7-4B82-A478-C32450BD2E2D}" type="slidenum">
              <a:rPr lang="en-US" b="1">
                <a:solidFill>
                  <a:srgbClr val="FFFFFF"/>
                </a:solidFill>
              </a:rPr>
              <a:pPr algn="ctr" eaLnBrk="0" hangingPunct="0"/>
              <a:t>79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Симуляция </a:t>
            </a:r>
            <a:r>
              <a:rPr lang="en-US" dirty="0"/>
              <a:t>DAQ </a:t>
            </a:r>
            <a:r>
              <a:rPr lang="ru-RU" dirty="0"/>
              <a:t>устройств</a:t>
            </a:r>
            <a:endParaRPr lang="en-US" dirty="0"/>
          </a:p>
        </p:txBody>
      </p:sp>
      <p:sp>
        <p:nvSpPr>
          <p:cNvPr id="74755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Используя симулируемые </a:t>
            </a:r>
            <a:r>
              <a:rPr lang="en-US" dirty="0"/>
              <a:t>NI-DAQmx</a:t>
            </a:r>
            <a:r>
              <a:rPr lang="ru-RU" dirty="0"/>
              <a:t> устройства</a:t>
            </a:r>
            <a:r>
              <a:rPr lang="en-US" dirty="0"/>
              <a:t>, </a:t>
            </a:r>
            <a:r>
              <a:rPr lang="ru-RU" dirty="0"/>
              <a:t>вы можете опробовать продукцию </a:t>
            </a:r>
            <a:r>
              <a:rPr lang="en-US" dirty="0"/>
              <a:t>NI </a:t>
            </a:r>
            <a:r>
              <a:rPr lang="ru-RU" dirty="0"/>
              <a:t>в ваших приложениях без оборудования</a:t>
            </a:r>
            <a:endParaRPr lang="en-US" dirty="0"/>
          </a:p>
          <a:p>
            <a:pPr lvl="1" eaLnBrk="1" hangingPunct="1"/>
            <a:r>
              <a:rPr lang="ru-RU" dirty="0"/>
              <a:t>Используя симулируемые </a:t>
            </a:r>
            <a:r>
              <a:rPr lang="en-US" dirty="0"/>
              <a:t>NI-DAQmx</a:t>
            </a:r>
            <a:r>
              <a:rPr lang="ru-RU" dirty="0"/>
              <a:t> устройства</a:t>
            </a:r>
            <a:r>
              <a:rPr lang="en-US" dirty="0"/>
              <a:t>, </a:t>
            </a:r>
            <a:r>
              <a:rPr lang="ru-RU" dirty="0"/>
              <a:t>вы можете также экспортировать конфигурацию физического устройства в системы, не содержащие физических устройств</a:t>
            </a:r>
            <a:endParaRPr lang="en-US" dirty="0"/>
          </a:p>
        </p:txBody>
      </p:sp>
      <p:sp>
        <p:nvSpPr>
          <p:cNvPr id="7475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4CAF785-C1E2-42F1-9A18-D2745D1690A3}" type="slidenum">
              <a:rPr lang="en-US"/>
              <a:pPr algn="ctr" eaLnBrk="0" hangingPunct="0"/>
              <a:t>8</a:t>
            </a:fld>
            <a:endParaRPr lang="en-US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3-1</a:t>
            </a:r>
            <a:br>
              <a:rPr lang="en-US" dirty="0"/>
            </a:br>
            <a:r>
              <a:rPr lang="ru-RU" dirty="0"/>
              <a:t> Тема</a:t>
            </a:r>
            <a:r>
              <a:rPr lang="en-US" dirty="0"/>
              <a:t>: </a:t>
            </a:r>
            <a:r>
              <a:rPr lang="ru-RU" dirty="0"/>
              <a:t>Использование справочной системы</a:t>
            </a:r>
            <a:endParaRPr lang="en-US" dirty="0"/>
          </a:p>
        </p:txBody>
      </p:sp>
      <p:sp>
        <p:nvSpPr>
          <p:cNvPr id="156675" name="Content Placeholder 2"/>
          <p:cNvSpPr>
            <a:spLocks noGrp="1"/>
          </p:cNvSpPr>
          <p:nvPr>
            <p:ph idx="1"/>
          </p:nvPr>
        </p:nvSpPr>
        <p:spPr>
          <a:xfrm>
            <a:off x="488950" y="3886200"/>
            <a:ext cx="8197850" cy="19812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Вы работаете с </a:t>
            </a:r>
            <a:r>
              <a:rPr lang="en-US" dirty="0"/>
              <a:t>VI</a:t>
            </a:r>
            <a:r>
              <a:rPr lang="ru-RU" dirty="0"/>
              <a:t>, в котором содержатся незнакомые вам функции</a:t>
            </a:r>
            <a:r>
              <a:rPr lang="en-US" dirty="0"/>
              <a:t>. </a:t>
            </a:r>
            <a:r>
              <a:rPr lang="ru-RU" dirty="0"/>
              <a:t>Как вы определите функциональность блок-диаграммы</a:t>
            </a:r>
            <a:r>
              <a:rPr lang="en-US" dirty="0"/>
              <a:t>?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8" name="Rectangle 1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Исправление ошибок в </a:t>
            </a:r>
            <a:r>
              <a:rPr lang="en-US" dirty="0"/>
              <a:t>VI</a:t>
            </a:r>
          </a:p>
        </p:txBody>
      </p:sp>
      <p:sp>
        <p:nvSpPr>
          <p:cNvPr id="157699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C90FB86A-8001-491C-976F-902B1B91420B}" type="slidenum">
              <a:rPr lang="en-US" b="1">
                <a:solidFill>
                  <a:srgbClr val="FFFFFF"/>
                </a:solidFill>
              </a:rPr>
              <a:pPr algn="ctr" eaLnBrk="0" hangingPunct="0"/>
              <a:t>81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57700" name="Picture 13" descr="brokrun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1600200"/>
            <a:ext cx="6096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7701" name="Picture 14" descr="ErrorListDialog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43200" y="1447800"/>
            <a:ext cx="5410200" cy="4475163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22" name="Rectangle 9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60438"/>
          </a:xfrm>
        </p:spPr>
        <p:txBody>
          <a:bodyPr/>
          <a:lstStyle/>
          <a:p>
            <a:pPr eaLnBrk="1" hangingPunct="1"/>
            <a:r>
              <a:rPr lang="en-US" dirty="0"/>
              <a:t>B. </a:t>
            </a:r>
            <a:r>
              <a:rPr lang="ru-RU" dirty="0"/>
              <a:t>Исправление ошибок в </a:t>
            </a:r>
            <a:r>
              <a:rPr lang="en-US" dirty="0"/>
              <a:t>VI</a:t>
            </a:r>
          </a:p>
        </p:txBody>
      </p:sp>
      <p:sp>
        <p:nvSpPr>
          <p:cNvPr id="158723" name="Rectangle 10"/>
          <p:cNvSpPr>
            <a:spLocks noGrp="1" noChangeArrowheads="1"/>
          </p:cNvSpPr>
          <p:nvPr>
            <p:ph idx="1"/>
          </p:nvPr>
        </p:nvSpPr>
        <p:spPr>
          <a:xfrm>
            <a:off x="228600" y="1600200"/>
            <a:ext cx="8610600" cy="4724400"/>
          </a:xfrm>
        </p:spPr>
        <p:txBody>
          <a:bodyPr/>
          <a:lstStyle/>
          <a:p>
            <a:pPr lvl="1" eaLnBrk="1" hangingPunct="1">
              <a:buFontTx/>
              <a:buNone/>
            </a:pPr>
            <a:r>
              <a:rPr lang="ru-RU" sz="2600" dirty="0"/>
              <a:t>Распространенные проблемы</a:t>
            </a:r>
            <a:endParaRPr lang="en-US" sz="2600" dirty="0"/>
          </a:p>
          <a:p>
            <a:pPr lvl="1" eaLnBrk="1" hangingPunct="1"/>
            <a:r>
              <a:rPr lang="ru-RU" sz="2600" dirty="0"/>
              <a:t>Разорванные проводники</a:t>
            </a:r>
            <a:endParaRPr lang="en-US" sz="2600" dirty="0"/>
          </a:p>
          <a:p>
            <a:pPr lvl="2" eaLnBrk="1" hangingPunct="1"/>
            <a:r>
              <a:rPr lang="ru-RU" sz="2400" dirty="0"/>
              <a:t>Вы соединили булевский элемент </a:t>
            </a:r>
            <a:br>
              <a:rPr lang="en-US" sz="2400" dirty="0"/>
            </a:br>
            <a:r>
              <a:rPr lang="ru-RU" sz="2400" dirty="0"/>
              <a:t>управления со строковым индикатором</a:t>
            </a:r>
            <a:endParaRPr lang="en-US" sz="2400" dirty="0"/>
          </a:p>
          <a:p>
            <a:pPr lvl="2" eaLnBrk="1" hangingPunct="1"/>
            <a:r>
              <a:rPr lang="ru-RU" sz="2400" dirty="0"/>
              <a:t>Вы соединили числовой элемент </a:t>
            </a:r>
            <a:br>
              <a:rPr lang="en-US" sz="2400" dirty="0"/>
            </a:br>
            <a:r>
              <a:rPr lang="ru-RU" sz="2400" dirty="0"/>
              <a:t>управления с числовым  элементом управления</a:t>
            </a:r>
            <a:endParaRPr lang="en-US" sz="2400" dirty="0"/>
          </a:p>
          <a:p>
            <a:pPr lvl="1" eaLnBrk="1" hangingPunct="1"/>
            <a:r>
              <a:rPr lang="ru-RU" sz="2600" dirty="0"/>
              <a:t>Не подключен обязательный для подключения терминал на блок-диаграмме</a:t>
            </a:r>
            <a:endParaRPr lang="en-US" sz="2600" dirty="0"/>
          </a:p>
          <a:p>
            <a:pPr lvl="1" eaLnBrk="1" hangingPunct="1"/>
            <a:r>
              <a:rPr lang="ru-RU" sz="2600" dirty="0"/>
              <a:t>Использован "неисправных" </a:t>
            </a:r>
            <a:r>
              <a:rPr lang="en-US" sz="2600" dirty="0"/>
              <a:t>subVI </a:t>
            </a:r>
            <a:r>
              <a:rPr lang="ru-RU" sz="2600" dirty="0"/>
              <a:t>или панель подключения </a:t>
            </a:r>
            <a:r>
              <a:rPr lang="en-US" sz="2600" dirty="0"/>
              <a:t>subVI </a:t>
            </a:r>
            <a:r>
              <a:rPr lang="ru-RU" sz="2600" dirty="0"/>
              <a:t>редактировалась после установки иконки </a:t>
            </a:r>
            <a:r>
              <a:rPr lang="en-US" sz="2600" dirty="0"/>
              <a:t>subVI </a:t>
            </a:r>
            <a:r>
              <a:rPr lang="ru-RU" sz="2600" dirty="0"/>
              <a:t>на блок-диаграмму </a:t>
            </a:r>
            <a:r>
              <a:rPr lang="en-US" sz="2600" dirty="0"/>
              <a:t>VI</a:t>
            </a:r>
          </a:p>
        </p:txBody>
      </p:sp>
      <p:sp>
        <p:nvSpPr>
          <p:cNvPr id="15872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F3BED171-3F7F-462F-B38F-53A5D24970A0}" type="slidenum">
              <a:rPr lang="en-US" b="1">
                <a:solidFill>
                  <a:srgbClr val="FFFFFF"/>
                </a:solidFill>
              </a:rPr>
              <a:pPr algn="ctr" eaLnBrk="0" hangingPunct="0"/>
              <a:t>82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58725" name="Picture 12" descr="loc_easy_to_recreate_simple BD with broken wi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57825" y="990600"/>
            <a:ext cx="3533775" cy="2759144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46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Техника отладки</a:t>
            </a:r>
            <a:endParaRPr lang="en-US" dirty="0"/>
          </a:p>
        </p:txBody>
      </p:sp>
      <p:sp>
        <p:nvSpPr>
          <p:cNvPr id="159747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Ваш </a:t>
            </a:r>
            <a:r>
              <a:rPr lang="en-US" dirty="0"/>
              <a:t>VI </a:t>
            </a:r>
            <a:r>
              <a:rPr lang="ru-RU" dirty="0"/>
              <a:t>«исправен»</a:t>
            </a:r>
            <a:r>
              <a:rPr lang="en-US" dirty="0"/>
              <a:t>, </a:t>
            </a:r>
            <a:r>
              <a:rPr lang="ru-RU" dirty="0"/>
              <a:t>но вы получаете данные или характеристики, отличные от тех, которые должны быть</a:t>
            </a:r>
            <a:endParaRPr lang="en-US" dirty="0"/>
          </a:p>
          <a:p>
            <a:pPr lvl="1" eaLnBrk="1" hangingPunct="1"/>
            <a:r>
              <a:rPr lang="ru-RU" dirty="0"/>
              <a:t>Какой-то </a:t>
            </a:r>
            <a:r>
              <a:rPr lang="en-US" dirty="0"/>
              <a:t>subVI </a:t>
            </a:r>
            <a:r>
              <a:rPr lang="ru-RU" dirty="0"/>
              <a:t>не</a:t>
            </a:r>
            <a:r>
              <a:rPr lang="en-US" dirty="0"/>
              <a:t> </a:t>
            </a:r>
            <a:r>
              <a:rPr lang="ru-RU" dirty="0"/>
              <a:t>подключен или невидим</a:t>
            </a:r>
            <a:r>
              <a:rPr lang="en-US" dirty="0"/>
              <a:t>?</a:t>
            </a:r>
          </a:p>
          <a:p>
            <a:pPr lvl="1" eaLnBrk="1" hangingPunct="1"/>
            <a:r>
              <a:rPr lang="ru-RU" dirty="0"/>
              <a:t>Используются некорректные данные по умолчанию</a:t>
            </a:r>
            <a:r>
              <a:rPr lang="en-US" dirty="0"/>
              <a:t>?</a:t>
            </a:r>
          </a:p>
          <a:p>
            <a:pPr lvl="1" eaLnBrk="1" hangingPunct="1"/>
            <a:r>
              <a:rPr lang="ru-RU" dirty="0"/>
              <a:t>Пропускаются неопределенные данные</a:t>
            </a:r>
            <a:r>
              <a:rPr lang="en-US" dirty="0"/>
              <a:t>?</a:t>
            </a:r>
          </a:p>
          <a:p>
            <a:pPr lvl="1" eaLnBrk="1" hangingPunct="1"/>
            <a:r>
              <a:rPr lang="ru-RU" dirty="0"/>
              <a:t>Представление чисел корректно</a:t>
            </a:r>
            <a:r>
              <a:rPr lang="en-US" dirty="0"/>
              <a:t>?</a:t>
            </a:r>
          </a:p>
          <a:p>
            <a:pPr lvl="1" eaLnBrk="1" hangingPunct="1"/>
            <a:r>
              <a:rPr lang="ru-RU" dirty="0"/>
              <a:t>Порядок выполнения узлов правильный</a:t>
            </a:r>
            <a:r>
              <a:rPr lang="en-US" dirty="0"/>
              <a:t>?</a:t>
            </a:r>
          </a:p>
        </p:txBody>
      </p:sp>
      <p:sp>
        <p:nvSpPr>
          <p:cNvPr id="15974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A70B08F5-2B20-4AFC-BD06-8427C0501D99}" type="slidenum">
              <a:rPr lang="en-US" b="1">
                <a:solidFill>
                  <a:srgbClr val="FFFFFF"/>
                </a:solidFill>
              </a:rPr>
              <a:pPr algn="ctr" eaLnBrk="0" hangingPunct="0"/>
              <a:t>83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13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C. </a:t>
            </a:r>
            <a:r>
              <a:rPr lang="ru-RU" dirty="0"/>
              <a:t>Техника отладки </a:t>
            </a:r>
            <a:r>
              <a:rPr lang="en-US" dirty="0"/>
              <a:t>– </a:t>
            </a:r>
            <a:br>
              <a:rPr lang="en-US" dirty="0"/>
            </a:br>
            <a:r>
              <a:rPr lang="en-US" dirty="0"/>
              <a:t>Execution Highlighting</a:t>
            </a:r>
            <a:r>
              <a:rPr lang="ru-RU" dirty="0"/>
              <a:t> (подсветка выполнения)</a:t>
            </a:r>
            <a:endParaRPr lang="en-US" dirty="0"/>
          </a:p>
        </p:txBody>
      </p:sp>
      <p:sp>
        <p:nvSpPr>
          <p:cNvPr id="160771" name="Rectangle 1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Используйте подсветку выполнения для визуального наблюдения потока данных на блок-диаграмме</a:t>
            </a:r>
            <a:endParaRPr lang="en-US" dirty="0"/>
          </a:p>
          <a:p>
            <a:pPr lvl="1" eaLnBrk="1" hangingPunct="1"/>
            <a:r>
              <a:rPr lang="ru-RU" dirty="0"/>
              <a:t>Если </a:t>
            </a:r>
            <a:r>
              <a:rPr lang="en-US" dirty="0"/>
              <a:t>VI </a:t>
            </a:r>
            <a:r>
              <a:rPr lang="ru-RU" dirty="0"/>
              <a:t>выполняется намного медленнее, чем ожидалось</a:t>
            </a:r>
            <a:r>
              <a:rPr lang="en-US" dirty="0"/>
              <a:t>, </a:t>
            </a:r>
            <a:r>
              <a:rPr lang="ru-RU" dirty="0"/>
              <a:t>убедитесь, что вы отключили подсветку выполнения в </a:t>
            </a:r>
            <a:r>
              <a:rPr lang="en-US" dirty="0"/>
              <a:t>subVI</a:t>
            </a:r>
          </a:p>
        </p:txBody>
      </p:sp>
      <p:sp>
        <p:nvSpPr>
          <p:cNvPr id="16077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9C2FCAF-33EF-4C69-A443-07B6B64394A6}" type="slidenum">
              <a:rPr lang="en-US" b="1">
                <a:solidFill>
                  <a:srgbClr val="FFFFFF"/>
                </a:solidFill>
              </a:rPr>
              <a:pPr algn="ctr" eaLnBrk="0" hangingPunct="0"/>
              <a:t>84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60773" name="Picture 6" descr="exehilit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4800" y="338137"/>
            <a:ext cx="523875" cy="500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0774" name="Picture 12" descr="ExeHighExample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33800" y="3581400"/>
            <a:ext cx="4953000" cy="2446338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1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Техника отладки </a:t>
            </a:r>
            <a:r>
              <a:rPr lang="en-US" dirty="0"/>
              <a:t>– Single Stepping</a:t>
            </a:r>
            <a:r>
              <a:rPr lang="ru-RU" dirty="0"/>
              <a:t> (пошаговое выполнение)</a:t>
            </a:r>
            <a:endParaRPr lang="en-US" dirty="0"/>
          </a:p>
        </p:txBody>
      </p:sp>
      <p:sp>
        <p:nvSpPr>
          <p:cNvPr id="161795" name="Rectangle 1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Пошаговое выполнение применяется для наблюдения результатов каждого действия </a:t>
            </a:r>
            <a:r>
              <a:rPr lang="en-US" dirty="0"/>
              <a:t>VI</a:t>
            </a:r>
            <a:r>
              <a:rPr lang="ru-RU" dirty="0"/>
              <a:t> на блок-диаграмме</a:t>
            </a:r>
            <a:endParaRPr lang="en-US" dirty="0"/>
          </a:p>
          <a:p>
            <a:pPr marL="0" indent="0" eaLnBrk="1" hangingPunct="1">
              <a:buFontTx/>
              <a:buNone/>
            </a:pPr>
            <a:r>
              <a:rPr lang="ru-RU" dirty="0"/>
              <a:t>Приостанавливает выполнение </a:t>
            </a:r>
            <a:r>
              <a:rPr lang="en-US" dirty="0"/>
              <a:t>subVI </a:t>
            </a:r>
            <a:r>
              <a:rPr lang="ru-RU" dirty="0"/>
              <a:t>для изменения значения элементов управления и индикации</a:t>
            </a:r>
            <a:r>
              <a:rPr lang="en-US" dirty="0"/>
              <a:t>, </a:t>
            </a:r>
            <a:r>
              <a:rPr lang="ru-RU" dirty="0"/>
              <a:t>чтобы контролировать количество шагов выполнения или для возврата к началу выполнения </a:t>
            </a:r>
            <a:r>
              <a:rPr lang="en-US" dirty="0"/>
              <a:t>subVI</a:t>
            </a:r>
          </a:p>
          <a:p>
            <a:pPr lvl="1" eaLnBrk="1" hangingPunct="1"/>
            <a:r>
              <a:rPr lang="ru-RU" dirty="0"/>
              <a:t>Откройте </a:t>
            </a:r>
            <a:r>
              <a:rPr lang="en-US" dirty="0"/>
              <a:t>subVI </a:t>
            </a:r>
            <a:r>
              <a:rPr lang="ru-RU" dirty="0"/>
              <a:t>и выберите в контекстном меню пункт </a:t>
            </a:r>
            <a:r>
              <a:rPr lang="en-US" b="1" dirty="0" err="1"/>
              <a:t>Operate»Suspend</a:t>
            </a:r>
            <a:r>
              <a:rPr lang="en-US" b="1" dirty="0"/>
              <a:t> When Called</a:t>
            </a:r>
            <a:endParaRPr lang="en-US" dirty="0"/>
          </a:p>
        </p:txBody>
      </p:sp>
      <p:sp>
        <p:nvSpPr>
          <p:cNvPr id="16179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AE9B998-BCC3-41B8-8C2C-478F72F54468}" type="slidenum">
              <a:rPr lang="en-US" b="1">
                <a:solidFill>
                  <a:srgbClr val="FFFFFF"/>
                </a:solidFill>
              </a:rPr>
              <a:pPr algn="ctr" eaLnBrk="0" hangingPunct="0"/>
              <a:t>85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61797" name="Picture 4" descr="stepover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6325" y="5443538"/>
            <a:ext cx="52387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798" name="Picture 10" descr="stepinto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95725" y="5443538"/>
            <a:ext cx="52387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799" name="Picture 11" descr="stepout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76925" y="5443538"/>
            <a:ext cx="52387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1800" name="Picture 13" descr="pause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28925" y="5443538"/>
            <a:ext cx="523875" cy="50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12"/>
          <p:cNvSpPr>
            <a:spLocks noGrp="1" noChangeArrowheads="1"/>
          </p:cNvSpPr>
          <p:nvPr>
            <p:ph type="title"/>
          </p:nvPr>
        </p:nvSpPr>
        <p:spPr>
          <a:xfrm>
            <a:off x="457200" y="304800"/>
            <a:ext cx="8229600" cy="884238"/>
          </a:xfrm>
        </p:spPr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Техника отладки </a:t>
            </a:r>
            <a:r>
              <a:rPr lang="en-US" dirty="0"/>
              <a:t>– Probes</a:t>
            </a:r>
            <a:r>
              <a:rPr lang="ru-RU" dirty="0"/>
              <a:t> (пробники)</a:t>
            </a:r>
            <a:endParaRPr lang="en-US" dirty="0"/>
          </a:p>
        </p:txBody>
      </p:sp>
      <p:sp>
        <p:nvSpPr>
          <p:cNvPr id="162819" name="Rectangle 13"/>
          <p:cNvSpPr>
            <a:spLocks noGrp="1" noChangeArrowheads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Используйте инструмент </a:t>
            </a:r>
            <a:r>
              <a:rPr lang="en-US" dirty="0"/>
              <a:t>Probe </a:t>
            </a:r>
            <a:r>
              <a:rPr lang="ru-RU" dirty="0"/>
              <a:t>для контроля промежуточных значений данных и проверки </a:t>
            </a:r>
            <a:br>
              <a:rPr lang="en-US" dirty="0"/>
            </a:br>
            <a:r>
              <a:rPr lang="ru-RU" dirty="0"/>
              <a:t>выходов ошибок </a:t>
            </a:r>
            <a:r>
              <a:rPr lang="en-US" dirty="0"/>
              <a:t>VI</a:t>
            </a:r>
            <a:r>
              <a:rPr lang="ru-RU" dirty="0"/>
              <a:t> и функций, особенно</a:t>
            </a:r>
            <a:r>
              <a:rPr lang="en-US" dirty="0"/>
              <a:t> </a:t>
            </a:r>
            <a:r>
              <a:rPr lang="ru-RU" dirty="0"/>
              <a:t>тех,</a:t>
            </a:r>
            <a:br>
              <a:rPr lang="en-US" dirty="0"/>
            </a:br>
            <a:r>
              <a:rPr lang="ru-RU" dirty="0"/>
              <a:t>которые выполняют операции </a:t>
            </a:r>
            <a:r>
              <a:rPr lang="en-US" dirty="0"/>
              <a:t>I/O</a:t>
            </a:r>
          </a:p>
          <a:p>
            <a:pPr lvl="1" eaLnBrk="1" hangingPunct="1"/>
            <a:r>
              <a:rPr lang="ru-RU" dirty="0"/>
              <a:t>Сохраняют значения в проводниках, так что вы </a:t>
            </a:r>
            <a:br>
              <a:rPr lang="en-US" dirty="0"/>
            </a:br>
            <a:r>
              <a:rPr lang="ru-RU" dirty="0"/>
              <a:t>можете видеть данные после завершения выполнения</a:t>
            </a:r>
            <a:endParaRPr lang="en-US" dirty="0"/>
          </a:p>
        </p:txBody>
      </p:sp>
      <p:sp>
        <p:nvSpPr>
          <p:cNvPr id="16282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F4C5D30-8B4B-4B7C-8E1F-D366AF55BA06}" type="slidenum">
              <a:rPr lang="en-US" b="1">
                <a:solidFill>
                  <a:srgbClr val="FFFFFF"/>
                </a:solidFill>
              </a:rPr>
              <a:pPr algn="ctr" eaLnBrk="0" hangingPunct="0"/>
              <a:t>86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62821" name="Picture 7" descr="prob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24800" y="1371600"/>
            <a:ext cx="5715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822" name="Picture 8" descr="RetainWire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924800" y="2895600"/>
            <a:ext cx="5715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823" name="Picture 4" descr="loc_bd_simulated_aap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3886200"/>
            <a:ext cx="3609975" cy="248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2824" name="Picture 2" descr="loc_env_probe_watch_window.bmp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86200" y="3889375"/>
            <a:ext cx="5181600" cy="235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Техника отладки </a:t>
            </a:r>
            <a:r>
              <a:rPr lang="en-US" dirty="0"/>
              <a:t>– Breakpoints</a:t>
            </a:r>
            <a:r>
              <a:rPr lang="ru-RU" dirty="0"/>
              <a:t> (контрольные точки)</a:t>
            </a:r>
            <a:endParaRPr lang="en-US" dirty="0"/>
          </a:p>
        </p:txBody>
      </p:sp>
      <p:sp>
        <p:nvSpPr>
          <p:cNvPr id="163843" name="Rectangle 8"/>
          <p:cNvSpPr>
            <a:spLocks noGrp="1" noChangeArrowheads="1"/>
          </p:cNvSpPr>
          <p:nvPr>
            <p:ph idx="1"/>
          </p:nvPr>
        </p:nvSpPr>
        <p:spPr>
          <a:xfrm>
            <a:off x="228600" y="1447800"/>
            <a:ext cx="8686800" cy="4572000"/>
          </a:xfrm>
        </p:spPr>
        <p:txBody>
          <a:bodyPr/>
          <a:lstStyle/>
          <a:p>
            <a:pPr lvl="1" eaLnBrk="1" hangingPunct="1"/>
            <a:r>
              <a:rPr lang="ru-RU" sz="2600" dirty="0"/>
              <a:t>Если во время выполнения достигается контрольная точка</a:t>
            </a:r>
            <a:r>
              <a:rPr lang="en-US" sz="2600" dirty="0"/>
              <a:t>, </a:t>
            </a:r>
            <a:r>
              <a:rPr lang="ru-RU" sz="2600" dirty="0"/>
              <a:t>выполнение </a:t>
            </a:r>
            <a:r>
              <a:rPr lang="en-US" sz="2600" dirty="0"/>
              <a:t>VI </a:t>
            </a:r>
            <a:r>
              <a:rPr lang="ru-RU" sz="2600" dirty="0"/>
              <a:t>приостанавливается и кнопка </a:t>
            </a:r>
            <a:r>
              <a:rPr lang="en-US" sz="2600" b="1" dirty="0"/>
              <a:t>Pause</a:t>
            </a:r>
            <a:r>
              <a:rPr lang="en-US" sz="2600" dirty="0"/>
              <a:t> </a:t>
            </a:r>
            <a:r>
              <a:rPr lang="ru-RU" sz="2600" dirty="0"/>
              <a:t>становится красной</a:t>
            </a:r>
            <a:endParaRPr lang="en-US" sz="2600" dirty="0"/>
          </a:p>
          <a:p>
            <a:pPr lvl="1" eaLnBrk="1" hangingPunct="1"/>
            <a:r>
              <a:rPr lang="ru-RU" sz="2600" dirty="0"/>
              <a:t>При останове в контрольной точке можно выполнять следующие действия</a:t>
            </a:r>
            <a:r>
              <a:rPr lang="en-US" sz="2600" dirty="0"/>
              <a:t>:</a:t>
            </a:r>
          </a:p>
          <a:p>
            <a:pPr lvl="2" eaLnBrk="1" hangingPunct="1"/>
            <a:r>
              <a:rPr lang="ru-RU" sz="2400" dirty="0"/>
              <a:t>Контролировать </a:t>
            </a:r>
            <a:r>
              <a:rPr lang="en-US" sz="2400" dirty="0"/>
              <a:t>VI </a:t>
            </a:r>
            <a:r>
              <a:rPr lang="ru-RU" sz="2400" dirty="0"/>
              <a:t>по шагам с помощью кнопок пошагового выполнения</a:t>
            </a:r>
            <a:endParaRPr lang="en-US" sz="2400" dirty="0"/>
          </a:p>
          <a:p>
            <a:pPr lvl="2" eaLnBrk="1" hangingPunct="1"/>
            <a:r>
              <a:rPr lang="ru-RU" sz="2400" dirty="0"/>
              <a:t>Наблюдать пробники для контроля промежуточных значений</a:t>
            </a:r>
            <a:endParaRPr lang="en-US" sz="2400" dirty="0"/>
          </a:p>
          <a:p>
            <a:pPr lvl="2" eaLnBrk="1" hangingPunct="1"/>
            <a:r>
              <a:rPr lang="ru-RU" sz="2400" dirty="0"/>
              <a:t>Изменять значения в элементах управления на лицевой панели</a:t>
            </a:r>
            <a:endParaRPr lang="en-US" sz="2400" dirty="0"/>
          </a:p>
          <a:p>
            <a:pPr lvl="2" eaLnBrk="1" hangingPunct="1"/>
            <a:r>
              <a:rPr lang="ru-RU" sz="2400" dirty="0"/>
              <a:t>Щелкнуть по кнопке </a:t>
            </a:r>
            <a:r>
              <a:rPr lang="en-US" sz="2400" b="1" dirty="0"/>
              <a:t>Pause</a:t>
            </a:r>
            <a:r>
              <a:rPr lang="en-US" sz="2400" dirty="0"/>
              <a:t> </a:t>
            </a:r>
            <a:r>
              <a:rPr lang="ru-RU" sz="2400" dirty="0"/>
              <a:t>для продолжения выполнения до следующей контрольной точки или до завершения работы </a:t>
            </a:r>
            <a:r>
              <a:rPr lang="en-US" sz="2400" dirty="0"/>
              <a:t>VI</a:t>
            </a:r>
          </a:p>
        </p:txBody>
      </p:sp>
      <p:sp>
        <p:nvSpPr>
          <p:cNvPr id="16384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22F4A803-0E38-4472-A3A0-FE35E43F2E1F}" type="slidenum">
              <a:rPr lang="en-US" b="1">
                <a:solidFill>
                  <a:srgbClr val="FFFFFF"/>
                </a:solidFill>
              </a:rPr>
              <a:pPr algn="ctr" eaLnBrk="0" hangingPunct="0"/>
              <a:t>87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63845" name="Picture 6" descr="brkpoint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05800" y="533400"/>
            <a:ext cx="571500" cy="547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D. </a:t>
            </a:r>
            <a:r>
              <a:rPr lang="ru-RU" dirty="0"/>
              <a:t>Непонятные или неожидаемые данные</a:t>
            </a:r>
            <a:endParaRPr lang="en-US" dirty="0"/>
          </a:p>
        </p:txBody>
      </p:sp>
      <p:sp>
        <p:nvSpPr>
          <p:cNvPr id="164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dirty="0"/>
              <a:t>∞ (</a:t>
            </a:r>
            <a:r>
              <a:rPr lang="en-US" dirty="0" err="1"/>
              <a:t>Inf</a:t>
            </a:r>
            <a:r>
              <a:rPr lang="en-US" dirty="0"/>
              <a:t>)</a:t>
            </a:r>
          </a:p>
          <a:p>
            <a:pPr lvl="2" eaLnBrk="1" hangingPunct="1"/>
            <a:r>
              <a:rPr lang="en-US" dirty="0"/>
              <a:t>Infinity</a:t>
            </a:r>
            <a:r>
              <a:rPr lang="ru-RU" dirty="0"/>
              <a:t> (бесконечность)</a:t>
            </a:r>
            <a:endParaRPr lang="en-US" dirty="0"/>
          </a:p>
          <a:p>
            <a:pPr lvl="2" eaLnBrk="1" hangingPunct="1"/>
            <a:r>
              <a:rPr lang="ru-RU" dirty="0"/>
              <a:t>Деление числа на ноль</a:t>
            </a:r>
            <a:r>
              <a:rPr lang="en-US" dirty="0"/>
              <a:t>?</a:t>
            </a:r>
          </a:p>
          <a:p>
            <a:pPr lvl="1" eaLnBrk="1" hangingPunct="1"/>
            <a:r>
              <a:rPr lang="en-US" dirty="0" err="1"/>
              <a:t>NaN</a:t>
            </a:r>
            <a:endParaRPr lang="en-US" dirty="0"/>
          </a:p>
          <a:p>
            <a:pPr lvl="2" eaLnBrk="1" hangingPunct="1"/>
            <a:r>
              <a:rPr lang="en-US" dirty="0"/>
              <a:t>Not a number</a:t>
            </a:r>
            <a:r>
              <a:rPr lang="ru-RU" dirty="0"/>
              <a:t> (не число)</a:t>
            </a:r>
            <a:endParaRPr lang="en-US" dirty="0"/>
          </a:p>
          <a:p>
            <a:pPr lvl="2" eaLnBrk="1" hangingPunct="1"/>
            <a:r>
              <a:rPr lang="ru-RU" dirty="0"/>
              <a:t>Выполняется запрещенная операция</a:t>
            </a:r>
            <a:r>
              <a:rPr lang="en-US" dirty="0"/>
              <a:t>, </a:t>
            </a:r>
            <a:r>
              <a:rPr lang="ru-RU" dirty="0"/>
              <a:t>например, извлечение квадратного корня из отрицательного числа</a:t>
            </a:r>
            <a:endParaRPr lang="en-US" dirty="0"/>
          </a:p>
          <a:p>
            <a:pPr lvl="1" eaLnBrk="1" hangingPunct="1"/>
            <a:r>
              <a:rPr lang="ru-RU" dirty="0"/>
              <a:t>Контролируйте появление непредвиденных значений </a:t>
            </a:r>
            <a:r>
              <a:rPr lang="en-US" dirty="0" err="1"/>
              <a:t>Inf</a:t>
            </a:r>
            <a:r>
              <a:rPr lang="en-US" dirty="0"/>
              <a:t> </a:t>
            </a:r>
            <a:r>
              <a:rPr lang="ru-RU" dirty="0"/>
              <a:t>или </a:t>
            </a:r>
            <a:r>
              <a:rPr lang="en-US" dirty="0" err="1"/>
              <a:t>NaN</a:t>
            </a:r>
            <a:r>
              <a:rPr lang="en-US" dirty="0"/>
              <a:t> </a:t>
            </a:r>
            <a:r>
              <a:rPr lang="ru-RU" dirty="0"/>
              <a:t>при выполнении математических операций</a:t>
            </a:r>
            <a:endParaRPr lang="en-US" dirty="0"/>
          </a:p>
          <a:p>
            <a:pPr marL="0" indent="0" eaLnBrk="1" hangingPunct="1">
              <a:buFontTx/>
              <a:buNone/>
            </a:pPr>
            <a:endParaRPr lang="en-US" dirty="0"/>
          </a:p>
        </p:txBody>
      </p:sp>
      <p:sp>
        <p:nvSpPr>
          <p:cNvPr id="16486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A6D9881-0A97-414D-86F7-45CF742D0A77}" type="slidenum">
              <a:rPr lang="en-US" b="1">
                <a:solidFill>
                  <a:srgbClr val="FFFFFF"/>
                </a:solidFill>
              </a:rPr>
              <a:pPr algn="ctr" eaLnBrk="0" hangingPunct="0"/>
              <a:t>88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/>
              <a:t>E. </a:t>
            </a:r>
            <a:r>
              <a:rPr lang="ru-RU" dirty="0"/>
              <a:t>Контроль и обработка ошибок</a:t>
            </a:r>
            <a:endParaRPr lang="en-US" dirty="0"/>
          </a:p>
        </p:txBody>
      </p:sp>
      <p:sp>
        <p:nvSpPr>
          <p:cNvPr id="165891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ru-RU" dirty="0"/>
              <a:t>Независимо от того, как создавался </a:t>
            </a:r>
            <a:r>
              <a:rPr lang="en-US" dirty="0"/>
              <a:t>VI, </a:t>
            </a:r>
            <a:r>
              <a:rPr lang="ru-RU" dirty="0"/>
              <a:t>вы не можете предвидеть все проблемы, с которыми может столкнуться пользователь</a:t>
            </a:r>
            <a:endParaRPr lang="en-US" dirty="0"/>
          </a:p>
          <a:p>
            <a:pPr lvl="1" eaLnBrk="1" hangingPunct="1"/>
            <a:r>
              <a:rPr lang="ru-RU" dirty="0"/>
              <a:t>Без механизма контроля ошибок</a:t>
            </a:r>
            <a:r>
              <a:rPr lang="en-US" dirty="0"/>
              <a:t>, </a:t>
            </a:r>
            <a:r>
              <a:rPr lang="ru-RU" dirty="0"/>
              <a:t>вы можете узнать только, что </a:t>
            </a:r>
            <a:r>
              <a:rPr lang="en-US" dirty="0"/>
              <a:t>VI </a:t>
            </a:r>
            <a:r>
              <a:rPr lang="ru-RU" dirty="0"/>
              <a:t>работает неправильно</a:t>
            </a:r>
            <a:endParaRPr lang="en-US" dirty="0"/>
          </a:p>
          <a:p>
            <a:pPr lvl="1" eaLnBrk="1" hangingPunct="1"/>
            <a:r>
              <a:rPr lang="ru-RU" dirty="0"/>
              <a:t>Контроль ошибок сообщит вам, где и почему возникла ошибка</a:t>
            </a:r>
            <a:endParaRPr lang="en-US" dirty="0"/>
          </a:p>
          <a:p>
            <a:pPr lvl="2" eaLnBrk="1" hangingPunct="1"/>
            <a:r>
              <a:rPr lang="ru-RU" dirty="0"/>
              <a:t>Автоматическая обработка ошибок</a:t>
            </a:r>
            <a:endParaRPr lang="en-US" dirty="0"/>
          </a:p>
          <a:p>
            <a:pPr lvl="2" eaLnBrk="1" hangingPunct="1"/>
            <a:r>
              <a:rPr lang="ru-RU" dirty="0"/>
              <a:t>Ручная обработка ошибок</a:t>
            </a:r>
            <a:endParaRPr lang="en-US" dirty="0"/>
          </a:p>
          <a:p>
            <a:pPr marL="0" indent="0" eaLnBrk="1" hangingPunct="1">
              <a:buFontTx/>
              <a:buNone/>
            </a:pPr>
            <a:endParaRPr lang="en-US" dirty="0"/>
          </a:p>
        </p:txBody>
      </p:sp>
      <p:sp>
        <p:nvSpPr>
          <p:cNvPr id="165892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7720BA86-0EF5-4DA2-BBBC-C6430260E134}" type="slidenum">
              <a:rPr lang="en-US" b="1">
                <a:solidFill>
                  <a:srgbClr val="FFFFFF"/>
                </a:solidFill>
              </a:rPr>
              <a:pPr algn="ctr" eaLnBrk="0" hangingPunct="0"/>
              <a:t>89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Title 1"/>
          <p:cNvSpPr>
            <a:spLocks noGrp="1"/>
          </p:cNvSpPr>
          <p:nvPr>
            <p:ph type="title"/>
          </p:nvPr>
        </p:nvSpPr>
        <p:spPr>
          <a:xfrm>
            <a:off x="304800" y="228600"/>
            <a:ext cx="8534400" cy="960438"/>
          </a:xfrm>
        </p:spPr>
        <p:txBody>
          <a:bodyPr/>
          <a:lstStyle/>
          <a:p>
            <a:pPr eaLnBrk="1" hangingPunct="1"/>
            <a:r>
              <a:rPr lang="en-US" dirty="0"/>
              <a:t>C. </a:t>
            </a:r>
            <a:r>
              <a:rPr lang="ru-RU" dirty="0"/>
              <a:t>Управление измерительными приборами</a:t>
            </a:r>
            <a:endParaRPr lang="en-US" dirty="0"/>
          </a:p>
        </p:txBody>
      </p:sp>
      <p:sp>
        <p:nvSpPr>
          <p:cNvPr id="77827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ПО персонального компьютера используется для управления измерительным прибором через шину управления</a:t>
            </a:r>
            <a:endParaRPr lang="en-US" dirty="0"/>
          </a:p>
          <a:p>
            <a:pPr lvl="1" eaLnBrk="1" hangingPunct="1"/>
            <a:r>
              <a:rPr lang="ru-RU" dirty="0"/>
              <a:t>Применяйте и сравнивайте приборы разных категорий</a:t>
            </a:r>
            <a:endParaRPr lang="en-US" dirty="0"/>
          </a:p>
          <a:p>
            <a:pPr lvl="1" eaLnBrk="1" hangingPunct="1"/>
            <a:r>
              <a:rPr lang="ru-RU" dirty="0"/>
              <a:t>Разберите свойства приборов,</a:t>
            </a:r>
            <a:r>
              <a:rPr lang="en-US" dirty="0"/>
              <a:t> </a:t>
            </a:r>
            <a:r>
              <a:rPr lang="ru-RU" dirty="0"/>
              <a:t>такие, как используемые коммуникационные протоколы</a:t>
            </a:r>
            <a:endParaRPr lang="en-US" dirty="0"/>
          </a:p>
        </p:txBody>
      </p:sp>
      <p:pic>
        <p:nvPicPr>
          <p:cNvPr id="77828" name="Picture 2" descr="InstrumentControlpicture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86025" y="3898900"/>
            <a:ext cx="3990975" cy="288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4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Autofit/>
          </a:bodyPr>
          <a:lstStyle/>
          <a:p>
            <a:pPr lvl="2" eaLnBrk="1" fontAlgn="auto" hangingPunct="1">
              <a:spcAft>
                <a:spcPts val="0"/>
              </a:spcAft>
              <a:defRPr/>
            </a:pPr>
            <a:r>
              <a:rPr lang="en-US" dirty="0"/>
              <a:t>E. </a:t>
            </a:r>
            <a:r>
              <a:rPr lang="ru-RU" dirty="0"/>
              <a:t>Контроль и обработка ошибок </a:t>
            </a:r>
            <a:r>
              <a:rPr lang="en-US" dirty="0"/>
              <a:t>– </a:t>
            </a:r>
            <a:r>
              <a:rPr lang="ru-RU" dirty="0"/>
              <a:t>Автоматическая обработка ошибок</a:t>
            </a:r>
            <a:endParaRPr lang="en-US" dirty="0"/>
          </a:p>
        </p:txBody>
      </p:sp>
      <p:sp>
        <p:nvSpPr>
          <p:cNvPr id="166915" name="Rectangle 5"/>
          <p:cNvSpPr>
            <a:spLocks noGrp="1" noChangeArrowheads="1"/>
          </p:cNvSpPr>
          <p:nvPr>
            <p:ph idx="1"/>
          </p:nvPr>
        </p:nvSpPr>
        <p:spPr>
          <a:xfrm>
            <a:off x="457200" y="1676400"/>
            <a:ext cx="8229600" cy="4343400"/>
          </a:xfrm>
        </p:spPr>
        <p:txBody>
          <a:bodyPr/>
          <a:lstStyle/>
          <a:p>
            <a:pPr lvl="1" eaLnBrk="1" hangingPunct="1"/>
            <a:r>
              <a:rPr lang="en-US" dirty="0"/>
              <a:t>LabVIEW </a:t>
            </a:r>
            <a:r>
              <a:rPr lang="ru-RU" dirty="0"/>
              <a:t>автоматически обрабатывает любые известные ошибки в процессе выполнения </a:t>
            </a:r>
            <a:r>
              <a:rPr lang="en-US" dirty="0"/>
              <a:t>VI : </a:t>
            </a:r>
          </a:p>
          <a:p>
            <a:pPr lvl="2" eaLnBrk="1" hangingPunct="1"/>
            <a:r>
              <a:rPr lang="ru-RU" dirty="0"/>
              <a:t>приостанавливая выполнение</a:t>
            </a:r>
            <a:r>
              <a:rPr lang="en-US" dirty="0"/>
              <a:t>,</a:t>
            </a:r>
          </a:p>
          <a:p>
            <a:pPr lvl="2" eaLnBrk="1" hangingPunct="1"/>
            <a:r>
              <a:rPr lang="ru-RU" dirty="0"/>
              <a:t>подсвечивая </a:t>
            </a:r>
            <a:r>
              <a:rPr lang="en-US" dirty="0"/>
              <a:t>subVI </a:t>
            </a:r>
            <a:r>
              <a:rPr lang="ru-RU" dirty="0"/>
              <a:t>или функцию, в которых обнаружена ошибка</a:t>
            </a:r>
            <a:r>
              <a:rPr lang="en-US" dirty="0"/>
              <a:t>,</a:t>
            </a:r>
          </a:p>
          <a:p>
            <a:pPr lvl="2" eaLnBrk="1" hangingPunct="1"/>
            <a:r>
              <a:rPr lang="ru-RU" dirty="0"/>
              <a:t>отображения диалогового окна </a:t>
            </a:r>
            <a:r>
              <a:rPr lang="en-US" dirty="0"/>
              <a:t>Error</a:t>
            </a:r>
          </a:p>
          <a:p>
            <a:pPr lvl="1" eaLnBrk="1" hangingPunct="1"/>
            <a:r>
              <a:rPr lang="ru-RU" dirty="0"/>
              <a:t>Выберите </a:t>
            </a:r>
            <a:r>
              <a:rPr lang="en-US" b="1" dirty="0" err="1"/>
              <a:t>File»VI</a:t>
            </a:r>
            <a:r>
              <a:rPr lang="en-US" b="1" dirty="0"/>
              <a:t> Properties</a:t>
            </a:r>
            <a:r>
              <a:rPr lang="ru-RU" dirty="0"/>
              <a:t>,</a:t>
            </a:r>
            <a:r>
              <a:rPr lang="en-US" dirty="0"/>
              <a:t> </a:t>
            </a:r>
            <a:r>
              <a:rPr lang="ru-RU" dirty="0"/>
              <a:t>а затем из выпадающего меню </a:t>
            </a:r>
            <a:r>
              <a:rPr lang="en-US" dirty="0"/>
              <a:t>Category </a:t>
            </a:r>
            <a:r>
              <a:rPr lang="ru-RU" dirty="0"/>
              <a:t>- пункт </a:t>
            </a:r>
            <a:r>
              <a:rPr lang="en-US" b="1" dirty="0"/>
              <a:t>Execution</a:t>
            </a:r>
            <a:r>
              <a:rPr lang="en-US" dirty="0"/>
              <a:t> </a:t>
            </a:r>
            <a:r>
              <a:rPr lang="ru-RU" dirty="0"/>
              <a:t>для отключения автоматической обработки ошибок в конкретном </a:t>
            </a:r>
            <a:r>
              <a:rPr lang="en-US" dirty="0"/>
              <a:t>VI</a:t>
            </a:r>
          </a:p>
        </p:txBody>
      </p:sp>
      <p:sp>
        <p:nvSpPr>
          <p:cNvPr id="16691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39B5880-DFEE-4B71-8961-4402E105E7BF}" type="slidenum">
              <a:rPr lang="en-US" b="1">
                <a:solidFill>
                  <a:srgbClr val="FFFFFF"/>
                </a:solidFill>
              </a:rPr>
              <a:pPr algn="ctr" eaLnBrk="0" hangingPunct="0"/>
              <a:t>90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249362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E. </a:t>
            </a:r>
            <a:r>
              <a:rPr lang="ru-RU" dirty="0"/>
              <a:t>Контроль и обработка ошибок </a:t>
            </a:r>
            <a:r>
              <a:rPr lang="en-US" dirty="0"/>
              <a:t>– </a:t>
            </a:r>
            <a:r>
              <a:rPr lang="ru-RU" dirty="0"/>
              <a:t>Ручная обработка ошибок</a:t>
            </a:r>
            <a:endParaRPr lang="en-US" dirty="0"/>
          </a:p>
        </p:txBody>
      </p:sp>
      <p:sp>
        <p:nvSpPr>
          <p:cNvPr id="16793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7526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Для отключения автоматической обработки ошибок </a:t>
            </a:r>
            <a:r>
              <a:rPr lang="en-US" dirty="0"/>
              <a:t>subVI </a:t>
            </a:r>
            <a:r>
              <a:rPr lang="ru-RU" dirty="0"/>
              <a:t>или функции</a:t>
            </a:r>
            <a:r>
              <a:rPr lang="en-US" dirty="0"/>
              <a:t>, </a:t>
            </a:r>
            <a:r>
              <a:rPr lang="ru-RU" dirty="0"/>
              <a:t>соедините выход кластера </a:t>
            </a:r>
            <a:r>
              <a:rPr lang="en-US" b="1" dirty="0"/>
              <a:t>error out</a:t>
            </a:r>
            <a:r>
              <a:rPr lang="en-US" dirty="0"/>
              <a:t> </a:t>
            </a:r>
            <a:r>
              <a:rPr lang="ru-RU" dirty="0"/>
              <a:t>с входным кластером </a:t>
            </a:r>
            <a:r>
              <a:rPr lang="en-US" b="1" dirty="0"/>
              <a:t>error in</a:t>
            </a:r>
            <a:r>
              <a:rPr lang="en-US" dirty="0"/>
              <a:t> </a:t>
            </a:r>
            <a:r>
              <a:rPr lang="ru-RU" dirty="0"/>
              <a:t>другого </a:t>
            </a:r>
            <a:r>
              <a:rPr lang="en-US" dirty="0"/>
              <a:t>subVI </a:t>
            </a:r>
            <a:r>
              <a:rPr lang="ru-RU" dirty="0"/>
              <a:t>или функции или с индикатором ошибки</a:t>
            </a:r>
            <a:endParaRPr lang="en-US" dirty="0"/>
          </a:p>
          <a:p>
            <a:pPr lvl="1" eaLnBrk="1" hangingPunct="1"/>
            <a:r>
              <a:rPr lang="ru-RU" dirty="0"/>
              <a:t>Используйте </a:t>
            </a:r>
            <a:r>
              <a:rPr lang="en-US" dirty="0"/>
              <a:t>VI</a:t>
            </a:r>
            <a:r>
              <a:rPr lang="ru-RU" dirty="0"/>
              <a:t>, функции </a:t>
            </a:r>
          </a:p>
          <a:p>
            <a:pPr lvl="1" eaLnBrk="1" hangingPunct="1">
              <a:buNone/>
            </a:pPr>
            <a:r>
              <a:rPr lang="ru-RU" dirty="0"/>
              <a:t>   и</a:t>
            </a:r>
            <a:r>
              <a:rPr lang="en-US" dirty="0"/>
              <a:t> </a:t>
            </a:r>
            <a:r>
              <a:rPr lang="ru-RU" dirty="0"/>
              <a:t>параметры обработки</a:t>
            </a:r>
          </a:p>
          <a:p>
            <a:pPr lvl="1" eaLnBrk="1" hangingPunct="1">
              <a:buNone/>
            </a:pPr>
            <a:r>
              <a:rPr lang="ru-RU" dirty="0"/>
              <a:t>   ошибок для управления</a:t>
            </a:r>
            <a:endParaRPr lang="en-US" dirty="0"/>
          </a:p>
          <a:p>
            <a:pPr lvl="1" eaLnBrk="1" hangingPunct="1">
              <a:buNone/>
            </a:pPr>
            <a:r>
              <a:rPr lang="en-US" dirty="0"/>
              <a:t>   </a:t>
            </a:r>
            <a:r>
              <a:rPr lang="ru-RU" dirty="0"/>
              <a:t>ошибками</a:t>
            </a:r>
            <a:endParaRPr lang="en-US" dirty="0"/>
          </a:p>
        </p:txBody>
      </p:sp>
      <p:sp>
        <p:nvSpPr>
          <p:cNvPr id="16794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612FB99-FCEF-465C-9945-7148FA213301}" type="slidenum">
              <a:rPr lang="en-US" b="1">
                <a:solidFill>
                  <a:srgbClr val="FFFFFF"/>
                </a:solidFill>
              </a:rPr>
              <a:pPr algn="ctr" eaLnBrk="0" hangingPunct="0"/>
              <a:t>91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67941" name="Picture 6" descr="loc_easy_to_recreate Simple Error Handler Context Hel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1825" y="3390900"/>
            <a:ext cx="4168775" cy="2705100"/>
          </a:xfrm>
          <a:prstGeom prst="rect">
            <a:avLst/>
          </a:prstGeom>
          <a:noFill/>
          <a:ln w="9525" algn="ctr">
            <a:noFill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020762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E. </a:t>
            </a:r>
            <a:r>
              <a:rPr lang="ru-RU" dirty="0"/>
              <a:t>Контроль и обработка ошибок </a:t>
            </a:r>
            <a:r>
              <a:rPr lang="en-US" dirty="0"/>
              <a:t>–</a:t>
            </a:r>
            <a:r>
              <a:rPr lang="ru-RU" dirty="0"/>
              <a:t> </a:t>
            </a:r>
            <a:r>
              <a:rPr lang="en-US" dirty="0"/>
              <a:t>Error Clusters</a:t>
            </a:r>
            <a:r>
              <a:rPr lang="ru-RU" dirty="0"/>
              <a:t> – кластеры ошибок</a:t>
            </a:r>
            <a:endParaRPr lang="en-US" dirty="0"/>
          </a:p>
        </p:txBody>
      </p:sp>
      <p:sp>
        <p:nvSpPr>
          <p:cNvPr id="1689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4343400"/>
          </a:xfrm>
        </p:spPr>
        <p:txBody>
          <a:bodyPr/>
          <a:lstStyle/>
          <a:p>
            <a:pPr lvl="1" eaLnBrk="1" hangingPunct="1"/>
            <a:r>
              <a:rPr lang="ru-RU" dirty="0"/>
              <a:t>Используйте индикаторы и элементы управления кластера ошибок для создания входов и выходов ошибок </a:t>
            </a:r>
            <a:r>
              <a:rPr lang="en-US" dirty="0"/>
              <a:t>subVI</a:t>
            </a:r>
            <a:endParaRPr lang="en-US" b="1" dirty="0"/>
          </a:p>
          <a:p>
            <a:pPr lvl="1" eaLnBrk="1" hangingPunct="1"/>
            <a:r>
              <a:rPr lang="ru-RU" dirty="0"/>
              <a:t>Кластеры </a:t>
            </a:r>
            <a:r>
              <a:rPr lang="en-US" b="1" dirty="0"/>
              <a:t>error in</a:t>
            </a:r>
            <a:r>
              <a:rPr lang="en-US" dirty="0"/>
              <a:t> </a:t>
            </a:r>
            <a:r>
              <a:rPr lang="ru-RU" dirty="0"/>
              <a:t>и </a:t>
            </a:r>
            <a:r>
              <a:rPr lang="en-US" b="1" dirty="0"/>
              <a:t>error out</a:t>
            </a:r>
            <a:r>
              <a:rPr lang="en-US" dirty="0"/>
              <a:t> </a:t>
            </a:r>
            <a:r>
              <a:rPr lang="ru-RU" dirty="0"/>
              <a:t>состоят из следующих информационных компонентов </a:t>
            </a:r>
            <a:r>
              <a:rPr lang="en-US" dirty="0"/>
              <a:t>:</a:t>
            </a:r>
            <a:endParaRPr lang="en-US" b="1" dirty="0"/>
          </a:p>
          <a:p>
            <a:pPr lvl="2" eaLnBrk="1" hangingPunct="1"/>
            <a:r>
              <a:rPr lang="en-US" dirty="0"/>
              <a:t>Status </a:t>
            </a:r>
            <a:r>
              <a:rPr lang="ru-RU" dirty="0"/>
              <a:t>(состояние)</a:t>
            </a:r>
            <a:endParaRPr lang="en-US" dirty="0"/>
          </a:p>
          <a:p>
            <a:pPr lvl="2" eaLnBrk="1" hangingPunct="1"/>
            <a:r>
              <a:rPr lang="en-US" dirty="0"/>
              <a:t>Code </a:t>
            </a:r>
            <a:r>
              <a:rPr lang="ru-RU" dirty="0"/>
              <a:t>(код)</a:t>
            </a:r>
            <a:endParaRPr lang="en-US" dirty="0"/>
          </a:p>
          <a:p>
            <a:pPr lvl="2" eaLnBrk="1" hangingPunct="1"/>
            <a:r>
              <a:rPr lang="en-US" dirty="0"/>
              <a:t>Source </a:t>
            </a:r>
            <a:r>
              <a:rPr lang="ru-RU" dirty="0"/>
              <a:t>(источник)</a:t>
            </a:r>
            <a:endParaRPr lang="en-US" dirty="0"/>
          </a:p>
        </p:txBody>
      </p:sp>
      <p:sp>
        <p:nvSpPr>
          <p:cNvPr id="16896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66AFC347-386E-4E35-8F10-5E5E9ECCD821}" type="slidenum">
              <a:rPr lang="en-US" b="1">
                <a:solidFill>
                  <a:srgbClr val="FFFFFF"/>
                </a:solidFill>
              </a:rPr>
              <a:pPr algn="ctr" eaLnBrk="0" hangingPunct="0"/>
              <a:t>92</a:t>
            </a:fld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168965" name="Picture 2" descr="loc_env_explain_error.bm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343400" y="3581400"/>
            <a:ext cx="3810000" cy="2515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2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3-2</a:t>
            </a:r>
            <a:br>
              <a:rPr lang="en-US" dirty="0"/>
            </a:br>
            <a:r>
              <a:rPr lang="ru-RU" dirty="0"/>
              <a:t>Тема</a:t>
            </a:r>
            <a:r>
              <a:rPr lang="en-US" dirty="0"/>
              <a:t>: </a:t>
            </a:r>
            <a:r>
              <a:rPr lang="ru-RU" dirty="0"/>
              <a:t>Отладка</a:t>
            </a:r>
            <a:endParaRPr lang="en-US" dirty="0"/>
          </a:p>
        </p:txBody>
      </p:sp>
      <p:sp>
        <p:nvSpPr>
          <p:cNvPr id="169987" name="Rectangle 1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ru-RU" dirty="0"/>
              <a:t>Используйте встроенные в </a:t>
            </a:r>
            <a:r>
              <a:rPr lang="en-US" dirty="0"/>
              <a:t>LabVIEW</a:t>
            </a:r>
            <a:r>
              <a:rPr lang="ru-RU" dirty="0"/>
              <a:t> средства отладки</a:t>
            </a:r>
            <a:r>
              <a:rPr lang="en-US" dirty="0"/>
              <a:t>.</a:t>
            </a:r>
          </a:p>
        </p:txBody>
      </p:sp>
      <p:sp>
        <p:nvSpPr>
          <p:cNvPr id="16998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53F95B72-6C6E-40E3-A29A-96B3476CE0CB}" type="slidenum">
              <a:rPr lang="en-US" b="1">
                <a:solidFill>
                  <a:srgbClr val="FFFFFF"/>
                </a:solidFill>
              </a:rPr>
              <a:pPr algn="ctr" eaLnBrk="0" hangingPunct="0"/>
              <a:t>93</a:t>
            </a:fld>
            <a:endParaRPr lang="en-US" b="1">
              <a:solidFill>
                <a:srgbClr val="FFFFFF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543800" y="6102728"/>
            <a:ext cx="11289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ЦЕЛЬ</a:t>
            </a: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Упражнение </a:t>
            </a:r>
            <a:r>
              <a:rPr lang="en-US" dirty="0"/>
              <a:t>3-2</a:t>
            </a:r>
            <a:br>
              <a:rPr lang="en-US" dirty="0"/>
            </a:br>
            <a:r>
              <a:rPr lang="ru-RU" dirty="0"/>
              <a:t> Тема</a:t>
            </a:r>
            <a:r>
              <a:rPr lang="en-US" dirty="0"/>
              <a:t>: </a:t>
            </a:r>
            <a:r>
              <a:rPr lang="ru-RU" dirty="0"/>
              <a:t>Отладка</a:t>
            </a:r>
            <a:endParaRPr lang="en-US" dirty="0"/>
          </a:p>
        </p:txBody>
      </p:sp>
      <p:sp>
        <p:nvSpPr>
          <p:cNvPr id="171011" name="Content Placeholder 2"/>
          <p:cNvSpPr>
            <a:spLocks noGrp="1"/>
          </p:cNvSpPr>
          <p:nvPr>
            <p:ph idx="1"/>
          </p:nvPr>
        </p:nvSpPr>
        <p:spPr>
          <a:xfrm>
            <a:off x="488950" y="3429000"/>
            <a:ext cx="8197850" cy="2438400"/>
          </a:xfrm>
        </p:spPr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ru-RU" dirty="0"/>
              <a:t>Если у вашего </a:t>
            </a:r>
            <a:r>
              <a:rPr lang="en-US" dirty="0"/>
              <a:t>VI </a:t>
            </a:r>
            <a:r>
              <a:rPr lang="ru-RU" dirty="0"/>
              <a:t>стрелка </a:t>
            </a:r>
            <a:r>
              <a:rPr lang="en-US" dirty="0"/>
              <a:t>Run </a:t>
            </a:r>
            <a:r>
              <a:rPr lang="ru-RU" dirty="0"/>
              <a:t>изломана</a:t>
            </a:r>
            <a:r>
              <a:rPr lang="en-US" dirty="0"/>
              <a:t>, </a:t>
            </a:r>
            <a:r>
              <a:rPr lang="ru-RU" dirty="0"/>
              <a:t>что нужно сделать прежде всего</a:t>
            </a:r>
            <a:r>
              <a:rPr lang="en-US" dirty="0"/>
              <a:t>?</a:t>
            </a:r>
          </a:p>
          <a:p>
            <a:pPr eaLnBrk="1" hangingPunct="1">
              <a:buFont typeface="Arial" charset="0"/>
              <a:buChar char="•"/>
            </a:pPr>
            <a:r>
              <a:rPr lang="ru-RU" dirty="0"/>
              <a:t>После того, как вы «исправили» изломанную стрелку </a:t>
            </a:r>
            <a:r>
              <a:rPr lang="en-US" dirty="0"/>
              <a:t>Run, VI </a:t>
            </a:r>
            <a:r>
              <a:rPr lang="ru-RU" dirty="0"/>
              <a:t>выдает непредвиденные данные</a:t>
            </a:r>
            <a:r>
              <a:rPr lang="en-US" dirty="0"/>
              <a:t>. </a:t>
            </a:r>
            <a:r>
              <a:rPr lang="ru-RU" dirty="0"/>
              <a:t>Что теперь вы должны делать</a:t>
            </a:r>
            <a:r>
              <a:rPr lang="en-US" dirty="0"/>
              <a:t>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2988" y="6103917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/>
              <a:t>ДИСКУССИЯ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172035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 eaLnBrk="1" hangingPunct="1">
              <a:buFontTx/>
              <a:buAutoNum type="arabicPeriod"/>
            </a:pPr>
            <a:r>
              <a:rPr lang="ru-RU" dirty="0"/>
              <a:t>Как запретить автоматическую обработку ошибок</a:t>
            </a:r>
            <a:r>
              <a:rPr lang="en-US" dirty="0"/>
              <a:t>?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ru-RU" dirty="0"/>
              <a:t>Включить подсветку выполнения</a:t>
            </a:r>
            <a:endParaRPr lang="en-US" dirty="0"/>
          </a:p>
          <a:p>
            <a:pPr marL="804863" lvl="1" indent="-457200" eaLnBrk="1" hangingPunct="1">
              <a:buFontTx/>
              <a:buAutoNum type="alphaLcParenR"/>
            </a:pPr>
            <a:r>
              <a:rPr lang="ru-RU" dirty="0"/>
              <a:t>Соединить выходной кластер ошибки </a:t>
            </a:r>
            <a:r>
              <a:rPr lang="en-US" dirty="0"/>
              <a:t>subVI </a:t>
            </a:r>
            <a:r>
              <a:rPr lang="ru-RU" dirty="0"/>
              <a:t>со входным кластером ошибки другого </a:t>
            </a:r>
            <a:r>
              <a:rPr lang="en-US" dirty="0"/>
              <a:t>subVI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ru-RU" dirty="0"/>
              <a:t>Установить флажок в поле </a:t>
            </a:r>
            <a:r>
              <a:rPr lang="en-US" b="1" dirty="0"/>
              <a:t>Show Warnings</a:t>
            </a:r>
            <a:r>
              <a:rPr lang="en-US" dirty="0"/>
              <a:t> </a:t>
            </a:r>
            <a:r>
              <a:rPr lang="ru-RU" dirty="0"/>
              <a:t>диалогового окна </a:t>
            </a:r>
            <a:r>
              <a:rPr lang="en-US" b="1" dirty="0"/>
              <a:t>Error List</a:t>
            </a:r>
            <a:endParaRPr lang="en-US" dirty="0"/>
          </a:p>
        </p:txBody>
      </p:sp>
      <p:sp>
        <p:nvSpPr>
          <p:cNvPr id="1720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46AEF883-1A26-478B-B778-B83D68B63D01}" type="slidenum">
              <a:rPr lang="en-US" b="1">
                <a:solidFill>
                  <a:srgbClr val="FFFFFF"/>
                </a:solidFill>
              </a:rPr>
              <a:pPr algn="ctr" eaLnBrk="0" hangingPunct="0"/>
              <a:t>95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8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173059" name="Rectangle 9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 eaLnBrk="1" hangingPunct="1">
              <a:buFontTx/>
              <a:buAutoNum type="arabicPeriod"/>
            </a:pPr>
            <a:r>
              <a:rPr lang="ru-RU" dirty="0"/>
              <a:t>Как запретить автоматическую обработку ошибок</a:t>
            </a:r>
            <a:r>
              <a:rPr lang="en-US" dirty="0"/>
              <a:t>?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ru-RU" dirty="0"/>
              <a:t>Включить подсветку выполнения</a:t>
            </a:r>
            <a:endParaRPr lang="en-US" dirty="0"/>
          </a:p>
          <a:p>
            <a:pPr marL="804863" lvl="1" indent="-457200" eaLnBrk="1" hangingPunct="1">
              <a:buFontTx/>
              <a:buAutoNum type="alphaLcParenR"/>
            </a:pPr>
            <a:r>
              <a:rPr lang="ru-RU" b="1" dirty="0"/>
              <a:t>Соединить выходной кластер ошибки </a:t>
            </a:r>
            <a:r>
              <a:rPr lang="en-US" b="1" dirty="0"/>
              <a:t>subVI </a:t>
            </a:r>
            <a:r>
              <a:rPr lang="ru-RU" b="1" dirty="0"/>
              <a:t>со входным кластером ошибки другого </a:t>
            </a:r>
            <a:r>
              <a:rPr lang="en-US" b="1" dirty="0"/>
              <a:t>subVI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ru-RU" dirty="0"/>
              <a:t>Установить флажок в поле </a:t>
            </a:r>
            <a:r>
              <a:rPr lang="en-US" b="1" dirty="0"/>
              <a:t>Show Warnings </a:t>
            </a:r>
            <a:r>
              <a:rPr lang="ru-RU" dirty="0"/>
              <a:t>диалогового окна </a:t>
            </a:r>
            <a:r>
              <a:rPr lang="en-US" b="1" dirty="0"/>
              <a:t>Error List</a:t>
            </a:r>
          </a:p>
        </p:txBody>
      </p:sp>
      <p:sp>
        <p:nvSpPr>
          <p:cNvPr id="173060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1AB8B6D8-6DD7-4218-8918-6652BC793B4E}" type="slidenum">
              <a:rPr lang="en-US" b="1">
                <a:solidFill>
                  <a:srgbClr val="FFFFFF"/>
                </a:solidFill>
              </a:rPr>
              <a:pPr algn="ctr" eaLnBrk="0" hangingPunct="0"/>
              <a:t>96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dirty="0"/>
              <a:t>Заключение – Контрольный вопрос</a:t>
            </a:r>
            <a:endParaRPr lang="en-US" dirty="0"/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 eaLnBrk="1" hangingPunct="1">
              <a:buFontTx/>
              <a:buAutoNum type="arabicPeriod" startAt="2"/>
            </a:pPr>
            <a:r>
              <a:rPr lang="ru-RU" dirty="0"/>
              <a:t>Из каких компонентов состоит кластер ошибок</a:t>
            </a:r>
            <a:r>
              <a:rPr lang="en-US" dirty="0"/>
              <a:t>? 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en-US" dirty="0"/>
              <a:t>Status: Boolean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en-US" dirty="0"/>
              <a:t>Error: String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en-US" dirty="0"/>
              <a:t>Code: 32-bit integer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en-US" dirty="0"/>
              <a:t>Source: String</a:t>
            </a:r>
          </a:p>
        </p:txBody>
      </p:sp>
      <p:sp>
        <p:nvSpPr>
          <p:cNvPr id="174084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86BD96BA-F372-418B-ABFC-8F54A78035E9}" type="slidenum">
              <a:rPr lang="en-US" b="1">
                <a:solidFill>
                  <a:srgbClr val="FFFFFF"/>
                </a:solidFill>
              </a:rPr>
              <a:pPr algn="ctr" eaLnBrk="0" hangingPunct="0"/>
              <a:t>97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74638"/>
            <a:ext cx="9144000" cy="1143000"/>
          </a:xfrm>
        </p:spPr>
        <p:txBody>
          <a:bodyPr/>
          <a:lstStyle/>
          <a:p>
            <a:pPr algn="ctr" eaLnBrk="1" hangingPunct="1"/>
            <a:r>
              <a:rPr lang="ru-RU" dirty="0"/>
              <a:t>Заключение – Ответ на контрольный вопрос</a:t>
            </a:r>
            <a:endParaRPr lang="en-US" dirty="0"/>
          </a:p>
        </p:txBody>
      </p:sp>
      <p:sp>
        <p:nvSpPr>
          <p:cNvPr id="17510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7663" indent="-347663" eaLnBrk="1" hangingPunct="1">
              <a:buFontTx/>
              <a:buAutoNum type="arabicPeriod" startAt="2"/>
            </a:pPr>
            <a:r>
              <a:rPr lang="ru-RU" dirty="0"/>
              <a:t>Из каких компонентов состоит кластер ошибок</a:t>
            </a:r>
            <a:r>
              <a:rPr lang="en-US" dirty="0"/>
              <a:t>? 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en-US" b="1" dirty="0"/>
              <a:t>Status: Boolean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en-US" dirty="0"/>
              <a:t>Error: String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en-US" b="1" dirty="0"/>
              <a:t>Code: 32-bit integer</a:t>
            </a:r>
          </a:p>
          <a:p>
            <a:pPr marL="804863" lvl="1" indent="-457200" eaLnBrk="1" hangingPunct="1">
              <a:buFontTx/>
              <a:buAutoNum type="alphaLcParenR"/>
            </a:pPr>
            <a:r>
              <a:rPr lang="en-US" b="1" dirty="0"/>
              <a:t>Source: String</a:t>
            </a:r>
          </a:p>
        </p:txBody>
      </p:sp>
      <p:sp>
        <p:nvSpPr>
          <p:cNvPr id="175108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7010400" y="6534150"/>
            <a:ext cx="2133600" cy="47625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pPr algn="ctr" eaLnBrk="0" hangingPunct="0"/>
            <a:fld id="{ED9000DC-3F4E-455A-8F54-B228ECF62207}" type="slidenum">
              <a:rPr lang="en-US" b="1">
                <a:solidFill>
                  <a:srgbClr val="FFFFFF"/>
                </a:solidFill>
              </a:rPr>
              <a:pPr algn="ctr" eaLnBrk="0" hangingPunct="0"/>
              <a:t>98</a:t>
            </a:fld>
            <a:endParaRPr lang="en-US"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Лекция </a:t>
            </a:r>
            <a:r>
              <a:rPr lang="en-US" dirty="0"/>
              <a:t>4</a:t>
            </a:r>
            <a:br>
              <a:rPr lang="en-US" dirty="0"/>
            </a:br>
            <a:r>
              <a:rPr lang="ru-RU" dirty="0"/>
              <a:t>Реализация</a:t>
            </a:r>
            <a:r>
              <a:rPr lang="en-US" dirty="0"/>
              <a:t> VI</a:t>
            </a:r>
          </a:p>
        </p:txBody>
      </p:sp>
      <p:sp>
        <p:nvSpPr>
          <p:cNvPr id="176132" name="Content Placeholder 4"/>
          <p:cNvSpPr>
            <a:spLocks noGrp="1"/>
          </p:cNvSpPr>
          <p:nvPr>
            <p:ph sz="half" idx="2"/>
          </p:nvPr>
        </p:nvSpPr>
        <p:spPr>
          <a:xfrm>
            <a:off x="4724400" y="2743200"/>
            <a:ext cx="4267200" cy="2773363"/>
          </a:xfrm>
        </p:spPr>
        <p:txBody>
          <a:bodyPr/>
          <a:lstStyle/>
          <a:p>
            <a:pPr marL="450850" indent="-450850" eaLnBrk="1" hangingPunct="1">
              <a:buFontTx/>
              <a:buAutoNum type="alphaUcPeriod" startAt="7"/>
              <a:tabLst>
                <a:tab pos="450850" algn="l"/>
              </a:tabLst>
            </a:pPr>
            <a:r>
              <a:rPr lang="ru-RU" sz="2400" dirty="0"/>
              <a:t>Передача данных между итерациями</a:t>
            </a:r>
            <a:endParaRPr lang="en-US" sz="2400" dirty="0"/>
          </a:p>
          <a:p>
            <a:pPr marL="450850" indent="-450850" eaLnBrk="1" hangingPunct="1">
              <a:buFontTx/>
              <a:buAutoNum type="alphaUcPeriod" startAt="7"/>
              <a:tabLst>
                <a:tab pos="450850" algn="l"/>
              </a:tabLst>
            </a:pPr>
            <a:r>
              <a:rPr lang="ru-RU" sz="2400" dirty="0"/>
              <a:t>Вывод данных на графические индикаторы</a:t>
            </a:r>
            <a:endParaRPr lang="en-US" sz="2400" dirty="0"/>
          </a:p>
          <a:p>
            <a:pPr marL="450850" indent="-450850" eaLnBrk="1" hangingPunct="1">
              <a:buFontTx/>
              <a:buAutoNum type="alphaUcPeriod" startAt="7"/>
              <a:tabLst>
                <a:tab pos="450850" algn="l"/>
              </a:tabLst>
            </a:pPr>
            <a:r>
              <a:rPr lang="ru-RU" sz="2400" dirty="0"/>
              <a:t>Структуры </a:t>
            </a:r>
            <a:r>
              <a:rPr lang="en-US" sz="2400" dirty="0"/>
              <a:t>Case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057400"/>
            <a:ext cx="1752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accent6">
                    <a:lumMod val="75000"/>
                  </a:schemeClr>
                </a:solidFill>
              </a:rPr>
              <a:t>ТЕМЫ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2667000"/>
            <a:ext cx="175260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sz="3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6131" name="Rectangle 5"/>
          <p:cNvSpPr>
            <a:spLocks noGrp="1" noChangeArrowheads="1"/>
          </p:cNvSpPr>
          <p:nvPr>
            <p:ph sz="half" idx="1"/>
          </p:nvPr>
        </p:nvSpPr>
        <p:spPr>
          <a:xfrm>
            <a:off x="304800" y="2743200"/>
            <a:ext cx="4114800" cy="3382963"/>
          </a:xfrm>
        </p:spPr>
        <p:txBody>
          <a:bodyPr/>
          <a:lstStyle/>
          <a:p>
            <a:pPr eaLnBrk="1" hangingPunct="1"/>
            <a:r>
              <a:rPr lang="ru-RU" sz="2400" dirty="0"/>
              <a:t>Проектирование лицевой панели</a:t>
            </a:r>
            <a:endParaRPr lang="en-US" sz="2400" dirty="0"/>
          </a:p>
          <a:p>
            <a:pPr eaLnBrk="1" hangingPunct="1"/>
            <a:r>
              <a:rPr lang="ru-RU" sz="2400" dirty="0"/>
              <a:t>Типы данных </a:t>
            </a:r>
            <a:r>
              <a:rPr lang="en-US" sz="2400" dirty="0"/>
              <a:t>LabVIEW</a:t>
            </a:r>
          </a:p>
          <a:p>
            <a:pPr eaLnBrk="1" hangingPunct="1"/>
            <a:r>
              <a:rPr lang="ru-RU" sz="2400" dirty="0"/>
              <a:t>Документирование кода</a:t>
            </a:r>
            <a:endParaRPr lang="en-US" sz="2400" dirty="0"/>
          </a:p>
          <a:p>
            <a:pPr eaLnBrk="1" hangingPunct="1"/>
            <a:r>
              <a:rPr lang="ru-RU" sz="2400" dirty="0"/>
              <a:t>Циклы </a:t>
            </a:r>
            <a:r>
              <a:rPr lang="en-US" sz="2400" dirty="0"/>
              <a:t>While</a:t>
            </a:r>
          </a:p>
          <a:p>
            <a:pPr eaLnBrk="1" hangingPunct="1"/>
            <a:r>
              <a:rPr lang="ru-RU" sz="2400" dirty="0"/>
              <a:t>Циклы </a:t>
            </a:r>
            <a:r>
              <a:rPr lang="en-US" sz="2400" dirty="0"/>
              <a:t>For</a:t>
            </a:r>
          </a:p>
          <a:p>
            <a:pPr eaLnBrk="1" hangingPunct="1"/>
            <a:r>
              <a:rPr lang="ru-RU" sz="2400" dirty="0"/>
              <a:t>Тактирование </a:t>
            </a:r>
            <a:r>
              <a:rPr lang="en-US" sz="2400" dirty="0"/>
              <a:t>VI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6.0&quot;&gt;&lt;object type=&quot;1&quot; unique_id=&quot;10001&quot;&gt;&lt;object type=&quot;8&quot; unique_id=&quot;10981&quot;&gt;&lt;/object&gt;&lt;object type=&quot;2&quot; unique_id=&quot;10982&quot;&gt;&lt;object type=&quot;3&quot; unique_id=&quot;10983&quot;&gt;&lt;property id=&quot;20148&quot; value=&quot;5&quot;/&gt;&lt;property id=&quot;20300&quot; value=&quot;Slide 1 - &amp;quot;LabVIEW Basics I: Introduction&amp;quot;&quot;/&gt;&lt;property id=&quot;20307&quot; value=&quot;307&quot;/&gt;&lt;/object&gt;&lt;object type=&quot;3&quot; unique_id=&quot;10984&quot;&gt;&lt;property id=&quot;20148&quot; value=&quot;5&quot;/&gt;&lt;property id=&quot;20300&quot; value=&quot;Slide 2 - &amp;quot;What You Need To Get Started&amp;quot;&quot;/&gt;&lt;property id=&quot;20307&quot; value=&quot;308&quot;/&gt;&lt;/object&gt;&lt;object type=&quot;3&quot; unique_id=&quot;10985&quot;&gt;&lt;property id=&quot;20148&quot; value=&quot;5&quot;/&gt;&lt;property id=&quot;20300&quot; value=&quot;Slide 3 - &amp;quot;File Locations&amp;quot;&quot;/&gt;&lt;property id=&quot;20307&quot; value=&quot;309&quot;/&gt;&lt;/object&gt;&lt;object type=&quot;3&quot; unique_id=&quot;10986&quot;&gt;&lt;property id=&quot;20148&quot; value=&quot;5&quot;/&gt;&lt;property id=&quot;20300&quot; value=&quot;Slide 4 - &amp;quot;Instructional Methods&amp;quot;&quot;/&gt;&lt;property id=&quot;20307&quot; value=&quot;310&quot;/&gt;&lt;/object&gt;&lt;object type=&quot;3&quot; unique_id=&quot;10987&quot;&gt;&lt;property id=&quot;20148&quot; value=&quot;5&quot;/&gt;&lt;property id=&quot;20300&quot; value=&quot;Slide 5 - &amp;quot;Getting The Most Out Of This Course&amp;quot;&quot;/&gt;&lt;property id=&quot;20307&quot; value=&quot;311&quot;/&gt;&lt;/object&gt;&lt;object type=&quot;3&quot; unique_id=&quot;10988&quot;&gt;&lt;property id=&quot;20148&quot; value=&quot;5&quot;/&gt;&lt;property id=&quot;20300&quot; value=&quot;Slide 6&quot;/&gt;&lt;property id=&quot;20307&quot; value=&quot;312&quot;/&gt;&lt;/object&gt;&lt;object type=&quot;3&quot; unique_id=&quot;10989&quot;&gt;&lt;property id=&quot;20148&quot; value=&quot;5&quot;/&gt;&lt;property id=&quot;20300&quot; value=&quot;Slide 7 - &amp;quot;Course Learning Map&amp;quot;&quot;/&gt;&lt;property id=&quot;20307&quot; value=&quot;313&quot;/&gt;&lt;/object&gt;&lt;object type=&quot;3&quot; unique_id=&quot;10991&quot;&gt;&lt;property id=&quot;20148&quot; value=&quot;5&quot;/&gt;&lt;property id=&quot;20300&quot; value=&quot;Slide 8 - &amp;quot;Course Goals&amp;quot;&quot;/&gt;&lt;property id=&quot;20307&quot; value=&quot;273&quot;/&gt;&lt;/object&gt;&lt;object type=&quot;3&quot; unique_id=&quot;10992&quot;&gt;&lt;property id=&quot;20148&quot; value=&quot;5&quot;/&gt;&lt;property id=&quot;20300&quot; value=&quot;Slide 9 - &amp;quot;Lesson 1&amp;#x0D;&amp;#x0A;Problem Solving&amp;quot;&quot;/&gt;&lt;property id=&quot;20307&quot; value=&quot;256&quot;/&gt;&lt;/object&gt;&lt;object type=&quot;3&quot; unique_id=&quot;10993&quot;&gt;&lt;property id=&quot;20148&quot; value=&quot;5&quot;/&gt;&lt;property id=&quot;20300&quot; value=&quot;Slide 10 - &amp;quot;A. Software Development Method&amp;quot;&quot;/&gt;&lt;property id=&quot;20307&quot; value=&quot;257&quot;/&gt;&lt;/object&gt;&lt;object type=&quot;3&quot; unique_id=&quot;10994&quot;&gt;&lt;property id=&quot;20148&quot; value=&quot;5&quot;/&gt;&lt;property id=&quot;20300&quot; value=&quot;Slide 11 - &amp;quot;Software Development Method&amp;quot;&quot;/&gt;&lt;property id=&quot;20307&quot; value=&quot;282&quot;/&gt;&lt;/object&gt;&lt;object type=&quot;3&quot; unique_id=&quot;10995&quot;&gt;&lt;property id=&quot;20148&quot; value=&quot;5&quot;/&gt;&lt;property id=&quot;20300&quot; value=&quot;Slide 12 - &amp;quot;Software Development Method&amp;quot;&quot;/&gt;&lt;property id=&quot;20307&quot; value=&quot;283&quot;/&gt;&lt;/object&gt;&lt;object type=&quot;3&quot; unique_id=&quot;10996&quot;&gt;&lt;property id=&quot;20148&quot; value=&quot;5&quot;/&gt;&lt;property id=&quot;20300&quot; value=&quot;Slide 13 - &amp;quot;B. Scenario&amp;quot;&quot;/&gt;&lt;property id=&quot;20307&quot; value=&quot;284&quot;/&gt;&lt;/object&gt;&lt;object type=&quot;3&quot; unique_id=&quot;10997&quot;&gt;&lt;property id=&quot;20148&quot; value=&quot;5&quot;/&gt;&lt;property id=&quot;20300&quot; value=&quot;Slide 14 - &amp;quot;C. Design&amp;quot;&quot;/&gt;&lt;property id=&quot;20307&quot; value=&quot;285&quot;/&gt;&lt;/object&gt;&lt;object type=&quot;3&quot; unique_id=&quot;10998&quot;&gt;&lt;property id=&quot;20148&quot; value=&quot;5&quot;/&gt;&lt;property id=&quot;20300&quot; value=&quot;Slide 15 - &amp;quot;Design—Software Inputs&amp;quot;&quot;/&gt;&lt;property id=&quot;20307&quot; value=&quot;286&quot;/&gt;&lt;/object&gt;&lt;object type=&quot;3&quot; unique_id=&quot;10999&quot;&gt;&lt;property id=&quot;20148&quot; value=&quot;5&quot;/&gt;&lt;property id=&quot;20300&quot; value=&quot;Slide 16 - &amp;quot;Design—Software Outputs&amp;quot;&quot;/&gt;&lt;property id=&quot;20307&quot; value=&quot;287&quot;/&gt;&lt;/object&gt;&lt;object type=&quot;3&quot; unique_id=&quot;11000&quot;&gt;&lt;property id=&quot;20148&quot; value=&quot;5&quot;/&gt;&lt;property id=&quot;20300&quot; value=&quot;Slide 17 - &amp;quot;Design – Additional Requirements&amp;quot;&quot;/&gt;&lt;property id=&quot;20307&quot; value=&quot;288&quot;/&gt;&lt;/object&gt;&lt;object type=&quot;3&quot; unique_id=&quot;11001&quot;&gt;&lt;property id=&quot;20148&quot; value=&quot;5&quot;/&gt;&lt;property id=&quot;20300&quot; value=&quot;Slide 18 - &amp;quot;Design – Algorithm&amp;quot;&quot;/&gt;&lt;property id=&quot;20307&quot; value=&quot;289&quot;/&gt;&lt;/object&gt;&lt;object type=&quot;3&quot; unique_id=&quot;11002&quot;&gt;&lt;property id=&quot;20148&quot; value=&quot;5&quot;/&gt;&lt;property id=&quot;20300&quot; value=&quot;Slide 19 - &amp;quot;Design – &amp;#x0D;&amp;#x0A;Flowchart&amp;quot;&quot;/&gt;&lt;property id=&quot;20307&quot; value=&quot;290&quot;/&gt;&lt;/object&gt;&lt;object type=&quot;3&quot; unique_id=&quot;11003&quot;&gt;&lt;property id=&quot;20148&quot; value=&quot;5&quot;/&gt;&lt;property id=&quot;20300&quot; value=&quot;Slide 20 - &amp;quot;Design – State Transition Diagram&amp;quot;&quot;/&gt;&lt;property id=&quot;20307&quot; value=&quot;291&quot;/&gt;&lt;/object&gt;&lt;object type=&quot;3&quot; unique_id=&quot;11004&quot;&gt;&lt;property id=&quot;20148&quot; value=&quot;5&quot;/&gt;&lt;property id=&quot;20300&quot; value=&quot;Slide 21 - &amp;quot;Design – State Transition Diagram&amp;quot;&quot;/&gt;&lt;property id=&quot;20307&quot; value=&quot;292&quot;/&gt;&lt;/object&gt;&lt;object type=&quot;3&quot; unique_id=&quot;11005&quot;&gt;&lt;property id=&quot;20148&quot; value=&quot;5&quot;/&gt;&lt;property id=&quot;20300&quot; value=&quot;Slide 22 - &amp;quot;D. Implementation&amp;quot;&quot;/&gt;&lt;property id=&quot;20307&quot; value=&quot;293&quot;/&gt;&lt;/object&gt;&lt;object type=&quot;3&quot; unique_id=&quot;11006&quot;&gt;&lt;property id=&quot;20148&quot; value=&quot;5&quot;/&gt;&lt;property id=&quot;20300&quot; value=&quot;Slide 23 - &amp;quot;E. Testing&amp;quot;&quot;/&gt;&lt;property id=&quot;20307&quot; value=&quot;294&quot;/&gt;&lt;/object&gt;&lt;object type=&quot;3&quot; unique_id=&quot;11007&quot;&gt;&lt;property id=&quot;20148&quot; value=&quot;5&quot;/&gt;&lt;property id=&quot;20300&quot; value=&quot;Slide 24 - &amp;quot;F. Maintenance&amp;quot;&quot;/&gt;&lt;property id=&quot;20307&quot; value=&quot;295&quot;/&gt;&lt;/object&gt;&lt;object type=&quot;3&quot; unique_id=&quot;11008&quot;&gt;&lt;property id=&quot;20148&quot; value=&quot;5&quot;/&gt;&lt;property id=&quot;20300&quot; value=&quot;Slide 25 - &amp;quot;Exercise 1-1: Software Development Method&amp;quot;&quot;/&gt;&lt;property id=&quot;20307&quot; value=&quot;258&quot;/&gt;&lt;/object&gt;&lt;object type=&quot;3&quot; unique_id=&quot;11009&quot;&gt;&lt;property id=&quot;20148&quot; value=&quot;5&quot;/&gt;&lt;property id=&quot;20300&quot; value=&quot;Slide 26 - &amp;quot;G. Project – Temperature Weather Station&amp;quot;&quot;/&gt;&lt;property id=&quot;20307&quot; value=&quot;297&quot;/&gt;&lt;/object&gt;&lt;object type=&quot;3&quot; unique_id=&quot;11010&quot;&gt;&lt;property id=&quot;20148&quot; value=&quot;5&quot;/&gt;&lt;property id=&quot;20300&quot; value=&quot;Slide 27 - &amp;quot;G. Project&amp;quot;&quot;/&gt;&lt;property id=&quot;20307&quot; value=&quot;306&quot;/&gt;&lt;/object&gt;&lt;object type=&quot;3&quot; unique_id=&quot;11011&quot;&gt;&lt;property id=&quot;20148&quot; value=&quot;5&quot;/&gt;&lt;property id=&quot;20300&quot; value=&quot;Slide 28 - &amp;quot;G. Project&amp;quot;&quot;/&gt;&lt;property id=&quot;20307&quot; value=&quot;298&quot;/&gt;&lt;/object&gt;&lt;object type=&quot;3&quot; unique_id=&quot;11012&quot;&gt;&lt;property id=&quot;20148&quot; value=&quot;5&quot;/&gt;&lt;property id=&quot;20300&quot; value=&quot;Slide 29 - &amp;quot;Summary—Matching Quiz&amp;quot;&quot;/&gt;&lt;property id=&quot;20307&quot; value=&quot;260&quot;/&gt;&lt;/object&gt;&lt;/object&gt;&lt;/object&gt;&lt;/database&gt;"/>
</p:tagLst>
</file>

<file path=ppt/theme/theme1.xml><?xml version="1.0" encoding="utf-8"?>
<a:theme xmlns:a="http://schemas.openxmlformats.org/drawingml/2006/main" name="Customer Education Slide Templat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1_PPT 2009 Discuss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PPT2009 Lesson Header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_Customer Education Slide Templat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2_PPT 2009 Exercis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2_PPT 2009 Discuss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3_PPT2009 Lesson Header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3_Customer Education Slide Templat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2_PPT 2009 Demonstrat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3_PPT 2009 Exercis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3_PPT 2009 Discuss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PT2009 Lesson Header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4_PPT2009 Lesson Header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4_Customer Education Slide Templat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4_PPT 2009 Exercis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4_PPT 2009 Discuss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5_PPT2009 Lesson Header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5_Customer Education Slide Templat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5_PPT 2009 Exercis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5_PPT 2009 Discuss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6_PPT2009 Lesson Header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6_Customer Education Slide Templat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PPT 2009 Exercis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6_PPT 2009 Exercis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1.xml><?xml version="1.0" encoding="utf-8"?>
<a:theme xmlns:a="http://schemas.openxmlformats.org/drawingml/2006/main" name="6_PPT 2009 Discuss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2.xml><?xml version="1.0" encoding="utf-8"?>
<a:theme xmlns:a="http://schemas.openxmlformats.org/drawingml/2006/main" name="7_PPT2009 Lesson Header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3.xml><?xml version="1.0" encoding="utf-8"?>
<a:theme xmlns:a="http://schemas.openxmlformats.org/drawingml/2006/main" name="7_Customer Education Slide Templat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4.xml><?xml version="1.0" encoding="utf-8"?>
<a:theme xmlns:a="http://schemas.openxmlformats.org/drawingml/2006/main" name="3_PPT 2009 Demonstrat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5.xml><?xml version="1.0" encoding="utf-8"?>
<a:theme xmlns:a="http://schemas.openxmlformats.org/drawingml/2006/main" name="7_PPT 2009 Exercis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7_PPT 2009 Discuss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7.xml><?xml version="1.0" encoding="utf-8"?>
<a:theme xmlns:a="http://schemas.openxmlformats.org/drawingml/2006/main" name="8_PPT2009 Lesson Header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8.xml><?xml version="1.0" encoding="utf-8"?>
<a:theme xmlns:a="http://schemas.openxmlformats.org/drawingml/2006/main" name="8_Customer Education Slide Templat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9.xml><?xml version="1.0" encoding="utf-8"?>
<a:theme xmlns:a="http://schemas.openxmlformats.org/drawingml/2006/main" name="4_PPT 2009 Demonstrat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PPT 2009 Discuss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0.xml><?xml version="1.0" encoding="utf-8"?>
<a:theme xmlns:a="http://schemas.openxmlformats.org/drawingml/2006/main" name="8_PPT 2009 Exercis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1.xml><?xml version="1.0" encoding="utf-8"?>
<a:theme xmlns:a="http://schemas.openxmlformats.org/drawingml/2006/main" name="8_PPT 2009 Discuss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PPT 2009 Demonstrat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PPT2009 Lesson Header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Customer Education Slide Templat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PPT 2009 Demonstration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PPT 2009 Exercise">
  <a:themeElements>
    <a:clrScheme name="National Instruments">
      <a:dk1>
        <a:srgbClr val="000000"/>
      </a:dk1>
      <a:lt1>
        <a:srgbClr val="FFFFFF"/>
      </a:lt1>
      <a:dk2>
        <a:srgbClr val="000000"/>
      </a:dk2>
      <a:lt2>
        <a:srgbClr val="A8ADB0"/>
      </a:lt2>
      <a:accent1>
        <a:srgbClr val="5E84B8"/>
      </a:accent1>
      <a:accent2>
        <a:srgbClr val="FFBB00"/>
      </a:accent2>
      <a:accent3>
        <a:srgbClr val="B8BA95"/>
      </a:accent3>
      <a:accent4>
        <a:srgbClr val="FFE399"/>
      </a:accent4>
      <a:accent5>
        <a:srgbClr val="05AAE5"/>
      </a:accent5>
      <a:accent6>
        <a:srgbClr val="9EB5D4"/>
      </a:accent6>
      <a:hlink>
        <a:srgbClr val="5E84B8"/>
      </a:hlink>
      <a:folHlink>
        <a:srgbClr val="990033"/>
      </a:folHlink>
    </a:clrScheme>
    <a:fontScheme name="National Instruments">
      <a:majorFont>
        <a:latin typeface="Arial Narrow"/>
        <a:ea typeface=""/>
        <a:cs typeface=""/>
      </a:majorFont>
      <a:minorFont>
        <a:latin typeface="Arial Narrow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15563</TotalTime>
  <Words>18537</Words>
  <Application>Microsoft Office PowerPoint</Application>
  <PresentationFormat>Экран (4:3)</PresentationFormat>
  <Paragraphs>2402</Paragraphs>
  <Slides>355</Slides>
  <Notes>300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41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355</vt:i4>
      </vt:variant>
    </vt:vector>
  </HeadingPairs>
  <TitlesOfParts>
    <vt:vector size="404" baseType="lpstr">
      <vt:lpstr>Arial</vt:lpstr>
      <vt:lpstr>Arial Narrow</vt:lpstr>
      <vt:lpstr>Calibri</vt:lpstr>
      <vt:lpstr>Courier</vt:lpstr>
      <vt:lpstr>Courier New</vt:lpstr>
      <vt:lpstr>Symbol</vt:lpstr>
      <vt:lpstr>Times New Roman</vt:lpstr>
      <vt:lpstr>Customer Education Slide Template</vt:lpstr>
      <vt:lpstr>PPT2009 Lesson Header</vt:lpstr>
      <vt:lpstr>PPT 2009 Exercise</vt:lpstr>
      <vt:lpstr>PPT 2009 Discussion</vt:lpstr>
      <vt:lpstr>PPT 2009 Demonstration</vt:lpstr>
      <vt:lpstr>1_PPT2009 Lesson Header</vt:lpstr>
      <vt:lpstr>1_Customer Education Slide Template</vt:lpstr>
      <vt:lpstr>1_PPT 2009 Demonstration</vt:lpstr>
      <vt:lpstr>1_PPT 2009 Exercise</vt:lpstr>
      <vt:lpstr>1_PPT 2009 Discussion</vt:lpstr>
      <vt:lpstr>2_PPT2009 Lesson Header</vt:lpstr>
      <vt:lpstr>2_Customer Education Slide Template</vt:lpstr>
      <vt:lpstr>2_PPT 2009 Exercise</vt:lpstr>
      <vt:lpstr>2_PPT 2009 Discussion</vt:lpstr>
      <vt:lpstr>3_PPT2009 Lesson Header</vt:lpstr>
      <vt:lpstr>3_Customer Education Slide Template</vt:lpstr>
      <vt:lpstr>2_PPT 2009 Demonstration</vt:lpstr>
      <vt:lpstr>3_PPT 2009 Exercise</vt:lpstr>
      <vt:lpstr>3_PPT 2009 Discussion</vt:lpstr>
      <vt:lpstr>4_PPT2009 Lesson Header</vt:lpstr>
      <vt:lpstr>4_Customer Education Slide Template</vt:lpstr>
      <vt:lpstr>4_PPT 2009 Exercise</vt:lpstr>
      <vt:lpstr>4_PPT 2009 Discussion</vt:lpstr>
      <vt:lpstr>5_PPT2009 Lesson Header</vt:lpstr>
      <vt:lpstr>5_Customer Education Slide Template</vt:lpstr>
      <vt:lpstr>5_PPT 2009 Exercise</vt:lpstr>
      <vt:lpstr>5_PPT 2009 Discussion</vt:lpstr>
      <vt:lpstr>6_PPT2009 Lesson Header</vt:lpstr>
      <vt:lpstr>6_Customer Education Slide Template</vt:lpstr>
      <vt:lpstr>6_PPT 2009 Exercise</vt:lpstr>
      <vt:lpstr>6_PPT 2009 Discussion</vt:lpstr>
      <vt:lpstr>7_PPT2009 Lesson Header</vt:lpstr>
      <vt:lpstr>7_Customer Education Slide Template</vt:lpstr>
      <vt:lpstr>3_PPT 2009 Demonstration</vt:lpstr>
      <vt:lpstr>7_PPT 2009 Exercise</vt:lpstr>
      <vt:lpstr>7_PPT 2009 Discussion</vt:lpstr>
      <vt:lpstr>8_PPT2009 Lesson Header</vt:lpstr>
      <vt:lpstr>8_Customer Education Slide Template</vt:lpstr>
      <vt:lpstr>4_PPT 2009 Demonstration</vt:lpstr>
      <vt:lpstr>8_PPT 2009 Exercise</vt:lpstr>
      <vt:lpstr>8_PPT 2009 Discussion</vt:lpstr>
      <vt:lpstr>Bitmap Image</vt:lpstr>
      <vt:lpstr>Основы LabVIEW 1</vt:lpstr>
      <vt:lpstr>Цели курса</vt:lpstr>
      <vt:lpstr>A. Оборудование для сбора данных (DAQ)</vt:lpstr>
      <vt:lpstr>Оборудование DAQ – Аналоговый ввод</vt:lpstr>
      <vt:lpstr>Оборудование DAQ – Аналоговый вывод</vt:lpstr>
      <vt:lpstr>Оборудование DAQ – Цифровой ввод-вывод</vt:lpstr>
      <vt:lpstr>B. Программное обеспечение DAQ –       Конфигурирование</vt:lpstr>
      <vt:lpstr>Симуляция DAQ устройств</vt:lpstr>
      <vt:lpstr>C. Управление измерительными приборами</vt:lpstr>
      <vt:lpstr>C. Управление измерительными приборами</vt:lpstr>
      <vt:lpstr>F. ПО для управления измерительными приборами</vt:lpstr>
      <vt:lpstr>Заключение – Контрольный вопрос</vt:lpstr>
      <vt:lpstr>Заключение – Ответ на контрольный вопрос</vt:lpstr>
      <vt:lpstr>Лекция 2 Ориентация в LabVIEW</vt:lpstr>
      <vt:lpstr>A. Виртуальные измерительные приборы (VI)</vt:lpstr>
      <vt:lpstr>B. Состав VI</vt:lpstr>
      <vt:lpstr>B. Состав VI – Front Panel</vt:lpstr>
      <vt:lpstr>B. Состав VI – Block Diagram</vt:lpstr>
      <vt:lpstr>B. Состав VI – Icon/Connector Pane</vt:lpstr>
      <vt:lpstr>  C. Начинаем проектировать VI  </vt:lpstr>
      <vt:lpstr>D. Project Explorer – навигатор по проекту</vt:lpstr>
      <vt:lpstr>Работа с Project Explorer</vt:lpstr>
      <vt:lpstr>E. Front Panel – Палитра Controls</vt:lpstr>
      <vt:lpstr>E. Front Panel – Панель инструментов лицевой панели</vt:lpstr>
      <vt:lpstr>E. Front Panel – Элементы управления и индикации</vt:lpstr>
      <vt:lpstr>E. Front Panel – Числовые элементы управления и индикации</vt:lpstr>
      <vt:lpstr>E. Front Panel – Булевские элементы управления и индикации</vt:lpstr>
      <vt:lpstr>E. Front Panel – Строки</vt:lpstr>
      <vt:lpstr>E. Front Panel – Контекстное меню</vt:lpstr>
      <vt:lpstr>E. Front Panel – Диалоговое окно свойств</vt:lpstr>
      <vt:lpstr>E. Front Panel – Конфигурирование нескольких объектов</vt:lpstr>
      <vt:lpstr>F. Block Diagram</vt:lpstr>
      <vt:lpstr>F. Block Diagram – Палитра функций</vt:lpstr>
      <vt:lpstr>F. Block Diagram – Панель инструментов блок-диаграммы</vt:lpstr>
      <vt:lpstr>F. Block Diagram – Терминалы</vt:lpstr>
      <vt:lpstr>F. Терминалы блок-диаграммы</vt:lpstr>
      <vt:lpstr>F. Block Diagram – Узлы</vt:lpstr>
      <vt:lpstr>F. Block Diagram – Узлы функций</vt:lpstr>
      <vt:lpstr>F. Block Diagram – Узлы SubVI</vt:lpstr>
      <vt:lpstr>F. Block Diagram – Узлы SubVI</vt:lpstr>
      <vt:lpstr>F. Block Diagram – Иконки/Расширяемые узлы</vt:lpstr>
      <vt:lpstr>F. Block Diagram – Проводники</vt:lpstr>
      <vt:lpstr>F. Block Diagram – Советы для соединений</vt:lpstr>
      <vt:lpstr>F. Block Diagram – Советы для соединений</vt:lpstr>
      <vt:lpstr>Упражнение 2-1 Тема: Исследование VI</vt:lpstr>
      <vt:lpstr>Упражнение 2-1 Тема: Исследование VI</vt:lpstr>
      <vt:lpstr>G. Поиск элементов управления и индикации, VI и функций</vt:lpstr>
      <vt:lpstr>Упражнение 2-2 Тема: Ориентация в палитрах</vt:lpstr>
      <vt:lpstr>Упражнение 2-2 Тема: Ориентация в палитрах</vt:lpstr>
      <vt:lpstr>H. Выбор инструмента</vt:lpstr>
      <vt:lpstr>Упражнение 2-3 Тема: Выбор инструмента</vt:lpstr>
      <vt:lpstr>Упражнение 2-3 Тема: Выбор инструмента</vt:lpstr>
      <vt:lpstr>I. Потоковое программирование</vt:lpstr>
      <vt:lpstr>I. Потоковое программирование – Контрольный вопрос</vt:lpstr>
      <vt:lpstr>I. Потоковое программирование – Ответ на контрольный вопрос</vt:lpstr>
      <vt:lpstr>Упражнение 2-4 Тема: Потоковое программирование </vt:lpstr>
      <vt:lpstr>Упражнение 2-4 Тема: Потоковое программирование </vt:lpstr>
      <vt:lpstr>J. Разработка простого VI</vt:lpstr>
      <vt:lpstr>J. Разработка простого VI – Получение данных</vt:lpstr>
      <vt:lpstr>J. Разработка простого VI – Обработка</vt:lpstr>
      <vt:lpstr>J. Разработка простого VI – Представление данных</vt:lpstr>
      <vt:lpstr>J. Разработка простого VI – выполнение</vt:lpstr>
      <vt:lpstr>Упражнение 2-5 Простой VI сбора, обработки и представления данных</vt:lpstr>
      <vt:lpstr>Упражнение 2-5 Простой VI сбора, обработки и представления данных</vt:lpstr>
      <vt:lpstr>Заключение – Контрольный вопрос</vt:lpstr>
      <vt:lpstr>Заключение – Ответ на контрольный вопрос</vt:lpstr>
      <vt:lpstr>Заключение – Контрольный вопрос</vt:lpstr>
      <vt:lpstr>Заключение – Ответ на контрольный вопрос</vt:lpstr>
      <vt:lpstr>Заключение – Контрольный вопрос</vt:lpstr>
      <vt:lpstr>Заключение – Ответ на контрольный вопрос</vt:lpstr>
      <vt:lpstr>Заключение – Контрольный вопрос</vt:lpstr>
      <vt:lpstr>Заключение – ответ на контрольный вопрос</vt:lpstr>
      <vt:lpstr>Заключение – Контрольный вопрос</vt:lpstr>
      <vt:lpstr>Заключение – Ответ на контрольный вопрос</vt:lpstr>
      <vt:lpstr>Лекция 3  Поиск ошибок и отладка VI</vt:lpstr>
      <vt:lpstr>A. Справочные утилиты LabVIEW – Context Help (контекстная справка)</vt:lpstr>
      <vt:lpstr>A. Справочные утилиты LabVIEW – LabVIEW Help</vt:lpstr>
      <vt:lpstr>A. Справочные утилиты LabVIEW – NI Example Finder (поисковик примеров)</vt:lpstr>
      <vt:lpstr>Упражнение 3-1 Тема: использование справочной системы</vt:lpstr>
      <vt:lpstr>Упражнение 3-1  Тема: Использование справочной системы</vt:lpstr>
      <vt:lpstr>B. Исправление ошибок в VI</vt:lpstr>
      <vt:lpstr>B. Исправление ошибок в VI</vt:lpstr>
      <vt:lpstr>C. Техника отладки</vt:lpstr>
      <vt:lpstr>C. Техника отладки –  Execution Highlighting (подсветка выполнения)</vt:lpstr>
      <vt:lpstr>C. Техника отладки – Single Stepping (пошаговое выполнение)</vt:lpstr>
      <vt:lpstr>C. Техника отладки – Probes (пробники)</vt:lpstr>
      <vt:lpstr>C. Техника отладки – Breakpoints (контрольные точки)</vt:lpstr>
      <vt:lpstr>D. Непонятные или неожидаемые данные</vt:lpstr>
      <vt:lpstr>E. Контроль и обработка ошибок</vt:lpstr>
      <vt:lpstr>E. Контроль и обработка ошибок – Автоматическая обработка ошибок</vt:lpstr>
      <vt:lpstr>E. Контроль и обработка ошибок – Ручная обработка ошибок</vt:lpstr>
      <vt:lpstr>E. Контроль и обработка ошибок – Error Clusters – кластеры ошибок</vt:lpstr>
      <vt:lpstr>Упражнение 3-2 Тема: Отладка</vt:lpstr>
      <vt:lpstr>Упражнение 3-2  Тема: Отладка</vt:lpstr>
      <vt:lpstr>Заключение – Контрольный вопрос</vt:lpstr>
      <vt:lpstr>Заключение – Ответ на контрольный вопрос</vt:lpstr>
      <vt:lpstr>Заключение – Контрольный вопрос</vt:lpstr>
      <vt:lpstr>Заключение – Ответ на контрольный вопрос</vt:lpstr>
      <vt:lpstr>Лекция 4 Реализация VI</vt:lpstr>
      <vt:lpstr>A. Проектирование лицевой панели</vt:lpstr>
      <vt:lpstr>A. Проектирование лицевой панели – Labels/Captions (метки/заголовки)</vt:lpstr>
      <vt:lpstr>A. Проектирование лицевой панели  – советы по использованию цвета</vt:lpstr>
      <vt:lpstr>A. Проектирование лицевой панели – промежутки (зазоры)</vt:lpstr>
      <vt:lpstr>A. Проектирование лицевой панели – Текст и шрифты</vt:lpstr>
      <vt:lpstr>A. Проектирование лицевой панели – Tab Controls (табуляторный элемент управления)</vt:lpstr>
      <vt:lpstr>A. Проектирование лицевой панели – Элементы декорации</vt:lpstr>
      <vt:lpstr>B. Типы данных LabVIEW – Terminals</vt:lpstr>
      <vt:lpstr>B. Типы данных LabVIEW – Numerics (числовые)</vt:lpstr>
      <vt:lpstr>B. Типы данных LabVIEW – Boolean </vt:lpstr>
      <vt:lpstr>Механические функции булевских элементов управления</vt:lpstr>
      <vt:lpstr>B. Типы данных – String (строки)</vt:lpstr>
      <vt:lpstr>B. Типы данных – Enum (перечислительный)</vt:lpstr>
      <vt:lpstr>B. Типы данных – Enum (перечислительный)</vt:lpstr>
      <vt:lpstr>B. Типы данных – Dynamic (динамический)</vt:lpstr>
      <vt:lpstr>C. Документирование кода – Front Panels</vt:lpstr>
      <vt:lpstr>C. Документирование кода – Присвоение имен</vt:lpstr>
      <vt:lpstr>C. Документирование кода – Block Diagram</vt:lpstr>
      <vt:lpstr>Конфигурирование среды проектирования LabVIEW</vt:lpstr>
      <vt:lpstr>Конфигурирование среды проектирования LabVIEW</vt:lpstr>
      <vt:lpstr>Упражнение 4-1 Determine Warnings VI</vt:lpstr>
      <vt:lpstr>Упражнение 4-1 Determine Warnings VI</vt:lpstr>
      <vt:lpstr>D. Циклы While</vt:lpstr>
      <vt:lpstr>D. Циклы While</vt:lpstr>
      <vt:lpstr>D. Циклы While – Tunnels (Туннели)</vt:lpstr>
      <vt:lpstr>D. Циклы While – Контроль и обработка ошибок</vt:lpstr>
      <vt:lpstr>Упражнение 4-2 Auto Match VI</vt:lpstr>
      <vt:lpstr>Упражнение 4-2  Auto Match VI</vt:lpstr>
      <vt:lpstr>E. Циклы For</vt:lpstr>
      <vt:lpstr>E. Циклы For</vt:lpstr>
      <vt:lpstr>E. Циклы For – Conditional Terminal (терминал условия)</vt:lpstr>
      <vt:lpstr>E. Циклы For – Conditional Terminal (терминал условия)</vt:lpstr>
      <vt:lpstr>E. Сравнение циклов For и While</vt:lpstr>
      <vt:lpstr>E. Циклы For – Преобразование чисел</vt:lpstr>
      <vt:lpstr>E. Циклы For – Преобразование чисел</vt:lpstr>
      <vt:lpstr>E. Циклы For – Преобразование чисел</vt:lpstr>
      <vt:lpstr>Упражнение 4-3 Тема: Цикл While или цикл For</vt:lpstr>
      <vt:lpstr>F. Тактирование VI</vt:lpstr>
      <vt:lpstr>F. Задание времени VI – функции ожидания</vt:lpstr>
      <vt:lpstr>F. Задание времени VI – Elapsed Time Express VI</vt:lpstr>
      <vt:lpstr>Wait Chart VI</vt:lpstr>
      <vt:lpstr>G. Передача данных между итерациями</vt:lpstr>
      <vt:lpstr>G. Передача данных между итерациями – Shift Registers</vt:lpstr>
      <vt:lpstr>G. Передача данных между итерациями – Инициализация </vt:lpstr>
      <vt:lpstr>G. Передача данных между итерациями –  Stacked Shift Registers</vt:lpstr>
      <vt:lpstr>Упражнение 4-4 Average Temperature VI</vt:lpstr>
      <vt:lpstr>Упражнение 4-4 Average Temperature VI</vt:lpstr>
      <vt:lpstr>H. Отображение графиков данных – Waveform Chart (Диаграммы сигналов)</vt:lpstr>
      <vt:lpstr>H. Отображение графиков данных – Режимы обновления диаграмм (Chart Update Modes)</vt:lpstr>
      <vt:lpstr>H. Отображение графиков данных </vt:lpstr>
      <vt:lpstr>H. Отображение графиков данных – Waveform Graphs (Осциллограммы сигналов)</vt:lpstr>
      <vt:lpstr>Упражнение 4-5 Temperature Multiplot VI</vt:lpstr>
      <vt:lpstr>Упражнение 4-5 Temperature Multiplot VI</vt:lpstr>
      <vt:lpstr>I. Структуры Case</vt:lpstr>
      <vt:lpstr>I. Структуры Case</vt:lpstr>
      <vt:lpstr>I. Структуры Case – Default Case (вариант по умолчанию)</vt:lpstr>
      <vt:lpstr>I. Структуры Case – входные и выходные туннели</vt:lpstr>
      <vt:lpstr>I. Структуры Case – Use Default if Unwired (использовать значение по умолчанию, если не подключен)</vt:lpstr>
      <vt:lpstr>I. Структуры Case – Boolean</vt:lpstr>
      <vt:lpstr>I. Структуры Case – Integer</vt:lpstr>
      <vt:lpstr>I. Структуры Case – String</vt:lpstr>
      <vt:lpstr>I. Структуры Case – Enum</vt:lpstr>
      <vt:lpstr>I. Структуры Case – Контроль и обработка ошибок</vt:lpstr>
      <vt:lpstr>Упражнение 4-6 Determine Warnings VI</vt:lpstr>
      <vt:lpstr>Упражнение 4-6 Determine Warnings VI</vt:lpstr>
      <vt:lpstr>Заключение – Контрольный вопрос</vt:lpstr>
      <vt:lpstr>Заключение – Ответ на контрольный вопрос</vt:lpstr>
      <vt:lpstr>Заключение – Контрольный вопрос</vt:lpstr>
      <vt:lpstr>Заключение – Ответ на контрольный вопрос</vt:lpstr>
      <vt:lpstr>Заключение – Контрольный вопрос</vt:lpstr>
      <vt:lpstr>Заключение – Ответ на контрольный вопрос</vt:lpstr>
      <vt:lpstr>Заключение – Контрольный вопрос</vt:lpstr>
      <vt:lpstr>Заключение – Ответ на контрольный вопрос</vt:lpstr>
      <vt:lpstr>Лекция 5 Связываемые данные</vt:lpstr>
      <vt:lpstr>A. Arrays (Массивы)</vt:lpstr>
      <vt:lpstr>A. Arrays</vt:lpstr>
      <vt:lpstr>A. Arrays – Создание массивов</vt:lpstr>
      <vt:lpstr>A. Arrays – 2D Array ( 2-мерный массив) </vt:lpstr>
      <vt:lpstr>A. Arrays – Initializing (Инициализация)</vt:lpstr>
      <vt:lpstr>A. Arrays – Creating Constants (Создание массива констант)</vt:lpstr>
      <vt:lpstr>A. Arrays – Auto-indexing  (Автоиндексация)</vt:lpstr>
      <vt:lpstr>A. Arrays – Автоиндексируемый вход </vt:lpstr>
      <vt:lpstr>A. Arrays – Автоиндексируемый вход</vt:lpstr>
      <vt:lpstr>A. Arrays – Автоиндексируемый выход</vt:lpstr>
      <vt:lpstr>A. Arrays – Создание 2-мерных массивов (2D Arrays)</vt:lpstr>
      <vt:lpstr>Упражнение 5-1 Тема: Манипуляции с массивами</vt:lpstr>
      <vt:lpstr>Упражнение 5-1 Тема: Манипуляции с массивами</vt:lpstr>
      <vt:lpstr>B. Clusters (Кластеры)</vt:lpstr>
      <vt:lpstr>B. Clusters – Сравнение массива и кластера</vt:lpstr>
      <vt:lpstr>B. Clusters – Создание кластера</vt:lpstr>
      <vt:lpstr>B. Clusters – Константы</vt:lpstr>
      <vt:lpstr>B. Clusters – Порядок элементов</vt:lpstr>
      <vt:lpstr>B. Clusters – Сборка в кластер</vt:lpstr>
      <vt:lpstr>B. Clusters – Модификация кластера</vt:lpstr>
      <vt:lpstr>B. Clusters – Разборка кластерa</vt:lpstr>
      <vt:lpstr>B. Clusters – Кластеры ошибок</vt:lpstr>
      <vt:lpstr>Упражнение 5-2 Тема: Clusters</vt:lpstr>
      <vt:lpstr>Упражнение 5-2 Тема: Clusters</vt:lpstr>
      <vt:lpstr>C. Type Definitions – Custom Controls (Определители типа – пользовательские элементы)</vt:lpstr>
      <vt:lpstr>C. Type Definitions – Control Editor (Редактор элементов)</vt:lpstr>
      <vt:lpstr>C. Type Definitions</vt:lpstr>
      <vt:lpstr>C. Type Definitions – Control Type (тип элемента управления и индикации)</vt:lpstr>
      <vt:lpstr>C. Type Definitions – Type Definition (определители типа)</vt:lpstr>
      <vt:lpstr>C. Type Definitions – Strict Type Definition (строгое определение типа)</vt:lpstr>
      <vt:lpstr>Упражнение 5-3 Тема: Type Definition</vt:lpstr>
      <vt:lpstr>Упражнение 5-3 Тема: Type Definition</vt:lpstr>
      <vt:lpstr>Заключение – Контрольный вопрос</vt:lpstr>
      <vt:lpstr>Заключение – Ответ на контрольный вопрос</vt:lpstr>
      <vt:lpstr>Заключение – Контрольный вопрос</vt:lpstr>
      <vt:lpstr>Заключение – Ответ на контрольный вопрос</vt:lpstr>
      <vt:lpstr>Заключение – Контрольный вопрос</vt:lpstr>
      <vt:lpstr>Заключение – Ответ на контрольный вопрос</vt:lpstr>
      <vt:lpstr>Заключение – Контрольный вопрос</vt:lpstr>
      <vt:lpstr>Заключение – Ответ на контрольный вопрос</vt:lpstr>
      <vt:lpstr>Лекция 6 Управление ресурсами</vt:lpstr>
      <vt:lpstr>A. Файловый ввод-вывод</vt:lpstr>
      <vt:lpstr>A. Файловый ввод-вывод – форматы файлов</vt:lpstr>
      <vt:lpstr>A. Файловый ввод-вывод – форматы файлов</vt:lpstr>
      <vt:lpstr>B. Высокоуровневый файловый ввод-вывод </vt:lpstr>
      <vt:lpstr>B. Высокоуровневый файловый ввод-вывод </vt:lpstr>
      <vt:lpstr>Упражнение 6-1 Spreadsheet Example VI</vt:lpstr>
      <vt:lpstr>C. VI низкоуровневого файлового ввода-вывода </vt:lpstr>
      <vt:lpstr>Упражнение 6-2 Temperature Log VI</vt:lpstr>
      <vt:lpstr>Упражнение 6-2 Temperature Log VI</vt:lpstr>
      <vt:lpstr>D. Программирование оборудования DAQ</vt:lpstr>
      <vt:lpstr>D. Программирование оборудование DAQ – Обзор программного обеспечения</vt:lpstr>
      <vt:lpstr>D. Программирование оборудования DAQ – Основной алгоритм</vt:lpstr>
      <vt:lpstr>D. Программирование оборудования DAQ – Create Task (создание задачи)</vt:lpstr>
      <vt:lpstr>D. Программирование оборудования DAQ – Configure Task (Конфигурирование задачи)</vt:lpstr>
      <vt:lpstr>D. Программирование оборудования DAQ – Start Task (Запуск задачи)</vt:lpstr>
      <vt:lpstr>D. Программирование оборудования DAQ – Acquire or Generate Data (Сбор или генерация данных)</vt:lpstr>
      <vt:lpstr>D. Программирование оборудования DAQ – Clear Task (Очистка задачи)</vt:lpstr>
      <vt:lpstr>D. Программирование оборудования DAQ – Примеры</vt:lpstr>
      <vt:lpstr>E. Программное управление измерительными приборами</vt:lpstr>
      <vt:lpstr>VISA</vt:lpstr>
      <vt:lpstr>VISA – Терминология программирования</vt:lpstr>
      <vt:lpstr>VISA Alias (Псевдонимы VISA)</vt:lpstr>
      <vt:lpstr>Программирование VISA</vt:lpstr>
      <vt:lpstr>Функция VISA Open</vt:lpstr>
      <vt:lpstr>Функции ввода-вывода VISA</vt:lpstr>
      <vt:lpstr>Функция VISA Close</vt:lpstr>
      <vt:lpstr>Примеры VISA Write и Read</vt:lpstr>
      <vt:lpstr>VISA – Последовательный порт</vt:lpstr>
      <vt:lpstr>F. Использование драйверов измерительных приборов</vt:lpstr>
      <vt:lpstr>Использование драйверов измерительных приборов</vt:lpstr>
      <vt:lpstr>Использование драйверов измерительных приборов – где их найти?</vt:lpstr>
      <vt:lpstr>Использование драйверов измерительных приборов – Примеры</vt:lpstr>
      <vt:lpstr> Упражнение 6-3 Использование DAQmx (DAQ) или  Упражнение 6-4 NI Devsim VI(GPIB/serial)</vt:lpstr>
      <vt:lpstr>  Упражнение 6-3 Использование DAQmx (DAQ) или  Упражнение 6-4 NI Devsim VI(GPIB/serial)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Лекция 7  Разработка модульных приложений</vt:lpstr>
      <vt:lpstr>A. Понятие модульности</vt:lpstr>
      <vt:lpstr>A. Понятие модульности – SubVI </vt:lpstr>
      <vt:lpstr>A. Понятие модульности – SubVI </vt:lpstr>
      <vt:lpstr>A. Понятие модульности – SubVI </vt:lpstr>
      <vt:lpstr>A. Понятие модульности – SubVI </vt:lpstr>
      <vt:lpstr>B. Иконка и панель подключения</vt:lpstr>
      <vt:lpstr>B. Иконка и панель подключения – Хорошая иконка VI</vt:lpstr>
      <vt:lpstr>B. Иконка и панель подключения – Создание иконки</vt:lpstr>
      <vt:lpstr>B. Иконка и панель подключения – Создание иконки</vt:lpstr>
      <vt:lpstr>B. Иконка и панель подключения – Создание иконки</vt:lpstr>
      <vt:lpstr>B. Иконка и панель подключения – Создание иконки</vt:lpstr>
      <vt:lpstr>B. Иконка и панель подключения – Создание иконки</vt:lpstr>
      <vt:lpstr>B. Иконка и панель подключения – Настройка панели подключения</vt:lpstr>
      <vt:lpstr>B. Иконка и панель подключения – Стандарты</vt:lpstr>
      <vt:lpstr>C. Использование SubVI</vt:lpstr>
      <vt:lpstr>C. Использование SubVI – Настройка терминалов</vt:lpstr>
      <vt:lpstr>C. Использование SubVI – Обработка ошибок</vt:lpstr>
      <vt:lpstr>C. Использование SubVI – Обработка ошибок</vt:lpstr>
      <vt:lpstr>C. Использование SubVI – Преобразование фрагментов VI в SubVI</vt:lpstr>
      <vt:lpstr>Упражнение 7-1 Determine Warnings VI</vt:lpstr>
      <vt:lpstr>Упражнение 7-1 Determine Warnings VI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Лекция 8 Общепринятая методика проектирования и шаблоны </vt:lpstr>
      <vt:lpstr>A. Программирование последовательностей</vt:lpstr>
      <vt:lpstr>A. Программирование последовательностей</vt:lpstr>
      <vt:lpstr>A. Программирование последовательностей</vt:lpstr>
      <vt:lpstr>A. Программирование последовательностей</vt:lpstr>
      <vt:lpstr>A. Программирование последовательностей</vt:lpstr>
      <vt:lpstr>B. Программирование состояний</vt:lpstr>
      <vt:lpstr>B. Программирование состояний – граф состояний-переходов</vt:lpstr>
      <vt:lpstr>B. Программирование состояний – граф состояний-переходов</vt:lpstr>
      <vt:lpstr>C. Конечные автоматы</vt:lpstr>
      <vt:lpstr>C. Конечные автоматы – Инфраструктура</vt:lpstr>
      <vt:lpstr>C. Конечные автоматы – Переход по умолчанию </vt:lpstr>
      <vt:lpstr>C. Конечные автоматы –  Переход между двумя состояниями</vt:lpstr>
      <vt:lpstr>C. Конечные автоматы – Переходы и структура  Case</vt:lpstr>
      <vt:lpstr>C. Конечные автоматы – Переход с использованием массива переходов</vt:lpstr>
      <vt:lpstr>Курсовой проект</vt:lpstr>
      <vt:lpstr>Упражнение 8-1 State Machine VI</vt:lpstr>
      <vt:lpstr>Упражнение 8-1 State Machine VI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Лекция 9 Использование переменных</vt:lpstr>
      <vt:lpstr>A. Parallelism</vt:lpstr>
      <vt:lpstr>A. Parallelism</vt:lpstr>
      <vt:lpstr>A. Parallelism</vt:lpstr>
      <vt:lpstr>A. Parallelism</vt:lpstr>
      <vt:lpstr>B. Variables (Переменные)</vt:lpstr>
      <vt:lpstr>B. Variables (Переменные)</vt:lpstr>
      <vt:lpstr>B. Variables – Переменные, использование в одном VI</vt:lpstr>
      <vt:lpstr>Создание Local Variables</vt:lpstr>
      <vt:lpstr>B. Variables - Переменные</vt:lpstr>
      <vt:lpstr>Упражнение 9-1 Local Variable VI </vt:lpstr>
      <vt:lpstr>Упражнение 9-1 Local Variable VI </vt:lpstr>
      <vt:lpstr>B. Variables – Переменные для обмена данными между VI</vt:lpstr>
      <vt:lpstr>Создание Global Variables</vt:lpstr>
      <vt:lpstr>B. Variables – Переменные для обмена данными между VI</vt:lpstr>
      <vt:lpstr>B. Variables – Создание разделяемых переменных Shared Variables</vt:lpstr>
      <vt:lpstr>Shared Variables – Конфигурирование</vt:lpstr>
      <vt:lpstr>Создание Shared Variables</vt:lpstr>
      <vt:lpstr>B. Variables – используйте осторожно</vt:lpstr>
      <vt:lpstr>B. Variables – используйте осторожно</vt:lpstr>
      <vt:lpstr>B. Variables – Инициализация</vt:lpstr>
      <vt:lpstr>B. Variables – Инициализация</vt:lpstr>
      <vt:lpstr>C. Functional Global Variables (Функциональные глобальные переменные)</vt:lpstr>
      <vt:lpstr>C. Functional Global Variables</vt:lpstr>
      <vt:lpstr>C. Functional Global Variables – Временные параметры</vt:lpstr>
      <vt:lpstr>Functional Global Variables</vt:lpstr>
      <vt:lpstr>Упражнение 9-2 Проект с глобальными переменными (Global Data Project)</vt:lpstr>
      <vt:lpstr>Упражнение 9-2 Проект с глобальными переменными (Global Data Project)</vt:lpstr>
      <vt:lpstr>D. Состязания</vt:lpstr>
      <vt:lpstr>Состязания</vt:lpstr>
      <vt:lpstr>D. Состязания</vt:lpstr>
      <vt:lpstr>D. Состязания – Разделяемые ресурсы</vt:lpstr>
      <vt:lpstr>D. Состязания – Критический код</vt:lpstr>
      <vt:lpstr>D. Состязания – Критический код</vt:lpstr>
      <vt:lpstr>D. Состязания – Критический код</vt:lpstr>
      <vt:lpstr>D. Состязания – Критический код</vt:lpstr>
      <vt:lpstr>D. Состязания – Упорядочение</vt:lpstr>
      <vt:lpstr>Упражнение 9-3 Bank VI</vt:lpstr>
      <vt:lpstr>Упражнение 9-3 Bank VI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Заключение – Контрольный вопрос</vt:lpstr>
      <vt:lpstr>Продолжение обучения LabVIEW</vt:lpstr>
      <vt:lpstr>Продолжайте свое обучение </vt:lpstr>
      <vt:lpstr>Презентация PowerPoint</vt:lpstr>
      <vt:lpstr>Спасибо!</vt:lpstr>
    </vt:vector>
  </TitlesOfParts>
  <Company>National Instruments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 Name</dc:title>
  <dc:creator>Heather Smith</dc:creator>
  <cp:lastModifiedBy>Алексей Елфимов</cp:lastModifiedBy>
  <cp:revision>966</cp:revision>
  <dcterms:created xsi:type="dcterms:W3CDTF">2005-05-16T15:43:25Z</dcterms:created>
  <dcterms:modified xsi:type="dcterms:W3CDTF">2018-06-19T05:56:31Z</dcterms:modified>
</cp:coreProperties>
</file>